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01" r:id="rId3"/>
    <p:sldId id="273" r:id="rId4"/>
    <p:sldId id="293" r:id="rId5"/>
    <p:sldId id="302" r:id="rId6"/>
    <p:sldId id="277" r:id="rId7"/>
    <p:sldId id="285" r:id="rId8"/>
    <p:sldId id="284" r:id="rId9"/>
    <p:sldId id="303" r:id="rId10"/>
    <p:sldId id="296" r:id="rId11"/>
    <p:sldId id="286" r:id="rId12"/>
    <p:sldId id="280" r:id="rId13"/>
    <p:sldId id="292" r:id="rId14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erspächer, Albrecht (MFW)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371" autoAdjust="0"/>
  </p:normalViewPr>
  <p:slideViewPr>
    <p:cSldViewPr>
      <p:cViewPr>
        <p:scale>
          <a:sx n="90" d="100"/>
          <a:sy n="90" d="100"/>
        </p:scale>
        <p:origin x="-224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0" d="100"/>
          <a:sy n="120" d="100"/>
        </p:scale>
        <p:origin x="-3036" y="93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659C9-9B76-4BF9-AC0D-A5F99950138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3127D1-156C-4DAD-ACA4-355158B024DB}">
      <dgm:prSet phldrT="[Text]"/>
      <dgm:spPr/>
      <dgm:t>
        <a:bodyPr/>
        <a:lstStyle/>
        <a:p>
          <a:r>
            <a:rPr lang="de-DE" dirty="0" smtClean="0"/>
            <a:t>BIM-Erprobung</a:t>
          </a:r>
          <a:endParaRPr lang="de-DE" dirty="0"/>
        </a:p>
      </dgm:t>
    </dgm:pt>
    <dgm:pt modelId="{57A197AE-7471-41A0-A76A-5FB50D120881}" type="parTrans" cxnId="{9EA35094-9A6F-4C95-85DA-10540D3B5EBC}">
      <dgm:prSet/>
      <dgm:spPr/>
      <dgm:t>
        <a:bodyPr/>
        <a:lstStyle/>
        <a:p>
          <a:endParaRPr lang="de-DE"/>
        </a:p>
      </dgm:t>
    </dgm:pt>
    <dgm:pt modelId="{82587B27-E00F-4B82-A546-C683F6726E77}" type="sibTrans" cxnId="{9EA35094-9A6F-4C95-85DA-10540D3B5EBC}">
      <dgm:prSet/>
      <dgm:spPr/>
      <dgm:t>
        <a:bodyPr/>
        <a:lstStyle/>
        <a:p>
          <a:endParaRPr lang="de-DE"/>
        </a:p>
      </dgm:t>
    </dgm:pt>
    <dgm:pt modelId="{C5B4D565-E046-4072-9F9D-26D416DC538B}">
      <dgm:prSet phldrT="[Text]"/>
      <dgm:spPr/>
      <dgm:t>
        <a:bodyPr/>
        <a:lstStyle/>
        <a:p>
          <a:r>
            <a:rPr lang="de-DE" dirty="0" smtClean="0"/>
            <a:t>BIM bei Top-Projekten</a:t>
          </a:r>
          <a:endParaRPr lang="de-DE" dirty="0"/>
        </a:p>
      </dgm:t>
    </dgm:pt>
    <dgm:pt modelId="{1DD710C9-F81E-489B-A115-5C97A1A66DCE}" type="parTrans" cxnId="{E30D4C9E-630B-4057-8FBC-F27658B21154}">
      <dgm:prSet/>
      <dgm:spPr/>
      <dgm:t>
        <a:bodyPr/>
        <a:lstStyle/>
        <a:p>
          <a:endParaRPr lang="de-DE"/>
        </a:p>
      </dgm:t>
    </dgm:pt>
    <dgm:pt modelId="{C202C057-819D-401B-A5BA-510074EE9F39}" type="sibTrans" cxnId="{E30D4C9E-630B-4057-8FBC-F27658B21154}">
      <dgm:prSet/>
      <dgm:spPr/>
      <dgm:t>
        <a:bodyPr/>
        <a:lstStyle/>
        <a:p>
          <a:endParaRPr lang="de-DE"/>
        </a:p>
      </dgm:t>
    </dgm:pt>
    <dgm:pt modelId="{5A263D71-4EBD-4988-90D2-CA00540DC9DF}">
      <dgm:prSet phldrT="[Text]"/>
      <dgm:spPr/>
      <dgm:t>
        <a:bodyPr/>
        <a:lstStyle/>
        <a:p>
          <a:r>
            <a:rPr lang="de-DE" dirty="0" smtClean="0"/>
            <a:t>BIM intensivieren </a:t>
          </a:r>
          <a:endParaRPr lang="de-DE" dirty="0"/>
        </a:p>
      </dgm:t>
    </dgm:pt>
    <dgm:pt modelId="{9B32A33E-9DFF-4143-8FBD-E10AEE8CA9C5}" type="parTrans" cxnId="{07335ACA-7074-48F2-A896-CC5E581955E0}">
      <dgm:prSet/>
      <dgm:spPr/>
      <dgm:t>
        <a:bodyPr/>
        <a:lstStyle/>
        <a:p>
          <a:endParaRPr lang="de-DE"/>
        </a:p>
      </dgm:t>
    </dgm:pt>
    <dgm:pt modelId="{1A16BC2C-ED43-4A7E-B9C8-159DCAFC4273}" type="sibTrans" cxnId="{07335ACA-7074-48F2-A896-CC5E581955E0}">
      <dgm:prSet/>
      <dgm:spPr/>
      <dgm:t>
        <a:bodyPr/>
        <a:lstStyle/>
        <a:p>
          <a:endParaRPr lang="de-DE"/>
        </a:p>
      </dgm:t>
    </dgm:pt>
    <dgm:pt modelId="{30F80064-2779-441E-812A-F5298EB0F852}">
      <dgm:prSet phldrT="[Text]"/>
      <dgm:spPr/>
      <dgm:t>
        <a:bodyPr/>
        <a:lstStyle/>
        <a:p>
          <a:r>
            <a:rPr lang="de-DE" dirty="0" smtClean="0"/>
            <a:t>BIM als Regelmethode</a:t>
          </a:r>
          <a:endParaRPr lang="de-DE" dirty="0"/>
        </a:p>
      </dgm:t>
    </dgm:pt>
    <dgm:pt modelId="{4F7CDB21-3379-4BF2-9C52-8D07F1548B9C}" type="parTrans" cxnId="{E6CAAF16-7009-4129-8B9C-34F21E3400C9}">
      <dgm:prSet/>
      <dgm:spPr/>
      <dgm:t>
        <a:bodyPr/>
        <a:lstStyle/>
        <a:p>
          <a:endParaRPr lang="de-DE"/>
        </a:p>
      </dgm:t>
    </dgm:pt>
    <dgm:pt modelId="{4FA5BA7B-7FE8-4A7A-84F5-B3497772483B}" type="sibTrans" cxnId="{E6CAAF16-7009-4129-8B9C-34F21E3400C9}">
      <dgm:prSet/>
      <dgm:spPr/>
      <dgm:t>
        <a:bodyPr/>
        <a:lstStyle/>
        <a:p>
          <a:endParaRPr lang="de-DE"/>
        </a:p>
      </dgm:t>
    </dgm:pt>
    <dgm:pt modelId="{2CA8F35D-52D8-47F7-B3C9-DD9CA1B8E4B2}" type="pres">
      <dgm:prSet presAssocID="{A59659C9-9B76-4BF9-AC0D-A5F9995013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09127C4-E2BA-44F4-B9A5-D145D8E86A08}" type="pres">
      <dgm:prSet presAssocID="{A13127D1-156C-4DAD-ACA4-355158B024DB}" presName="composite" presStyleCnt="0"/>
      <dgm:spPr/>
    </dgm:pt>
    <dgm:pt modelId="{19D529BE-4558-4BD8-990F-9C8D2F47E2A0}" type="pres">
      <dgm:prSet presAssocID="{A13127D1-156C-4DAD-ACA4-355158B024DB}" presName="LShape" presStyleLbl="alignNode1" presStyleIdx="0" presStyleCnt="7"/>
      <dgm:spPr>
        <a:solidFill>
          <a:srgbClr val="0099CC">
            <a:alpha val="20000"/>
          </a:srgbClr>
        </a:solidFill>
      </dgm:spPr>
    </dgm:pt>
    <dgm:pt modelId="{95B8BC1F-640E-4633-8464-27D088C22E0F}" type="pres">
      <dgm:prSet presAssocID="{A13127D1-156C-4DAD-ACA4-355158B024D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DE994A-97B6-4812-A3C6-9AD3601D9021}" type="pres">
      <dgm:prSet presAssocID="{A13127D1-156C-4DAD-ACA4-355158B024DB}" presName="Triangle" presStyleLbl="alignNode1" presStyleIdx="1" presStyleCnt="7"/>
      <dgm:spPr/>
    </dgm:pt>
    <dgm:pt modelId="{0074C01A-4B9E-47CB-94C0-EFED7D823574}" type="pres">
      <dgm:prSet presAssocID="{82587B27-E00F-4B82-A546-C683F6726E77}" presName="sibTrans" presStyleCnt="0"/>
      <dgm:spPr/>
    </dgm:pt>
    <dgm:pt modelId="{464DD8FA-5FCD-4675-8A69-D32F610C24CA}" type="pres">
      <dgm:prSet presAssocID="{82587B27-E00F-4B82-A546-C683F6726E77}" presName="space" presStyleCnt="0"/>
      <dgm:spPr/>
    </dgm:pt>
    <dgm:pt modelId="{3FEB133D-8B96-4AE1-8D1B-54F9FF66AFCE}" type="pres">
      <dgm:prSet presAssocID="{C5B4D565-E046-4072-9F9D-26D416DC538B}" presName="composite" presStyleCnt="0"/>
      <dgm:spPr/>
    </dgm:pt>
    <dgm:pt modelId="{BCE5C032-FD5E-474A-AD3F-72FDB6EC7C6A}" type="pres">
      <dgm:prSet presAssocID="{C5B4D565-E046-4072-9F9D-26D416DC538B}" presName="LShape" presStyleLbl="alignNode1" presStyleIdx="2" presStyleCnt="7"/>
      <dgm:spPr>
        <a:solidFill>
          <a:srgbClr val="0099CC">
            <a:alpha val="40000"/>
          </a:srgbClr>
        </a:solidFill>
      </dgm:spPr>
    </dgm:pt>
    <dgm:pt modelId="{DCF3C915-8C06-4EC3-A59E-BA34D79D37EE}" type="pres">
      <dgm:prSet presAssocID="{C5B4D565-E046-4072-9F9D-26D416DC538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6755D1-80AB-4CA4-ABD5-CD7C92533BB1}" type="pres">
      <dgm:prSet presAssocID="{C5B4D565-E046-4072-9F9D-26D416DC538B}" presName="Triangle" presStyleLbl="alignNode1" presStyleIdx="3" presStyleCnt="7"/>
      <dgm:spPr/>
    </dgm:pt>
    <dgm:pt modelId="{B17E8BEA-8EF1-4B84-96B3-9F887FC18FB1}" type="pres">
      <dgm:prSet presAssocID="{C202C057-819D-401B-A5BA-510074EE9F39}" presName="sibTrans" presStyleCnt="0"/>
      <dgm:spPr/>
    </dgm:pt>
    <dgm:pt modelId="{93466C54-EB54-46A4-9580-99DF03BD416D}" type="pres">
      <dgm:prSet presAssocID="{C202C057-819D-401B-A5BA-510074EE9F39}" presName="space" presStyleCnt="0"/>
      <dgm:spPr/>
    </dgm:pt>
    <dgm:pt modelId="{7FEB13D2-616F-4512-BB30-F60BB6AF0D83}" type="pres">
      <dgm:prSet presAssocID="{5A263D71-4EBD-4988-90D2-CA00540DC9DF}" presName="composite" presStyleCnt="0"/>
      <dgm:spPr/>
    </dgm:pt>
    <dgm:pt modelId="{735940D3-4DD1-430A-B8CD-71034F0FED85}" type="pres">
      <dgm:prSet presAssocID="{5A263D71-4EBD-4988-90D2-CA00540DC9DF}" presName="LShape" presStyleLbl="alignNode1" presStyleIdx="4" presStyleCnt="7"/>
      <dgm:spPr>
        <a:solidFill>
          <a:srgbClr val="0099CC">
            <a:alpha val="60000"/>
          </a:srgbClr>
        </a:solidFill>
      </dgm:spPr>
    </dgm:pt>
    <dgm:pt modelId="{C37A470F-4E28-4276-BF03-9D7297D1DDB9}" type="pres">
      <dgm:prSet presAssocID="{5A263D71-4EBD-4988-90D2-CA00540DC9D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FE8F03-E54D-420E-B8C1-24D3E1DCE01E}" type="pres">
      <dgm:prSet presAssocID="{5A263D71-4EBD-4988-90D2-CA00540DC9DF}" presName="Triangle" presStyleLbl="alignNode1" presStyleIdx="5" presStyleCnt="7"/>
      <dgm:spPr/>
    </dgm:pt>
    <dgm:pt modelId="{7D6DAA28-93BF-47D5-B4C3-FC7E58B79657}" type="pres">
      <dgm:prSet presAssocID="{1A16BC2C-ED43-4A7E-B9C8-159DCAFC4273}" presName="sibTrans" presStyleCnt="0"/>
      <dgm:spPr/>
    </dgm:pt>
    <dgm:pt modelId="{B6437443-763F-4FD3-BCCC-186C7CFF068C}" type="pres">
      <dgm:prSet presAssocID="{1A16BC2C-ED43-4A7E-B9C8-159DCAFC4273}" presName="space" presStyleCnt="0"/>
      <dgm:spPr/>
    </dgm:pt>
    <dgm:pt modelId="{3312AA3F-DD58-4078-A62E-7127AEBD33D2}" type="pres">
      <dgm:prSet presAssocID="{30F80064-2779-441E-812A-F5298EB0F852}" presName="composite" presStyleCnt="0"/>
      <dgm:spPr/>
    </dgm:pt>
    <dgm:pt modelId="{58A8F503-C704-4C0E-9323-D8E8D0B8E102}" type="pres">
      <dgm:prSet presAssocID="{30F80064-2779-441E-812A-F5298EB0F852}" presName="LShape" presStyleLbl="alignNode1" presStyleIdx="6" presStyleCnt="7"/>
      <dgm:spPr>
        <a:solidFill>
          <a:srgbClr val="0099CC">
            <a:alpha val="80000"/>
          </a:srgbClr>
        </a:solidFill>
      </dgm:spPr>
    </dgm:pt>
    <dgm:pt modelId="{6E06252B-364C-405D-8E5A-0BB0BF4170B0}" type="pres">
      <dgm:prSet presAssocID="{30F80064-2779-441E-812A-F5298EB0F85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30D4C9E-630B-4057-8FBC-F27658B21154}" srcId="{A59659C9-9B76-4BF9-AC0D-A5F999501389}" destId="{C5B4D565-E046-4072-9F9D-26D416DC538B}" srcOrd="1" destOrd="0" parTransId="{1DD710C9-F81E-489B-A115-5C97A1A66DCE}" sibTransId="{C202C057-819D-401B-A5BA-510074EE9F39}"/>
    <dgm:cxn modelId="{67E07178-E090-4FC6-A0BE-DE900E408894}" type="presOf" srcId="{5A263D71-4EBD-4988-90D2-CA00540DC9DF}" destId="{C37A470F-4E28-4276-BF03-9D7297D1DDB9}" srcOrd="0" destOrd="0" presId="urn:microsoft.com/office/officeart/2009/3/layout/StepUpProcess"/>
    <dgm:cxn modelId="{E6CAAF16-7009-4129-8B9C-34F21E3400C9}" srcId="{A59659C9-9B76-4BF9-AC0D-A5F999501389}" destId="{30F80064-2779-441E-812A-F5298EB0F852}" srcOrd="3" destOrd="0" parTransId="{4F7CDB21-3379-4BF2-9C52-8D07F1548B9C}" sibTransId="{4FA5BA7B-7FE8-4A7A-84F5-B3497772483B}"/>
    <dgm:cxn modelId="{9EA35094-9A6F-4C95-85DA-10540D3B5EBC}" srcId="{A59659C9-9B76-4BF9-AC0D-A5F999501389}" destId="{A13127D1-156C-4DAD-ACA4-355158B024DB}" srcOrd="0" destOrd="0" parTransId="{57A197AE-7471-41A0-A76A-5FB50D120881}" sibTransId="{82587B27-E00F-4B82-A546-C683F6726E77}"/>
    <dgm:cxn modelId="{E76DDC22-F795-4A5F-A6AD-7ADF91B378D3}" type="presOf" srcId="{A13127D1-156C-4DAD-ACA4-355158B024DB}" destId="{95B8BC1F-640E-4633-8464-27D088C22E0F}" srcOrd="0" destOrd="0" presId="urn:microsoft.com/office/officeart/2009/3/layout/StepUpProcess"/>
    <dgm:cxn modelId="{50B2D351-52CB-44DF-B43A-9E1AF85E7C2E}" type="presOf" srcId="{A59659C9-9B76-4BF9-AC0D-A5F999501389}" destId="{2CA8F35D-52D8-47F7-B3C9-DD9CA1B8E4B2}" srcOrd="0" destOrd="0" presId="urn:microsoft.com/office/officeart/2009/3/layout/StepUpProcess"/>
    <dgm:cxn modelId="{DDD3777F-639F-4849-ABD5-5C585172E7FC}" type="presOf" srcId="{30F80064-2779-441E-812A-F5298EB0F852}" destId="{6E06252B-364C-405D-8E5A-0BB0BF4170B0}" srcOrd="0" destOrd="0" presId="urn:microsoft.com/office/officeart/2009/3/layout/StepUpProcess"/>
    <dgm:cxn modelId="{07335ACA-7074-48F2-A896-CC5E581955E0}" srcId="{A59659C9-9B76-4BF9-AC0D-A5F999501389}" destId="{5A263D71-4EBD-4988-90D2-CA00540DC9DF}" srcOrd="2" destOrd="0" parTransId="{9B32A33E-9DFF-4143-8FBD-E10AEE8CA9C5}" sibTransId="{1A16BC2C-ED43-4A7E-B9C8-159DCAFC4273}"/>
    <dgm:cxn modelId="{2A2738A1-DF06-43D2-AA27-12280B28FF10}" type="presOf" srcId="{C5B4D565-E046-4072-9F9D-26D416DC538B}" destId="{DCF3C915-8C06-4EC3-A59E-BA34D79D37EE}" srcOrd="0" destOrd="0" presId="urn:microsoft.com/office/officeart/2009/3/layout/StepUpProcess"/>
    <dgm:cxn modelId="{825EA9C3-B0F7-4B05-977D-3EA79A2543DC}" type="presParOf" srcId="{2CA8F35D-52D8-47F7-B3C9-DD9CA1B8E4B2}" destId="{309127C4-E2BA-44F4-B9A5-D145D8E86A08}" srcOrd="0" destOrd="0" presId="urn:microsoft.com/office/officeart/2009/3/layout/StepUpProcess"/>
    <dgm:cxn modelId="{7A8B2419-BC92-45CA-9938-2DD50EAF0C8C}" type="presParOf" srcId="{309127C4-E2BA-44F4-B9A5-D145D8E86A08}" destId="{19D529BE-4558-4BD8-990F-9C8D2F47E2A0}" srcOrd="0" destOrd="0" presId="urn:microsoft.com/office/officeart/2009/3/layout/StepUpProcess"/>
    <dgm:cxn modelId="{CB244F6C-FFF6-46FC-A673-7AC4C37B95E5}" type="presParOf" srcId="{309127C4-E2BA-44F4-B9A5-D145D8E86A08}" destId="{95B8BC1F-640E-4633-8464-27D088C22E0F}" srcOrd="1" destOrd="0" presId="urn:microsoft.com/office/officeart/2009/3/layout/StepUpProcess"/>
    <dgm:cxn modelId="{79F812E2-79D3-455E-B872-E07E7A1021CC}" type="presParOf" srcId="{309127C4-E2BA-44F4-B9A5-D145D8E86A08}" destId="{D6DE994A-97B6-4812-A3C6-9AD3601D9021}" srcOrd="2" destOrd="0" presId="urn:microsoft.com/office/officeart/2009/3/layout/StepUpProcess"/>
    <dgm:cxn modelId="{31F64655-DBDF-4ABF-A7B0-A71D5A124DA5}" type="presParOf" srcId="{2CA8F35D-52D8-47F7-B3C9-DD9CA1B8E4B2}" destId="{0074C01A-4B9E-47CB-94C0-EFED7D823574}" srcOrd="1" destOrd="0" presId="urn:microsoft.com/office/officeart/2009/3/layout/StepUpProcess"/>
    <dgm:cxn modelId="{33E2CF1D-C4E9-43EA-984E-8598B3FC3117}" type="presParOf" srcId="{0074C01A-4B9E-47CB-94C0-EFED7D823574}" destId="{464DD8FA-5FCD-4675-8A69-D32F610C24CA}" srcOrd="0" destOrd="0" presId="urn:microsoft.com/office/officeart/2009/3/layout/StepUpProcess"/>
    <dgm:cxn modelId="{784E9476-9A15-46A3-9C68-397C8F4FB4EE}" type="presParOf" srcId="{2CA8F35D-52D8-47F7-B3C9-DD9CA1B8E4B2}" destId="{3FEB133D-8B96-4AE1-8D1B-54F9FF66AFCE}" srcOrd="2" destOrd="0" presId="urn:microsoft.com/office/officeart/2009/3/layout/StepUpProcess"/>
    <dgm:cxn modelId="{37411519-E953-4F82-BCFE-88E239040EA0}" type="presParOf" srcId="{3FEB133D-8B96-4AE1-8D1B-54F9FF66AFCE}" destId="{BCE5C032-FD5E-474A-AD3F-72FDB6EC7C6A}" srcOrd="0" destOrd="0" presId="urn:microsoft.com/office/officeart/2009/3/layout/StepUpProcess"/>
    <dgm:cxn modelId="{00198931-75A7-427B-AE5F-E770FF9D9895}" type="presParOf" srcId="{3FEB133D-8B96-4AE1-8D1B-54F9FF66AFCE}" destId="{DCF3C915-8C06-4EC3-A59E-BA34D79D37EE}" srcOrd="1" destOrd="0" presId="urn:microsoft.com/office/officeart/2009/3/layout/StepUpProcess"/>
    <dgm:cxn modelId="{F9C79B57-AE60-4EFE-9021-00D67164BA6C}" type="presParOf" srcId="{3FEB133D-8B96-4AE1-8D1B-54F9FF66AFCE}" destId="{FF6755D1-80AB-4CA4-ABD5-CD7C92533BB1}" srcOrd="2" destOrd="0" presId="urn:microsoft.com/office/officeart/2009/3/layout/StepUpProcess"/>
    <dgm:cxn modelId="{15A4687B-4BE5-48CB-B487-874DEDD92F2B}" type="presParOf" srcId="{2CA8F35D-52D8-47F7-B3C9-DD9CA1B8E4B2}" destId="{B17E8BEA-8EF1-4B84-96B3-9F887FC18FB1}" srcOrd="3" destOrd="0" presId="urn:microsoft.com/office/officeart/2009/3/layout/StepUpProcess"/>
    <dgm:cxn modelId="{8B5AF9A5-62F2-42DD-B2DC-558A9457156B}" type="presParOf" srcId="{B17E8BEA-8EF1-4B84-96B3-9F887FC18FB1}" destId="{93466C54-EB54-46A4-9580-99DF03BD416D}" srcOrd="0" destOrd="0" presId="urn:microsoft.com/office/officeart/2009/3/layout/StepUpProcess"/>
    <dgm:cxn modelId="{97A615A4-F4DD-45CD-923E-F49B597C9D06}" type="presParOf" srcId="{2CA8F35D-52D8-47F7-B3C9-DD9CA1B8E4B2}" destId="{7FEB13D2-616F-4512-BB30-F60BB6AF0D83}" srcOrd="4" destOrd="0" presId="urn:microsoft.com/office/officeart/2009/3/layout/StepUpProcess"/>
    <dgm:cxn modelId="{8B0436A2-E333-4CEB-AF4B-D311051F2D66}" type="presParOf" srcId="{7FEB13D2-616F-4512-BB30-F60BB6AF0D83}" destId="{735940D3-4DD1-430A-B8CD-71034F0FED85}" srcOrd="0" destOrd="0" presId="urn:microsoft.com/office/officeart/2009/3/layout/StepUpProcess"/>
    <dgm:cxn modelId="{8486FA9B-52A1-48A4-AC0C-79A6572C05BE}" type="presParOf" srcId="{7FEB13D2-616F-4512-BB30-F60BB6AF0D83}" destId="{C37A470F-4E28-4276-BF03-9D7297D1DDB9}" srcOrd="1" destOrd="0" presId="urn:microsoft.com/office/officeart/2009/3/layout/StepUpProcess"/>
    <dgm:cxn modelId="{D3B86C07-15E5-4D17-9E99-75FB1569078C}" type="presParOf" srcId="{7FEB13D2-616F-4512-BB30-F60BB6AF0D83}" destId="{72FE8F03-E54D-420E-B8C1-24D3E1DCE01E}" srcOrd="2" destOrd="0" presId="urn:microsoft.com/office/officeart/2009/3/layout/StepUpProcess"/>
    <dgm:cxn modelId="{B9D3AA29-427B-4196-87F9-BE7B2CC58498}" type="presParOf" srcId="{2CA8F35D-52D8-47F7-B3C9-DD9CA1B8E4B2}" destId="{7D6DAA28-93BF-47D5-B4C3-FC7E58B79657}" srcOrd="5" destOrd="0" presId="urn:microsoft.com/office/officeart/2009/3/layout/StepUpProcess"/>
    <dgm:cxn modelId="{C5747D22-D163-4CF2-896D-72054A6DC1F6}" type="presParOf" srcId="{7D6DAA28-93BF-47D5-B4C3-FC7E58B79657}" destId="{B6437443-763F-4FD3-BCCC-186C7CFF068C}" srcOrd="0" destOrd="0" presId="urn:microsoft.com/office/officeart/2009/3/layout/StepUpProcess"/>
    <dgm:cxn modelId="{28722656-A582-46E5-B711-CE9C991CA67E}" type="presParOf" srcId="{2CA8F35D-52D8-47F7-B3C9-DD9CA1B8E4B2}" destId="{3312AA3F-DD58-4078-A62E-7127AEBD33D2}" srcOrd="6" destOrd="0" presId="urn:microsoft.com/office/officeart/2009/3/layout/StepUpProcess"/>
    <dgm:cxn modelId="{D20FAFAB-5C97-4A78-80AE-7E25B5CF101B}" type="presParOf" srcId="{3312AA3F-DD58-4078-A62E-7127AEBD33D2}" destId="{58A8F503-C704-4C0E-9323-D8E8D0B8E102}" srcOrd="0" destOrd="0" presId="urn:microsoft.com/office/officeart/2009/3/layout/StepUpProcess"/>
    <dgm:cxn modelId="{E80B2A33-6781-4CDB-96C9-0CEF648DAB5F}" type="presParOf" srcId="{3312AA3F-DD58-4078-A62E-7127AEBD33D2}" destId="{6E06252B-364C-405D-8E5A-0BB0BF4170B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529BE-4558-4BD8-990F-9C8D2F47E2A0}">
      <dsp:nvSpPr>
        <dsp:cNvPr id="0" name=""/>
        <dsp:cNvSpPr/>
      </dsp:nvSpPr>
      <dsp:spPr>
        <a:xfrm rot="5400000">
          <a:off x="321232" y="1939018"/>
          <a:ext cx="967330" cy="1609616"/>
        </a:xfrm>
        <a:prstGeom prst="corner">
          <a:avLst>
            <a:gd name="adj1" fmla="val 16120"/>
            <a:gd name="adj2" fmla="val 16110"/>
          </a:avLst>
        </a:prstGeom>
        <a:solidFill>
          <a:srgbClr val="0099CC">
            <a:alpha val="2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8BC1F-640E-4633-8464-27D088C22E0F}">
      <dsp:nvSpPr>
        <dsp:cNvPr id="0" name=""/>
        <dsp:cNvSpPr/>
      </dsp:nvSpPr>
      <dsp:spPr>
        <a:xfrm>
          <a:off x="159761" y="2419946"/>
          <a:ext cx="1453170" cy="1273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BIM-Erprobung</a:t>
          </a:r>
          <a:endParaRPr lang="de-DE" sz="1600" kern="1200" dirty="0"/>
        </a:p>
      </dsp:txBody>
      <dsp:txXfrm>
        <a:off x="159761" y="2419946"/>
        <a:ext cx="1453170" cy="1273789"/>
      </dsp:txXfrm>
    </dsp:sp>
    <dsp:sp modelId="{D6DE994A-97B6-4812-A3C6-9AD3601D9021}">
      <dsp:nvSpPr>
        <dsp:cNvPr id="0" name=""/>
        <dsp:cNvSpPr/>
      </dsp:nvSpPr>
      <dsp:spPr>
        <a:xfrm>
          <a:off x="1338748" y="1820516"/>
          <a:ext cx="274183" cy="2741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5C032-FD5E-474A-AD3F-72FDB6EC7C6A}">
      <dsp:nvSpPr>
        <dsp:cNvPr id="0" name=""/>
        <dsp:cNvSpPr/>
      </dsp:nvSpPr>
      <dsp:spPr>
        <a:xfrm rot="5400000">
          <a:off x="2100197" y="1498811"/>
          <a:ext cx="967330" cy="1609616"/>
        </a:xfrm>
        <a:prstGeom prst="corner">
          <a:avLst>
            <a:gd name="adj1" fmla="val 16120"/>
            <a:gd name="adj2" fmla="val 16110"/>
          </a:avLst>
        </a:prstGeom>
        <a:solidFill>
          <a:srgbClr val="0099CC">
            <a:alpha val="4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3C915-8C06-4EC3-A59E-BA34D79D37EE}">
      <dsp:nvSpPr>
        <dsp:cNvPr id="0" name=""/>
        <dsp:cNvSpPr/>
      </dsp:nvSpPr>
      <dsp:spPr>
        <a:xfrm>
          <a:off x="1938726" y="1979739"/>
          <a:ext cx="1453170" cy="1273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BIM bei Top-Projekten</a:t>
          </a:r>
          <a:endParaRPr lang="de-DE" sz="1600" kern="1200" dirty="0"/>
        </a:p>
      </dsp:txBody>
      <dsp:txXfrm>
        <a:off x="1938726" y="1979739"/>
        <a:ext cx="1453170" cy="1273789"/>
      </dsp:txXfrm>
    </dsp:sp>
    <dsp:sp modelId="{FF6755D1-80AB-4CA4-ABD5-CD7C92533BB1}">
      <dsp:nvSpPr>
        <dsp:cNvPr id="0" name=""/>
        <dsp:cNvSpPr/>
      </dsp:nvSpPr>
      <dsp:spPr>
        <a:xfrm>
          <a:off x="3117713" y="1380309"/>
          <a:ext cx="274183" cy="2741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940D3-4DD1-430A-B8CD-71034F0FED85}">
      <dsp:nvSpPr>
        <dsp:cNvPr id="0" name=""/>
        <dsp:cNvSpPr/>
      </dsp:nvSpPr>
      <dsp:spPr>
        <a:xfrm rot="5400000">
          <a:off x="3879162" y="1058604"/>
          <a:ext cx="967330" cy="1609616"/>
        </a:xfrm>
        <a:prstGeom prst="corner">
          <a:avLst>
            <a:gd name="adj1" fmla="val 16120"/>
            <a:gd name="adj2" fmla="val 16110"/>
          </a:avLst>
        </a:prstGeom>
        <a:solidFill>
          <a:srgbClr val="0099CC">
            <a:alpha val="6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470F-4E28-4276-BF03-9D7297D1DDB9}">
      <dsp:nvSpPr>
        <dsp:cNvPr id="0" name=""/>
        <dsp:cNvSpPr/>
      </dsp:nvSpPr>
      <dsp:spPr>
        <a:xfrm>
          <a:off x="3717690" y="1539533"/>
          <a:ext cx="1453170" cy="1273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BIM intensivieren </a:t>
          </a:r>
          <a:endParaRPr lang="de-DE" sz="1600" kern="1200" dirty="0"/>
        </a:p>
      </dsp:txBody>
      <dsp:txXfrm>
        <a:off x="3717690" y="1539533"/>
        <a:ext cx="1453170" cy="1273789"/>
      </dsp:txXfrm>
    </dsp:sp>
    <dsp:sp modelId="{72FE8F03-E54D-420E-B8C1-24D3E1DCE01E}">
      <dsp:nvSpPr>
        <dsp:cNvPr id="0" name=""/>
        <dsp:cNvSpPr/>
      </dsp:nvSpPr>
      <dsp:spPr>
        <a:xfrm>
          <a:off x="4896678" y="940103"/>
          <a:ext cx="274183" cy="2741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F503-C704-4C0E-9323-D8E8D0B8E102}">
      <dsp:nvSpPr>
        <dsp:cNvPr id="0" name=""/>
        <dsp:cNvSpPr/>
      </dsp:nvSpPr>
      <dsp:spPr>
        <a:xfrm rot="5400000">
          <a:off x="5658126" y="618398"/>
          <a:ext cx="967330" cy="1609616"/>
        </a:xfrm>
        <a:prstGeom prst="corner">
          <a:avLst>
            <a:gd name="adj1" fmla="val 16120"/>
            <a:gd name="adj2" fmla="val 16110"/>
          </a:avLst>
        </a:prstGeom>
        <a:solidFill>
          <a:srgbClr val="0099CC">
            <a:alpha val="8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6252B-364C-405D-8E5A-0BB0BF4170B0}">
      <dsp:nvSpPr>
        <dsp:cNvPr id="0" name=""/>
        <dsp:cNvSpPr/>
      </dsp:nvSpPr>
      <dsp:spPr>
        <a:xfrm>
          <a:off x="5496655" y="1099326"/>
          <a:ext cx="1453170" cy="1273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BIM als Regelmethode</a:t>
          </a:r>
          <a:endParaRPr lang="de-DE" sz="1600" kern="1200" dirty="0"/>
        </a:p>
      </dsp:txBody>
      <dsp:txXfrm>
        <a:off x="5496655" y="1099326"/>
        <a:ext cx="1453170" cy="1273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597020"/>
            <a:ext cx="139942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83219" y="9552307"/>
            <a:ext cx="231634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Vortragender, Anlass, 1. Dezember 2004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93153" y="9552307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altLang="de-DE"/>
              <a:t>Seite </a:t>
            </a:r>
            <a:fld id="{DA8953CF-1C5D-48A0-9A89-7DFEA9C6BB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259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341154"/>
            <a:ext cx="139942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TITEL DES VORTRAGS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3220" y="4861447"/>
            <a:ext cx="4732866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62097" y="9773333"/>
            <a:ext cx="231634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Vortragender, Anlass, 1. Dezember 2004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99728" y="9773333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altLang="de-DE"/>
              <a:t>Seite </a:t>
            </a:r>
            <a:fld id="{A5DB16DF-E145-44E1-9878-2DFADE4152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9943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366713"/>
            <a:ext cx="4954587" cy="3714750"/>
          </a:xfrm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87281" y="9773333"/>
            <a:ext cx="395941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73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325438"/>
            <a:ext cx="4973637" cy="3730625"/>
          </a:xfrm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6748" y="9773333"/>
            <a:ext cx="466473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3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16746" y="9773333"/>
            <a:ext cx="466473" cy="153888"/>
          </a:xfrm>
          <a:ln/>
        </p:spPr>
        <p:txBody>
          <a:bodyPr/>
          <a:lstStyle/>
          <a:p>
            <a:r>
              <a:rPr lang="de-DE" altLang="de-DE"/>
              <a:t>Seite </a:t>
            </a:r>
            <a:fld id="{0564B99E-29DD-4EEE-8D05-6C64984BA2BE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350838"/>
            <a:ext cx="4973637" cy="3730625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16746" y="9773333"/>
            <a:ext cx="466473" cy="153888"/>
          </a:xfrm>
          <a:ln/>
        </p:spPr>
        <p:txBody>
          <a:bodyPr/>
          <a:lstStyle/>
          <a:p>
            <a:r>
              <a:rPr lang="de-DE" altLang="de-DE"/>
              <a:t>Seite </a:t>
            </a:r>
            <a:fld id="{0564B99E-29DD-4EEE-8D05-6C64984BA2BE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350838"/>
            <a:ext cx="4973637" cy="3730625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16746" y="9773333"/>
            <a:ext cx="466473" cy="153888"/>
          </a:xfrm>
          <a:ln/>
        </p:spPr>
        <p:txBody>
          <a:bodyPr/>
          <a:lstStyle/>
          <a:p>
            <a:r>
              <a:rPr lang="de-DE" altLang="de-DE"/>
              <a:t>Seite </a:t>
            </a:r>
            <a:fld id="{0564B99E-29DD-4EEE-8D05-6C64984BA2BE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366713"/>
            <a:ext cx="4957762" cy="3717925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87276" y="9773333"/>
            <a:ext cx="395941" cy="153888"/>
          </a:xfrm>
          <a:ln/>
        </p:spPr>
        <p:txBody>
          <a:bodyPr/>
          <a:lstStyle/>
          <a:p>
            <a:r>
              <a:rPr lang="de-DE" altLang="de-DE"/>
              <a:t>Seite </a:t>
            </a:r>
            <a:fld id="{0564B99E-29DD-4EEE-8D05-6C64984BA2B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366713"/>
            <a:ext cx="4986337" cy="3740150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350838"/>
            <a:ext cx="4973637" cy="3730625"/>
          </a:xfrm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87280" y="9773333"/>
            <a:ext cx="395941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1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366713"/>
            <a:ext cx="4953000" cy="3714750"/>
          </a:xfrm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87280" y="9773333"/>
            <a:ext cx="395941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1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347663"/>
            <a:ext cx="4973637" cy="3730625"/>
          </a:xfrm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87278" y="9773333"/>
            <a:ext cx="395941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1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514350"/>
            <a:ext cx="4756150" cy="3567113"/>
          </a:xfrm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87280" y="9773333"/>
            <a:ext cx="395941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54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87276" y="9773333"/>
            <a:ext cx="395941" cy="153888"/>
          </a:xfrm>
          <a:ln/>
        </p:spPr>
        <p:txBody>
          <a:bodyPr/>
          <a:lstStyle/>
          <a:p>
            <a:r>
              <a:rPr lang="de-DE" altLang="de-DE"/>
              <a:t>Seite </a:t>
            </a:r>
            <a:fld id="{0564B99E-29DD-4EEE-8D05-6C64984BA2BE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366713"/>
            <a:ext cx="4973637" cy="3729037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87276" y="9773333"/>
            <a:ext cx="395941" cy="153888"/>
          </a:xfrm>
          <a:ln/>
        </p:spPr>
        <p:txBody>
          <a:bodyPr/>
          <a:lstStyle/>
          <a:p>
            <a:r>
              <a:rPr lang="de-DE" altLang="de-DE" dirty="0"/>
              <a:t>Seite </a:t>
            </a:r>
            <a:fld id="{0564B99E-29DD-4EEE-8D05-6C64984BA2BE}" type="slidenum">
              <a:rPr lang="de-DE" altLang="de-DE"/>
              <a:pPr/>
              <a:t>8</a:t>
            </a:fld>
            <a:endParaRPr lang="de-DE" altLang="de-DE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366713"/>
            <a:ext cx="4973637" cy="3730625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355600"/>
            <a:ext cx="4962525" cy="3722688"/>
          </a:xfrm>
        </p:spPr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Vortragender, Anlass, 1. Dezember 2004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6748" y="9773333"/>
            <a:ext cx="466473" cy="153888"/>
          </a:xfrm>
        </p:spPr>
        <p:txBody>
          <a:bodyPr/>
          <a:lstStyle/>
          <a:p>
            <a:r>
              <a:rPr lang="de-DE" altLang="de-DE" smtClean="0"/>
              <a:t>Seite </a:t>
            </a:r>
            <a:fld id="{A5DB16DF-E145-44E1-9878-2DFADE41525E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9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743200"/>
          </a:xfrm>
        </p:spPr>
        <p:txBody>
          <a:bodyPr anchor="b"/>
          <a:lstStyle>
            <a:lvl1pPr algn="ctr">
              <a:defRPr sz="32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0">
                <a:latin typeface="Arial" charset="0"/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505575"/>
            <a:ext cx="1243930" cy="153888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Folie ‹Nr.›, heute, 42/Snr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59438"/>
            <a:ext cx="2195736" cy="1055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20080"/>
          </a:xfrm>
        </p:spPr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05575"/>
            <a:ext cx="1333698" cy="153888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Folie ‹Nr.›, heute, 42/Snr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Titel des Vortrags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25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Folie ‹Nr.›, heute, 42/Snr</a:t>
            </a:r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Titel des Vortrags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05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Folie ‹Nr.›, heute, 42/Snr</a:t>
            </a:r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Titel des Vortrags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892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Wappen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Wappen weiß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784"/>
            <a:ext cx="7772400" cy="43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05575"/>
            <a:ext cx="133369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 smtClean="0"/>
              <a:t>Folie ‹Nr.›, heute, 42/Snr</a:t>
            </a:r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42748" y="322784"/>
            <a:ext cx="141545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r>
              <a:rPr lang="de-DE" altLang="de-DE" smtClean="0"/>
              <a:t>Titel des Vortrags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92" y="5877272"/>
            <a:ext cx="1574840" cy="756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charset="0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m.baden-wuerttemberg.de/de/service/publikation/did/die-staatliche-vermoegens-und-hochbauverwaltung-geschaeftsbericht-201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247528"/>
          </a:xfrm>
        </p:spPr>
        <p:txBody>
          <a:bodyPr/>
          <a:lstStyle/>
          <a:p>
            <a:r>
              <a:rPr lang="de-DE" b="1" dirty="0"/>
              <a:t>12</a:t>
            </a:r>
            <a:r>
              <a:rPr lang="de-DE" b="1" dirty="0" smtClean="0"/>
              <a:t>. Architekten- </a:t>
            </a:r>
            <a:r>
              <a:rPr lang="de-DE" b="1" dirty="0"/>
              <a:t>und Ingenieurtag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in </a:t>
            </a:r>
            <a:r>
              <a:rPr lang="de-DE" b="1" dirty="0"/>
              <a:t>Stuttgart</a:t>
            </a:r>
            <a:endParaRPr lang="de-DE" alt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424936" cy="2088232"/>
          </a:xfrm>
        </p:spPr>
        <p:txBody>
          <a:bodyPr/>
          <a:lstStyle/>
          <a:p>
            <a:r>
              <a:rPr lang="de-DE" sz="1600" dirty="0"/>
              <a:t>“</a:t>
            </a:r>
            <a:r>
              <a:rPr lang="de-DE" sz="1600" dirty="0" smtClean="0"/>
              <a:t>Erwartungshaltung </a:t>
            </a:r>
            <a:br>
              <a:rPr lang="de-DE" sz="1600" dirty="0" smtClean="0"/>
            </a:br>
            <a:r>
              <a:rPr lang="de-DE" sz="1600" dirty="0" smtClean="0"/>
              <a:t>des </a:t>
            </a:r>
            <a:r>
              <a:rPr lang="de-DE" sz="1600" dirty="0"/>
              <a:t>Landes </a:t>
            </a:r>
            <a:r>
              <a:rPr lang="de-DE" sz="1600" dirty="0" smtClean="0"/>
              <a:t>Baden-Württemberg als </a:t>
            </a:r>
            <a:r>
              <a:rPr lang="de-DE" sz="1600" dirty="0"/>
              <a:t>Auftraggeber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an </a:t>
            </a:r>
            <a:r>
              <a:rPr lang="de-DE" sz="1600" dirty="0"/>
              <a:t>Architekten und Unternehmer”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Ministerialdirigent Kai Fischer </a:t>
            </a:r>
            <a:br>
              <a:rPr lang="de-DE" sz="1600" dirty="0" smtClean="0"/>
            </a:br>
            <a:r>
              <a:rPr lang="de-DE" sz="1600" dirty="0" smtClean="0"/>
              <a:t>Leiter </a:t>
            </a:r>
            <a:r>
              <a:rPr lang="de-DE" sz="1600" dirty="0"/>
              <a:t>Abteilung 4 – Vermögen und </a:t>
            </a:r>
            <a:r>
              <a:rPr lang="de-DE" sz="1600" dirty="0" smtClean="0"/>
              <a:t>Hochbau </a:t>
            </a:r>
            <a:br>
              <a:rPr lang="de-DE" sz="1600" dirty="0" smtClean="0"/>
            </a:br>
            <a:endParaRPr lang="de-D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34084" y="1340768"/>
            <a:ext cx="2441694" cy="206210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 smtClean="0">
                <a:latin typeface="+mn-lt"/>
              </a:rPr>
              <a:t>Klimaschutz, </a:t>
            </a:r>
          </a:p>
          <a:p>
            <a:r>
              <a:rPr lang="de-DE" sz="1600" b="1" dirty="0" smtClean="0">
                <a:latin typeface="+mn-lt"/>
              </a:rPr>
              <a:t>Energieeinsparung, </a:t>
            </a:r>
          </a:p>
          <a:p>
            <a:r>
              <a:rPr lang="de-DE" sz="1600" b="1" dirty="0" smtClean="0">
                <a:latin typeface="+mn-lt"/>
              </a:rPr>
              <a:t>Erneuerbare Energie</a:t>
            </a:r>
          </a:p>
          <a:p>
            <a:r>
              <a:rPr lang="de-DE" sz="1600" dirty="0" smtClean="0">
                <a:latin typeface="+mn-lt"/>
              </a:rPr>
              <a:t>Klimaschutzgesetz KSG </a:t>
            </a:r>
            <a:br>
              <a:rPr lang="de-DE" sz="1600" dirty="0" smtClean="0">
                <a:latin typeface="+mn-lt"/>
              </a:rPr>
            </a:br>
            <a:r>
              <a:rPr lang="de-DE" sz="1600" dirty="0" smtClean="0">
                <a:latin typeface="+mn-lt"/>
              </a:rPr>
              <a:t>Land hat Vorbildfunktion</a:t>
            </a:r>
          </a:p>
          <a:p>
            <a:r>
              <a:rPr lang="de-DE" sz="1600" dirty="0" smtClean="0">
                <a:latin typeface="+mn-lt"/>
              </a:rPr>
              <a:t>klimaneutrale </a:t>
            </a:r>
          </a:p>
          <a:p>
            <a:r>
              <a:rPr lang="de-DE" sz="1600" dirty="0" smtClean="0">
                <a:latin typeface="+mn-lt"/>
              </a:rPr>
              <a:t>Landesverwaltung 2040</a:t>
            </a:r>
          </a:p>
          <a:p>
            <a:endParaRPr lang="de-DE" sz="1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8" y="3492965"/>
            <a:ext cx="2648710" cy="19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9301" y="1362906"/>
            <a:ext cx="2596673" cy="206210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 smtClean="0">
                <a:latin typeface="+mn-lt"/>
              </a:rPr>
              <a:t>Schonung </a:t>
            </a:r>
          </a:p>
          <a:p>
            <a:r>
              <a:rPr lang="de-DE" sz="1600" b="1" dirty="0" smtClean="0">
                <a:latin typeface="+mn-lt"/>
              </a:rPr>
              <a:t>unserer Ressourcen</a:t>
            </a:r>
          </a:p>
          <a:p>
            <a:endParaRPr lang="de-DE" sz="1600" b="1" dirty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Recyclingbaustoffe</a:t>
            </a:r>
          </a:p>
          <a:p>
            <a:endParaRPr lang="de-DE" sz="1600" dirty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nachwachsende Rohstoffe</a:t>
            </a:r>
          </a:p>
          <a:p>
            <a:endParaRPr lang="de-DE" sz="1600" dirty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Werkstoffeffizienz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01250" y="1340768"/>
            <a:ext cx="2329575" cy="23083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 smtClean="0">
                <a:latin typeface="+mn-lt"/>
              </a:rPr>
              <a:t>Lebenszyklus-Gebäudebetrieb</a:t>
            </a:r>
          </a:p>
          <a:p>
            <a:endParaRPr lang="de-DE" sz="1600" dirty="0" smtClean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Planung bis zu Ende denken - Betriebsphase</a:t>
            </a:r>
          </a:p>
          <a:p>
            <a:endParaRPr lang="de-DE" sz="1600" dirty="0" smtClean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Energiemanagement</a:t>
            </a:r>
          </a:p>
          <a:p>
            <a:endParaRPr lang="de-DE" sz="1600" dirty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Betriebsoptimierung</a:t>
            </a:r>
            <a:endParaRPr lang="de-DE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84" y="3869163"/>
            <a:ext cx="2569690" cy="11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4059" y="5453049"/>
            <a:ext cx="1635063" cy="4770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 smtClean="0">
                <a:latin typeface="+mn-lt"/>
              </a:rPr>
              <a:t>RC-Splitt Typ 1 / 2</a:t>
            </a:r>
          </a:p>
          <a:p>
            <a:r>
              <a:rPr lang="de-DE" sz="1100" dirty="0" smtClean="0">
                <a:latin typeface="+mn-lt"/>
              </a:rPr>
              <a:t>DIN EN 12620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70" y="3866342"/>
            <a:ext cx="2435734" cy="1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908150"/>
            <a:ext cx="4630689" cy="663352"/>
          </a:xfrm>
        </p:spPr>
        <p:txBody>
          <a:bodyPr/>
          <a:lstStyle/>
          <a:p>
            <a:r>
              <a:rPr lang="de-D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Nachhaltigkeit / Ressourcen</a:t>
            </a:r>
            <a:endParaRPr lang="de-D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413028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VORN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95444" y="5406718"/>
            <a:ext cx="1932340" cy="73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defRPr sz="1400">
                <a:latin typeface="+mn-lt"/>
              </a:defRPr>
            </a:lvl1pPr>
          </a:lstStyle>
          <a:p>
            <a:r>
              <a:rPr lang="de-DE" dirty="0"/>
              <a:t>CO2-Fahrplan </a:t>
            </a:r>
            <a:r>
              <a:rPr lang="de-DE" dirty="0" smtClean="0"/>
              <a:t>für </a:t>
            </a:r>
            <a:r>
              <a:rPr lang="de-DE" dirty="0"/>
              <a:t>Landesgebäude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4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ildergebnis für Uhr"/>
          <p:cNvSpPr>
            <a:spLocks noChangeAspect="1" noChangeArrowheads="1"/>
          </p:cNvSpPr>
          <p:nvPr/>
        </p:nvSpPr>
        <p:spPr bwMode="auto">
          <a:xfrm>
            <a:off x="63500" y="-944563"/>
            <a:ext cx="19907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2" name="Picture 2" descr="http://vbv-intranet.vbv.bwl.net/Default.asp?qs_servlet=downloadIxServlet&amp;rq_RecId=333538&amp;qs_fileId=750&amp;qs_lastModified=1491986944404&amp;qs_fileControl=B74B4528DA840EA070B94CCCC5C27B1EB0373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67" y="46036"/>
            <a:ext cx="2298952" cy="22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74" y="2445288"/>
            <a:ext cx="2277046" cy="14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73" y="4177935"/>
            <a:ext cx="2277046" cy="162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0055" y="1493549"/>
            <a:ext cx="6264696" cy="48013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n-lt"/>
              </a:rPr>
              <a:t>Stärkung </a:t>
            </a:r>
            <a:r>
              <a:rPr lang="de-DE" sz="1800" dirty="0">
                <a:latin typeface="+mn-lt"/>
              </a:rPr>
              <a:t>und Ausbau der </a:t>
            </a:r>
            <a:r>
              <a:rPr lang="de-DE" sz="1800" dirty="0" smtClean="0">
                <a:latin typeface="+mn-lt"/>
              </a:rPr>
              <a:t>Position Baden-Württembergs </a:t>
            </a:r>
            <a:r>
              <a:rPr lang="de-DE" sz="1800" dirty="0">
                <a:latin typeface="+mn-lt"/>
              </a:rPr>
              <a:t>als Holzbauland.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42 Holzbauprojekte wurden seit dem Jahr 2010 umgesetzt</a:t>
            </a:r>
            <a:r>
              <a:rPr lang="de-DE" sz="1800" dirty="0" smtClean="0">
                <a:latin typeface="+mn-lt"/>
              </a:rPr>
              <a:t>, weitere </a:t>
            </a:r>
            <a:r>
              <a:rPr lang="de-DE" sz="1800" dirty="0">
                <a:latin typeface="+mn-lt"/>
              </a:rPr>
              <a:t>29 Projekte sind aktuell in Planung oder Baudurchführung.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In der Holzbau-Offensive wird das Land als Bauherr die </a:t>
            </a:r>
            <a:r>
              <a:rPr lang="de-DE" sz="1800" dirty="0" smtClean="0">
                <a:latin typeface="+mn-lt"/>
              </a:rPr>
              <a:t>Potentiale des </a:t>
            </a:r>
            <a:r>
              <a:rPr lang="de-DE" sz="1800" dirty="0">
                <a:latin typeface="+mn-lt"/>
              </a:rPr>
              <a:t>innovativen Holzbaus noch stärker für seine Gebäude nutzen.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Neu- und Umbauten sowie Modernisierungen werden so weit </a:t>
            </a:r>
            <a:r>
              <a:rPr lang="de-DE" sz="1800" dirty="0" smtClean="0">
                <a:latin typeface="+mn-lt"/>
              </a:rPr>
              <a:t>wie möglich </a:t>
            </a:r>
            <a:r>
              <a:rPr lang="de-DE" sz="1800" dirty="0">
                <a:latin typeface="+mn-lt"/>
              </a:rPr>
              <a:t>in moderner Holz- und Holzhybridbauweise erstellt.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Durch innovative </a:t>
            </a:r>
            <a:r>
              <a:rPr lang="de-DE" sz="1800" dirty="0" smtClean="0">
                <a:latin typeface="+mn-lt"/>
              </a:rPr>
              <a:t>Leuchtturmprojekte wird </a:t>
            </a:r>
            <a:r>
              <a:rPr lang="de-DE" sz="1800" dirty="0">
                <a:latin typeface="+mn-lt"/>
              </a:rPr>
              <a:t>das Land seiner Vorbildfunktion gerecht.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877916"/>
            <a:ext cx="532859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Holzbau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413028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VORN</a:t>
            </a:r>
          </a:p>
        </p:txBody>
      </p:sp>
    </p:spTree>
    <p:extLst>
      <p:ext uri="{BB962C8B-B14F-4D97-AF65-F5344CB8AC3E}">
        <p14:creationId xmlns:p14="http://schemas.microsoft.com/office/powerpoint/2010/main" val="13871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ildergebnis für Uhr"/>
          <p:cNvSpPr>
            <a:spLocks noChangeAspect="1" noChangeArrowheads="1"/>
          </p:cNvSpPr>
          <p:nvPr/>
        </p:nvSpPr>
        <p:spPr bwMode="auto">
          <a:xfrm>
            <a:off x="63500" y="-944563"/>
            <a:ext cx="19907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39552" y="959693"/>
            <a:ext cx="532859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Fazit</a:t>
            </a:r>
          </a:p>
        </p:txBody>
      </p:sp>
      <p:sp>
        <p:nvSpPr>
          <p:cNvPr id="2" name="Rechteck 1"/>
          <p:cNvSpPr/>
          <p:nvPr/>
        </p:nvSpPr>
        <p:spPr>
          <a:xfrm>
            <a:off x="539690" y="2060848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Die Staatliche Vermögens- und Hochbauverwaltung Baden-Württemberg als Auftraggeber will verlässlicher und glaubwürdiger Partner sein.</a:t>
            </a:r>
            <a:endParaRPr lang="de-DE" sz="2000" dirty="0">
              <a:latin typeface="+mn-lt"/>
            </a:endParaRPr>
          </a:p>
          <a:p>
            <a:endParaRPr lang="de-D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Für die anstehenden baulichen Herausforderungen werden kompetente und motivierte Partner auf Seite der Planenden und </a:t>
            </a:r>
            <a:r>
              <a:rPr lang="de-DE" sz="2000" dirty="0">
                <a:latin typeface="+mn-lt"/>
              </a:rPr>
              <a:t>A</a:t>
            </a:r>
            <a:r>
              <a:rPr lang="de-DE" sz="2000" dirty="0" smtClean="0">
                <a:latin typeface="+mn-lt"/>
              </a:rPr>
              <a:t>usführenden </a:t>
            </a:r>
            <a:r>
              <a:rPr lang="de-DE" sz="2000" dirty="0" smtClean="0">
                <a:latin typeface="+mn-lt"/>
              </a:rPr>
              <a:t>benötigt.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Alle am Bau Beteiligten übernehmen Verantwortung </a:t>
            </a:r>
            <a:r>
              <a:rPr lang="de-DE" sz="2000" dirty="0">
                <a:latin typeface="+mn-lt"/>
              </a:rPr>
              <a:t>für die kommenden </a:t>
            </a:r>
            <a:r>
              <a:rPr lang="de-DE" sz="2000" dirty="0" smtClean="0">
                <a:latin typeface="+mn-lt"/>
              </a:rPr>
              <a:t>Generationen hinsichtlich Nachhaltigkeit und Finanzen.</a:t>
            </a:r>
            <a:endParaRPr lang="de-DE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413028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GESAMT</a:t>
            </a:r>
          </a:p>
        </p:txBody>
      </p:sp>
    </p:spTree>
    <p:extLst>
      <p:ext uri="{BB962C8B-B14F-4D97-AF65-F5344CB8AC3E}">
        <p14:creationId xmlns:p14="http://schemas.microsoft.com/office/powerpoint/2010/main" val="11099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ildergebnis für Uhr"/>
          <p:cNvSpPr>
            <a:spLocks noChangeAspect="1" noChangeArrowheads="1"/>
          </p:cNvSpPr>
          <p:nvPr/>
        </p:nvSpPr>
        <p:spPr bwMode="auto">
          <a:xfrm>
            <a:off x="63500" y="-944563"/>
            <a:ext cx="19907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9552" y="413028"/>
            <a:ext cx="316835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ZUM SCHLUSS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12471" r="34104" b="19885"/>
          <a:stretch/>
        </p:blipFill>
        <p:spPr bwMode="auto">
          <a:xfrm>
            <a:off x="2339752" y="1036638"/>
            <a:ext cx="3986309" cy="46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056119" y="565414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https://fm.baden-wuerttemberg.de/de/service/publikation/did/die-staatliche-vermoegens-und-hochbauverwaltung-geschaeftsbericht-2017/</a:t>
            </a:r>
          </a:p>
        </p:txBody>
      </p:sp>
    </p:spTree>
    <p:extLst>
      <p:ext uri="{BB962C8B-B14F-4D97-AF65-F5344CB8AC3E}">
        <p14:creationId xmlns:p14="http://schemas.microsoft.com/office/powerpoint/2010/main" val="15125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trans="44000"/>
                    </a14:imgEffect>
                    <a14:imgEffect>
                      <a14:brightnessContrast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0" y="188640"/>
            <a:ext cx="8484858" cy="562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167500" y="908720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öffentliche Bauherr trägt eine besondere baukulturelle Verantwortung, weil seine Bauten im besonderen Maße im Blickfeld der Öffentlichkeit stehen.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Das Land Baden-Württemberg bekennt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sich zu seiner Vorbildfunktion als Bauherr</a:t>
            </a:r>
            <a:r>
              <a:rPr lang="de-DE" dirty="0" smtClean="0">
                <a:solidFill>
                  <a:schemeClr val="bg1">
                    <a:lumMod val="90000"/>
                  </a:schemeClr>
                </a:solidFill>
              </a:rPr>
              <a:t>.</a:t>
            </a:r>
          </a:p>
          <a:p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90000"/>
                </a:schemeClr>
              </a:solidFill>
            </a:endParaRPr>
          </a:p>
          <a:p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Schaffen wir gemeinsam BAUKULTUR!</a:t>
            </a:r>
          </a:p>
        </p:txBody>
      </p:sp>
    </p:spTree>
    <p:extLst>
      <p:ext uri="{BB962C8B-B14F-4D97-AF65-F5344CB8AC3E}">
        <p14:creationId xmlns:p14="http://schemas.microsoft.com/office/powerpoint/2010/main" val="27385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520" y="1484785"/>
            <a:ext cx="8640960" cy="42927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212973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INNEN</a:t>
            </a:r>
          </a:p>
        </p:txBody>
      </p:sp>
      <p:sp>
        <p:nvSpPr>
          <p:cNvPr id="3" name="Rechteck 2"/>
          <p:cNvSpPr/>
          <p:nvPr/>
        </p:nvSpPr>
        <p:spPr>
          <a:xfrm>
            <a:off x="683568" y="1700808"/>
            <a:ext cx="78488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7.800 </a:t>
            </a:r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Gebäude </a:t>
            </a: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mit etwa </a:t>
            </a:r>
            <a:r>
              <a:rPr lang="de-DE" altLang="de-DE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12,6 Millionen Quadratmeter Fläche </a:t>
            </a: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stehen im Eigentum des Landes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301350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Eigentümer von Grundstücken </a:t>
            </a: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mit rund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34.000 </a:t>
            </a:r>
            <a:r>
              <a:rPr lang="de-DE" altLang="de-DE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Hektar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109900" y="3933056"/>
            <a:ext cx="3714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2.000 Anmietungen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3568" y="472514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Milliarden Euro </a:t>
            </a:r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beträgt das Immobilienvermögens </a:t>
            </a: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Landes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" descr="Bildergebnis für piktogramme gebäude"/>
          <p:cNvSpPr>
            <a:spLocks noChangeAspect="1" noChangeArrowheads="1"/>
          </p:cNvSpPr>
          <p:nvPr/>
        </p:nvSpPr>
        <p:spPr bwMode="auto">
          <a:xfrm>
            <a:off x="63500" y="-922338"/>
            <a:ext cx="19716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51520" y="799867"/>
            <a:ext cx="8572667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Kennzahlen 2017</a:t>
            </a:r>
          </a:p>
        </p:txBody>
      </p:sp>
    </p:spTree>
    <p:extLst>
      <p:ext uri="{BB962C8B-B14F-4D97-AF65-F5344CB8AC3E}">
        <p14:creationId xmlns:p14="http://schemas.microsoft.com/office/powerpoint/2010/main" val="25060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520" y="1395132"/>
            <a:ext cx="8640960" cy="43453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212973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INNEN</a:t>
            </a:r>
          </a:p>
        </p:txBody>
      </p:sp>
      <p:sp>
        <p:nvSpPr>
          <p:cNvPr id="3" name="Rechteck 2"/>
          <p:cNvSpPr/>
          <p:nvPr/>
        </p:nvSpPr>
        <p:spPr>
          <a:xfrm>
            <a:off x="698614" y="1461213"/>
            <a:ext cx="471280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838,7 Millionen Euro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Ausgaben des Landes für Bauprojekte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AutoShape 4" descr="Bildergebnis für piktogramme gebäude"/>
          <p:cNvSpPr>
            <a:spLocks noChangeAspect="1" noChangeArrowheads="1"/>
          </p:cNvSpPr>
          <p:nvPr/>
        </p:nvSpPr>
        <p:spPr bwMode="auto">
          <a:xfrm>
            <a:off x="63500" y="-922338"/>
            <a:ext cx="19716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51520" y="795793"/>
            <a:ext cx="8572667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Kennzahlen 2017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35874" y="2180872"/>
            <a:ext cx="408831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243,3 Millionen Euro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Ausgaben für Baumaßnahmen des Bundes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5857" y="2787232"/>
            <a:ext cx="402001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509,3 Millionen Euro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Immobilienwirtschaftlicher Umsatz des Landes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338735" y="3717032"/>
            <a:ext cx="453650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2.700 Mitarbeiter/innen 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in den beiden Betrieben Bund und Land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98614" y="4725144"/>
            <a:ext cx="817662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1,8 Milliarden Euro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Gesamtumsatz der Staatlichen Vermögens- und Hochbauverwaltung Baden-Württemberg 2017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520" y="1395132"/>
            <a:ext cx="8640960" cy="43453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212973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INNEN</a:t>
            </a:r>
          </a:p>
        </p:txBody>
      </p:sp>
      <p:sp>
        <p:nvSpPr>
          <p:cNvPr id="3" name="Rechteck 2"/>
          <p:cNvSpPr/>
          <p:nvPr/>
        </p:nvSpPr>
        <p:spPr>
          <a:xfrm>
            <a:off x="698614" y="1461213"/>
            <a:ext cx="747378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77 %  </a:t>
            </a:r>
            <a:b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Anteil am gesamten Planungsvolumen werden von freiberuflich Tätigen erbracht.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AutoShape 4" descr="Bildergebnis für piktogramme gebäude"/>
          <p:cNvSpPr>
            <a:spLocks noChangeAspect="1" noChangeArrowheads="1"/>
          </p:cNvSpPr>
          <p:nvPr/>
        </p:nvSpPr>
        <p:spPr bwMode="auto">
          <a:xfrm>
            <a:off x="63500" y="-922338"/>
            <a:ext cx="19716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15857" y="3029202"/>
            <a:ext cx="402001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200 Millionen Euro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Auftragsvolumen für Planungsleistungen im Jahr 2017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319972" y="4275316"/>
            <a:ext cx="453650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688 Millionen Euro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Auftragsvolumen für Bauaufträge im Jahr 2017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789460"/>
            <a:ext cx="813690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für Planer und Unternehmen</a:t>
            </a:r>
          </a:p>
        </p:txBody>
      </p:sp>
    </p:spTree>
    <p:extLst>
      <p:ext uri="{BB962C8B-B14F-4D97-AF65-F5344CB8AC3E}">
        <p14:creationId xmlns:p14="http://schemas.microsoft.com/office/powerpoint/2010/main" val="5772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andtag Baden-Württemberg - Außenansich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27" y="548680"/>
            <a:ext cx="229516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27" y="2043607"/>
            <a:ext cx="2298541" cy="17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9513" y="-5484813"/>
            <a:ext cx="215993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27" y="3965340"/>
            <a:ext cx="2401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4232" y="835266"/>
            <a:ext cx="532859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Baukultur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03868" y="1167787"/>
            <a:ext cx="6216404" cy="53245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2017 / 2018</a:t>
            </a:r>
          </a:p>
          <a:p>
            <a:endParaRPr lang="de-D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27 Hugo-Häring-Auszeichnungen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13 Auszeichnungen für Beispielhaftes Bauen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Deutscher Hochschulpreis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Deutscher Holzbaupreis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Architekturpreis Beton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Deutscher Lichtdesign-Preis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</a:rPr>
              <a:t>Anerkennung Best </a:t>
            </a:r>
            <a:r>
              <a:rPr lang="de-DE" sz="2000" dirty="0" err="1" smtClean="0">
                <a:latin typeface="+mn-lt"/>
              </a:rPr>
              <a:t>Architects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endParaRPr lang="de-DE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Balthasar Neumann </a:t>
            </a:r>
            <a:r>
              <a:rPr lang="de-DE" sz="2000" dirty="0" smtClean="0">
                <a:latin typeface="+mn-lt"/>
              </a:rPr>
              <a:t>Auszeichnung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413028"/>
            <a:ext cx="2880320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AUSSEN</a:t>
            </a:r>
          </a:p>
        </p:txBody>
      </p:sp>
    </p:spTree>
    <p:extLst>
      <p:ext uri="{BB962C8B-B14F-4D97-AF65-F5344CB8AC3E}">
        <p14:creationId xmlns:p14="http://schemas.microsoft.com/office/powerpoint/2010/main" val="3064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383502" y="2996952"/>
            <a:ext cx="4511905" cy="2664838"/>
            <a:chOff x="4067944" y="888207"/>
            <a:chExt cx="5029678" cy="2973769"/>
          </a:xfrm>
        </p:grpSpPr>
        <p:sp>
          <p:nvSpPr>
            <p:cNvPr id="39" name="Rechteck 38"/>
            <p:cNvSpPr/>
            <p:nvPr/>
          </p:nvSpPr>
          <p:spPr bwMode="auto">
            <a:xfrm>
              <a:off x="5155684" y="3040384"/>
              <a:ext cx="2664296" cy="31343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7828447" y="3042420"/>
              <a:ext cx="504056" cy="313433"/>
            </a:xfrm>
            <a:prstGeom prst="rect">
              <a:avLst/>
            </a:prstGeom>
            <a:solidFill>
              <a:srgbClr val="FFC000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172" name="Rechteck 7171"/>
            <p:cNvSpPr/>
            <p:nvPr/>
          </p:nvSpPr>
          <p:spPr bwMode="auto">
            <a:xfrm>
              <a:off x="4644008" y="3039245"/>
              <a:ext cx="504056" cy="313433"/>
            </a:xfrm>
            <a:prstGeom prst="rect">
              <a:avLst/>
            </a:prstGeom>
            <a:solidFill>
              <a:srgbClr val="FFC000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ihandform 9"/>
            <p:cNvSpPr/>
            <p:nvPr/>
          </p:nvSpPr>
          <p:spPr bwMode="auto">
            <a:xfrm>
              <a:off x="4585717" y="888207"/>
              <a:ext cx="3894187" cy="2130748"/>
            </a:xfrm>
            <a:custGeom>
              <a:avLst/>
              <a:gdLst>
                <a:gd name="connsiteX0" fmla="*/ 0 w 5810250"/>
                <a:gd name="connsiteY0" fmla="*/ 2481263 h 2490788"/>
                <a:gd name="connsiteX1" fmla="*/ 514350 w 5810250"/>
                <a:gd name="connsiteY1" fmla="*/ 2414588 h 2490788"/>
                <a:gd name="connsiteX2" fmla="*/ 862013 w 5810250"/>
                <a:gd name="connsiteY2" fmla="*/ 2271713 h 2490788"/>
                <a:gd name="connsiteX3" fmla="*/ 1300163 w 5810250"/>
                <a:gd name="connsiteY3" fmla="*/ 1895475 h 2490788"/>
                <a:gd name="connsiteX4" fmla="*/ 1795463 w 5810250"/>
                <a:gd name="connsiteY4" fmla="*/ 1209675 h 2490788"/>
                <a:gd name="connsiteX5" fmla="*/ 2233613 w 5810250"/>
                <a:gd name="connsiteY5" fmla="*/ 500063 h 2490788"/>
                <a:gd name="connsiteX6" fmla="*/ 2509838 w 5810250"/>
                <a:gd name="connsiteY6" fmla="*/ 161925 h 2490788"/>
                <a:gd name="connsiteX7" fmla="*/ 2847975 w 5810250"/>
                <a:gd name="connsiteY7" fmla="*/ 0 h 2490788"/>
                <a:gd name="connsiteX8" fmla="*/ 3186113 w 5810250"/>
                <a:gd name="connsiteY8" fmla="*/ 161925 h 2490788"/>
                <a:gd name="connsiteX9" fmla="*/ 3538538 w 5810250"/>
                <a:gd name="connsiteY9" fmla="*/ 628650 h 2490788"/>
                <a:gd name="connsiteX10" fmla="*/ 3976688 w 5810250"/>
                <a:gd name="connsiteY10" fmla="*/ 1343025 h 2490788"/>
                <a:gd name="connsiteX11" fmla="*/ 4376738 w 5810250"/>
                <a:gd name="connsiteY11" fmla="*/ 1895475 h 2490788"/>
                <a:gd name="connsiteX12" fmla="*/ 4929188 w 5810250"/>
                <a:gd name="connsiteY12" fmla="*/ 2333625 h 2490788"/>
                <a:gd name="connsiteX13" fmla="*/ 5810250 w 5810250"/>
                <a:gd name="connsiteY13" fmla="*/ 2490788 h 249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10250" h="2490788">
                  <a:moveTo>
                    <a:pt x="0" y="2481263"/>
                  </a:moveTo>
                  <a:cubicBezTo>
                    <a:pt x="185340" y="2465388"/>
                    <a:pt x="370681" y="2449513"/>
                    <a:pt x="514350" y="2414588"/>
                  </a:cubicBezTo>
                  <a:cubicBezTo>
                    <a:pt x="658019" y="2379663"/>
                    <a:pt x="731044" y="2358232"/>
                    <a:pt x="862013" y="2271713"/>
                  </a:cubicBezTo>
                  <a:cubicBezTo>
                    <a:pt x="992982" y="2185194"/>
                    <a:pt x="1144588" y="2072481"/>
                    <a:pt x="1300163" y="1895475"/>
                  </a:cubicBezTo>
                  <a:cubicBezTo>
                    <a:pt x="1455738" y="1718469"/>
                    <a:pt x="1639888" y="1442244"/>
                    <a:pt x="1795463" y="1209675"/>
                  </a:cubicBezTo>
                  <a:cubicBezTo>
                    <a:pt x="1951038" y="977106"/>
                    <a:pt x="2114551" y="674688"/>
                    <a:pt x="2233613" y="500063"/>
                  </a:cubicBezTo>
                  <a:cubicBezTo>
                    <a:pt x="2352676" y="325438"/>
                    <a:pt x="2407444" y="245269"/>
                    <a:pt x="2509838" y="161925"/>
                  </a:cubicBezTo>
                  <a:cubicBezTo>
                    <a:pt x="2612232" y="78581"/>
                    <a:pt x="2735263" y="0"/>
                    <a:pt x="2847975" y="0"/>
                  </a:cubicBezTo>
                  <a:cubicBezTo>
                    <a:pt x="2960687" y="0"/>
                    <a:pt x="3071019" y="57150"/>
                    <a:pt x="3186113" y="161925"/>
                  </a:cubicBezTo>
                  <a:cubicBezTo>
                    <a:pt x="3301207" y="266700"/>
                    <a:pt x="3406776" y="431800"/>
                    <a:pt x="3538538" y="628650"/>
                  </a:cubicBezTo>
                  <a:cubicBezTo>
                    <a:pt x="3670300" y="825500"/>
                    <a:pt x="3836988" y="1131888"/>
                    <a:pt x="3976688" y="1343025"/>
                  </a:cubicBezTo>
                  <a:cubicBezTo>
                    <a:pt x="4116388" y="1554162"/>
                    <a:pt x="4217988" y="1730375"/>
                    <a:pt x="4376738" y="1895475"/>
                  </a:cubicBezTo>
                  <a:cubicBezTo>
                    <a:pt x="4535488" y="2060575"/>
                    <a:pt x="4690269" y="2234406"/>
                    <a:pt x="4929188" y="2333625"/>
                  </a:cubicBezTo>
                  <a:cubicBezTo>
                    <a:pt x="5168107" y="2432844"/>
                    <a:pt x="5671344" y="2466182"/>
                    <a:pt x="5810250" y="2490788"/>
                  </a:cubicBezTo>
                </a:path>
              </a:pathLst>
            </a:custGeom>
            <a:noFill/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4067944" y="3018955"/>
              <a:ext cx="4680520" cy="25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5148064" y="1586516"/>
              <a:ext cx="0" cy="141043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V="1">
              <a:off x="7812360" y="1484552"/>
              <a:ext cx="0" cy="15124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26"/>
            <p:cNvCxnSpPr/>
            <p:nvPr/>
          </p:nvCxnSpPr>
          <p:spPr bwMode="auto">
            <a:xfrm>
              <a:off x="5148064" y="1742545"/>
              <a:ext cx="26642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27"/>
            <p:cNvSpPr txBox="1"/>
            <p:nvPr/>
          </p:nvSpPr>
          <p:spPr>
            <a:xfrm>
              <a:off x="6012160" y="1536278"/>
              <a:ext cx="974204" cy="704473"/>
            </a:xfrm>
            <a:prstGeom prst="rect">
              <a:avLst/>
            </a:prstGeom>
            <a:solidFill>
              <a:srgbClr val="FFFDE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 algn="ctr"/>
              <a:r>
                <a:rPr lang="de-DE" sz="2000" b="1" dirty="0">
                  <a:latin typeface="+mn-lt"/>
                </a:rPr>
                <a:t>80</a:t>
              </a:r>
              <a:r>
                <a:rPr lang="de-DE" sz="2000" b="1" dirty="0" smtClean="0">
                  <a:latin typeface="+mn-lt"/>
                </a:rPr>
                <a:t>%</a:t>
              </a:r>
            </a:p>
            <a:p>
              <a:pPr algn="ctr"/>
              <a:r>
                <a:rPr lang="de-DE" sz="2000" b="1" dirty="0" smtClean="0">
                  <a:latin typeface="+mn-lt"/>
                </a:rPr>
                <a:t>im Plan</a:t>
              </a:r>
              <a:endParaRPr lang="de-DE" sz="2000" b="1" dirty="0">
                <a:latin typeface="+mn-lt"/>
              </a:endParaRPr>
            </a:p>
          </p:txBody>
        </p:sp>
        <p:sp>
          <p:nvSpPr>
            <p:cNvPr id="7178" name="Rechteck 7177"/>
            <p:cNvSpPr/>
            <p:nvPr/>
          </p:nvSpPr>
          <p:spPr>
            <a:xfrm>
              <a:off x="5264209" y="3338756"/>
              <a:ext cx="25266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20</a:t>
              </a:r>
              <a:r>
                <a:rPr lang="de-DE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% </a:t>
              </a:r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Ausreißer</a:t>
              </a:r>
              <a:b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mit über +/- </a:t>
              </a:r>
              <a:r>
                <a:rPr lang="de-DE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10% Baukosten</a:t>
              </a:r>
            </a:p>
          </p:txBody>
        </p:sp>
        <p:cxnSp>
          <p:nvCxnSpPr>
            <p:cNvPr id="7185" name="Gerade Verbindung 7184"/>
            <p:cNvCxnSpPr>
              <a:stCxn id="7172" idx="2"/>
              <a:endCxn id="7178" idx="1"/>
            </p:cNvCxnSpPr>
            <p:nvPr/>
          </p:nvCxnSpPr>
          <p:spPr bwMode="auto">
            <a:xfrm>
              <a:off x="4896036" y="3352678"/>
              <a:ext cx="368173" cy="2476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>
              <a:stCxn id="38" idx="2"/>
              <a:endCxn id="7178" idx="3"/>
            </p:cNvCxnSpPr>
            <p:nvPr/>
          </p:nvCxnSpPr>
          <p:spPr bwMode="auto">
            <a:xfrm flipH="1">
              <a:off x="7790863" y="3355853"/>
              <a:ext cx="289612" cy="2445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feld 5"/>
            <p:cNvSpPr txBox="1"/>
            <p:nvPr/>
          </p:nvSpPr>
          <p:spPr>
            <a:xfrm>
              <a:off x="8752656" y="2905199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%</a:t>
              </a:r>
              <a:endParaRPr lang="de-DE" sz="14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580009" y="672927"/>
            <a:ext cx="8782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Baukosten</a:t>
            </a:r>
            <a:r>
              <a:rPr lang="de-DE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de-DE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Bauprogramm </a:t>
            </a:r>
            <a:r>
              <a:rPr lang="de-DE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Doppelhaushalt 2007/08)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63128" y="1340768"/>
            <a:ext cx="4368630" cy="1456258"/>
          </a:xfrm>
          <a:prstGeom prst="rect">
            <a:avLst/>
          </a:prstGeom>
          <a:noFill/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08363" indent="-3408363">
              <a:lnSpc>
                <a:spcPct val="150000"/>
              </a:lnSpc>
            </a:pPr>
            <a:r>
              <a:rPr lang="de-DE" sz="1800" dirty="0">
                <a:latin typeface="+mj-lt"/>
              </a:rPr>
              <a:t>A</a:t>
            </a:r>
            <a:r>
              <a:rPr lang="de-DE" sz="1800" dirty="0" smtClean="0">
                <a:latin typeface="+mj-lt"/>
              </a:rPr>
              <a:t>bgerechnete </a:t>
            </a:r>
            <a:r>
              <a:rPr lang="de-DE" sz="1800" dirty="0">
                <a:latin typeface="+mj-lt"/>
              </a:rPr>
              <a:t>Maßnahmen </a:t>
            </a:r>
            <a:r>
              <a:rPr lang="de-DE" sz="1800" dirty="0" smtClean="0">
                <a:latin typeface="+mj-lt"/>
              </a:rPr>
              <a:t>		  52</a:t>
            </a:r>
            <a:endParaRPr lang="de-DE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latin typeface="+mj-lt"/>
              </a:rPr>
              <a:t>Budget  	</a:t>
            </a:r>
            <a:r>
              <a:rPr lang="de-DE" sz="1800" dirty="0" smtClean="0">
                <a:latin typeface="+mj-lt"/>
              </a:rPr>
              <a:t>		429,2 </a:t>
            </a:r>
            <a:r>
              <a:rPr lang="de-DE" sz="1800" dirty="0">
                <a:latin typeface="+mj-lt"/>
              </a:rPr>
              <a:t>Mio. €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+mj-lt"/>
              </a:rPr>
              <a:t>Abrechnungskosten	</a:t>
            </a:r>
            <a:r>
              <a:rPr lang="de-DE" sz="1800" dirty="0" smtClean="0">
                <a:latin typeface="+mj-lt"/>
              </a:rPr>
              <a:t>439,1 </a:t>
            </a:r>
            <a:r>
              <a:rPr lang="de-DE" sz="1800" dirty="0">
                <a:latin typeface="+mj-lt"/>
              </a:rPr>
              <a:t>Mio. </a:t>
            </a:r>
            <a:r>
              <a:rPr lang="de-DE" sz="1800" dirty="0" smtClean="0">
                <a:latin typeface="+mj-lt"/>
              </a:rPr>
              <a:t>€</a:t>
            </a:r>
            <a:endParaRPr lang="de-DE" sz="1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2000" dirty="0"/>
          </a:p>
        </p:txBody>
      </p:sp>
      <p:sp>
        <p:nvSpPr>
          <p:cNvPr id="32" name="Gleichschenkliges Dreieck 31"/>
          <p:cNvSpPr/>
          <p:nvPr/>
        </p:nvSpPr>
        <p:spPr bwMode="auto">
          <a:xfrm rot="5400000">
            <a:off x="4718720" y="1833971"/>
            <a:ext cx="690483" cy="43378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307019" y="1666943"/>
            <a:ext cx="2998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prstClr val="black"/>
                </a:solidFill>
                <a:latin typeface="Arial"/>
              </a:rPr>
              <a:t>Kostensteigerung </a:t>
            </a: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de-DE" sz="2000" dirty="0" smtClean="0">
                <a:solidFill>
                  <a:prstClr val="black"/>
                </a:solidFill>
                <a:latin typeface="Arial"/>
              </a:rPr>
              <a:t>rd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. 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10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Mio. € bzw.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3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%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5220072" y="3117161"/>
            <a:ext cx="3638393" cy="1074379"/>
          </a:xfrm>
          <a:prstGeom prst="rect">
            <a:avLst/>
          </a:prstGeom>
          <a:solidFill>
            <a:srgbClr val="92D050">
              <a:alpha val="93000"/>
            </a:srgbClr>
          </a:solidFill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ctr">
              <a:lnSpc>
                <a:spcPct val="150000"/>
              </a:lnSpc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 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Mehr-</a:t>
            </a:r>
            <a:r>
              <a:rPr lang="de-DE" sz="2000" b="1" dirty="0">
                <a:solidFill>
                  <a:prstClr val="black"/>
                </a:solidFill>
                <a:latin typeface="Arial"/>
              </a:rPr>
              <a:t>/Minderkosten &lt; 10%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97802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44 Maßnahmen bzw. 80 %</a:t>
            </a:r>
          </a:p>
        </p:txBody>
      </p:sp>
      <p:sp>
        <p:nvSpPr>
          <p:cNvPr id="40" name="Gleichschenkliges Dreieck 39"/>
          <p:cNvSpPr/>
          <p:nvPr/>
        </p:nvSpPr>
        <p:spPr bwMode="auto">
          <a:xfrm rot="5400000">
            <a:off x="4322886" y="3946987"/>
            <a:ext cx="690483" cy="43378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220072" y="4221264"/>
            <a:ext cx="3638393" cy="1007936"/>
          </a:xfrm>
          <a:prstGeom prst="rect">
            <a:avLst/>
          </a:prstGeom>
          <a:solidFill>
            <a:srgbClr val="FFC000">
              <a:alpha val="54000"/>
            </a:srgbClr>
          </a:solidFill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>
              <a:lnSpc>
                <a:spcPct val="150000"/>
              </a:lnSpc>
              <a:tabLst>
                <a:tab pos="1978025" algn="l"/>
              </a:tabLst>
            </a:pP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Mehr</a:t>
            </a:r>
            <a:r>
              <a:rPr lang="de-DE" sz="2000" b="1" dirty="0">
                <a:solidFill>
                  <a:prstClr val="black"/>
                </a:solidFill>
                <a:latin typeface="Arial"/>
              </a:rPr>
              <a:t>/-Minderkosten &gt;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10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%</a:t>
            </a: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97802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8 Maßnahmen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bzw.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20%</a:t>
            </a:r>
            <a:endParaRPr lang="de-DE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0009" y="228436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ZURÜCK</a:t>
            </a:r>
          </a:p>
        </p:txBody>
      </p:sp>
    </p:spTree>
    <p:extLst>
      <p:ext uri="{BB962C8B-B14F-4D97-AF65-F5344CB8AC3E}">
        <p14:creationId xmlns:p14="http://schemas.microsoft.com/office/powerpoint/2010/main" val="29366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2915072"/>
            <a:ext cx="5002566" cy="3250232"/>
            <a:chOff x="4067944" y="2771056"/>
            <a:chExt cx="5002566" cy="3250232"/>
          </a:xfrm>
        </p:grpSpPr>
        <p:sp>
          <p:nvSpPr>
            <p:cNvPr id="41" name="Rechteck 40"/>
            <p:cNvSpPr/>
            <p:nvPr/>
          </p:nvSpPr>
          <p:spPr bwMode="auto">
            <a:xfrm>
              <a:off x="4663058" y="4905895"/>
              <a:ext cx="2797414" cy="31343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7460472" y="4905895"/>
              <a:ext cx="872032" cy="313433"/>
            </a:xfrm>
            <a:prstGeom prst="rect">
              <a:avLst/>
            </a:prstGeom>
            <a:solidFill>
              <a:srgbClr val="FFC000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>
              <a:off x="4067944" y="4901804"/>
              <a:ext cx="4680520" cy="25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4663058" y="3016804"/>
              <a:ext cx="0" cy="141043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/>
          </p:nvCxnSpPr>
          <p:spPr bwMode="auto">
            <a:xfrm flipV="1">
              <a:off x="7452320" y="3419128"/>
              <a:ext cx="0" cy="254676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mit Pfeil 62"/>
            <p:cNvCxnSpPr/>
            <p:nvPr/>
          </p:nvCxnSpPr>
          <p:spPr bwMode="auto">
            <a:xfrm>
              <a:off x="4647430" y="3625394"/>
              <a:ext cx="2813042" cy="12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feld 63"/>
            <p:cNvSpPr txBox="1"/>
            <p:nvPr/>
          </p:nvSpPr>
          <p:spPr>
            <a:xfrm>
              <a:off x="5940152" y="3457228"/>
              <a:ext cx="928484" cy="369332"/>
            </a:xfrm>
            <a:prstGeom prst="rect">
              <a:avLst/>
            </a:prstGeom>
            <a:solidFill>
              <a:srgbClr val="FFFDE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 algn="ctr"/>
              <a:r>
                <a:rPr lang="de-DE" sz="18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83</a:t>
              </a:r>
              <a:r>
                <a:rPr lang="de-DE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%</a:t>
              </a:r>
              <a:endParaRPr lang="de-DE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5" name="Freihandform 54"/>
            <p:cNvSpPr/>
            <p:nvPr/>
          </p:nvSpPr>
          <p:spPr bwMode="auto">
            <a:xfrm>
              <a:off x="4585717" y="2771056"/>
              <a:ext cx="3894187" cy="2130748"/>
            </a:xfrm>
            <a:custGeom>
              <a:avLst/>
              <a:gdLst>
                <a:gd name="connsiteX0" fmla="*/ 0 w 5810250"/>
                <a:gd name="connsiteY0" fmla="*/ 2481263 h 2490788"/>
                <a:gd name="connsiteX1" fmla="*/ 514350 w 5810250"/>
                <a:gd name="connsiteY1" fmla="*/ 2414588 h 2490788"/>
                <a:gd name="connsiteX2" fmla="*/ 862013 w 5810250"/>
                <a:gd name="connsiteY2" fmla="*/ 2271713 h 2490788"/>
                <a:gd name="connsiteX3" fmla="*/ 1300163 w 5810250"/>
                <a:gd name="connsiteY3" fmla="*/ 1895475 h 2490788"/>
                <a:gd name="connsiteX4" fmla="*/ 1795463 w 5810250"/>
                <a:gd name="connsiteY4" fmla="*/ 1209675 h 2490788"/>
                <a:gd name="connsiteX5" fmla="*/ 2233613 w 5810250"/>
                <a:gd name="connsiteY5" fmla="*/ 500063 h 2490788"/>
                <a:gd name="connsiteX6" fmla="*/ 2509838 w 5810250"/>
                <a:gd name="connsiteY6" fmla="*/ 161925 h 2490788"/>
                <a:gd name="connsiteX7" fmla="*/ 2847975 w 5810250"/>
                <a:gd name="connsiteY7" fmla="*/ 0 h 2490788"/>
                <a:gd name="connsiteX8" fmla="*/ 3186113 w 5810250"/>
                <a:gd name="connsiteY8" fmla="*/ 161925 h 2490788"/>
                <a:gd name="connsiteX9" fmla="*/ 3538538 w 5810250"/>
                <a:gd name="connsiteY9" fmla="*/ 628650 h 2490788"/>
                <a:gd name="connsiteX10" fmla="*/ 3976688 w 5810250"/>
                <a:gd name="connsiteY10" fmla="*/ 1343025 h 2490788"/>
                <a:gd name="connsiteX11" fmla="*/ 4376738 w 5810250"/>
                <a:gd name="connsiteY11" fmla="*/ 1895475 h 2490788"/>
                <a:gd name="connsiteX12" fmla="*/ 4929188 w 5810250"/>
                <a:gd name="connsiteY12" fmla="*/ 2333625 h 2490788"/>
                <a:gd name="connsiteX13" fmla="*/ 5810250 w 5810250"/>
                <a:gd name="connsiteY13" fmla="*/ 2490788 h 249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10250" h="2490788">
                  <a:moveTo>
                    <a:pt x="0" y="2481263"/>
                  </a:moveTo>
                  <a:cubicBezTo>
                    <a:pt x="185340" y="2465388"/>
                    <a:pt x="370681" y="2449513"/>
                    <a:pt x="514350" y="2414588"/>
                  </a:cubicBezTo>
                  <a:cubicBezTo>
                    <a:pt x="658019" y="2379663"/>
                    <a:pt x="731044" y="2358232"/>
                    <a:pt x="862013" y="2271713"/>
                  </a:cubicBezTo>
                  <a:cubicBezTo>
                    <a:pt x="992982" y="2185194"/>
                    <a:pt x="1144588" y="2072481"/>
                    <a:pt x="1300163" y="1895475"/>
                  </a:cubicBezTo>
                  <a:cubicBezTo>
                    <a:pt x="1455738" y="1718469"/>
                    <a:pt x="1639888" y="1442244"/>
                    <a:pt x="1795463" y="1209675"/>
                  </a:cubicBezTo>
                  <a:cubicBezTo>
                    <a:pt x="1951038" y="977106"/>
                    <a:pt x="2114551" y="674688"/>
                    <a:pt x="2233613" y="500063"/>
                  </a:cubicBezTo>
                  <a:cubicBezTo>
                    <a:pt x="2352676" y="325438"/>
                    <a:pt x="2407444" y="245269"/>
                    <a:pt x="2509838" y="161925"/>
                  </a:cubicBezTo>
                  <a:cubicBezTo>
                    <a:pt x="2612232" y="78581"/>
                    <a:pt x="2735263" y="0"/>
                    <a:pt x="2847975" y="0"/>
                  </a:cubicBezTo>
                  <a:cubicBezTo>
                    <a:pt x="2960687" y="0"/>
                    <a:pt x="3071019" y="57150"/>
                    <a:pt x="3186113" y="161925"/>
                  </a:cubicBezTo>
                  <a:cubicBezTo>
                    <a:pt x="3301207" y="266700"/>
                    <a:pt x="3406776" y="431800"/>
                    <a:pt x="3538538" y="628650"/>
                  </a:cubicBezTo>
                  <a:cubicBezTo>
                    <a:pt x="3670300" y="825500"/>
                    <a:pt x="3836988" y="1131888"/>
                    <a:pt x="3976688" y="1343025"/>
                  </a:cubicBezTo>
                  <a:cubicBezTo>
                    <a:pt x="4116388" y="1554162"/>
                    <a:pt x="4217988" y="1730375"/>
                    <a:pt x="4376738" y="1895475"/>
                  </a:cubicBezTo>
                  <a:cubicBezTo>
                    <a:pt x="4535488" y="2060575"/>
                    <a:pt x="4690269" y="2234406"/>
                    <a:pt x="4929188" y="2333625"/>
                  </a:cubicBezTo>
                  <a:cubicBezTo>
                    <a:pt x="5168107" y="2432844"/>
                    <a:pt x="5671344" y="2466182"/>
                    <a:pt x="5810250" y="2490788"/>
                  </a:cubicBezTo>
                </a:path>
              </a:pathLst>
            </a:custGeom>
            <a:noFill/>
            <a:ln w="63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8725544" y="4756931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%</a:t>
              </a:r>
              <a:endParaRPr lang="de-DE" sz="14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940152" y="4895497"/>
              <a:ext cx="697627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dirty="0" smtClean="0">
                  <a:latin typeface="+mn-lt"/>
                </a:rPr>
                <a:t>3.600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574286" y="4893196"/>
              <a:ext cx="52610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dirty="0" smtClean="0">
                  <a:latin typeface="+mn-lt"/>
                </a:rPr>
                <a:t>741</a:t>
              </a:r>
            </a:p>
          </p:txBody>
        </p:sp>
        <p:sp>
          <p:nvSpPr>
            <p:cNvPr id="5" name="Rechteck 4"/>
            <p:cNvSpPr/>
            <p:nvPr/>
          </p:nvSpPr>
          <p:spPr>
            <a:xfrm>
              <a:off x="7408413" y="5251847"/>
              <a:ext cx="1149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Ausreißer </a:t>
              </a:r>
            </a:p>
            <a:p>
              <a:pPr algn="ctr"/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mit </a:t>
              </a:r>
              <a:r>
                <a:rPr lang="de-DE" sz="16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+ </a:t>
              </a:r>
              <a:r>
                <a:rPr lang="de-DE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20% </a:t>
              </a:r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de-DE" sz="14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Baukosten</a:t>
              </a:r>
              <a:endParaRPr lang="de-DE" sz="1400" dirty="0">
                <a:latin typeface="+mn-lt"/>
              </a:endParaRPr>
            </a:p>
          </p:txBody>
        </p:sp>
        <p:cxnSp>
          <p:nvCxnSpPr>
            <p:cNvPr id="39" name="Gerade Verbindung mit Pfeil 38"/>
            <p:cNvCxnSpPr/>
            <p:nvPr/>
          </p:nvCxnSpPr>
          <p:spPr bwMode="auto">
            <a:xfrm flipV="1">
              <a:off x="7460472" y="3632801"/>
              <a:ext cx="872032" cy="2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/>
          </p:nvCxnSpPr>
          <p:spPr bwMode="auto">
            <a:xfrm flipV="1">
              <a:off x="8332504" y="3469878"/>
              <a:ext cx="0" cy="15124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feld 46"/>
            <p:cNvSpPr txBox="1"/>
            <p:nvPr/>
          </p:nvSpPr>
          <p:spPr>
            <a:xfrm>
              <a:off x="7650486" y="3457228"/>
              <a:ext cx="513406" cy="369332"/>
            </a:xfrm>
            <a:prstGeom prst="rect">
              <a:avLst/>
            </a:prstGeom>
            <a:solidFill>
              <a:srgbClr val="FFFDE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 algn="ctr"/>
              <a:r>
                <a:rPr lang="de-DE" sz="18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17%</a:t>
              </a:r>
            </a:p>
          </p:txBody>
        </p:sp>
      </p:grpSp>
      <p:sp>
        <p:nvSpPr>
          <p:cNvPr id="4" name="Rechteck 3"/>
          <p:cNvSpPr/>
          <p:nvPr/>
        </p:nvSpPr>
        <p:spPr>
          <a:xfrm>
            <a:off x="251520" y="1124744"/>
            <a:ext cx="39913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417763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Vergaben 	4.341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417763" algn="l"/>
              </a:tabLst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Budget  	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787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Mio. €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417763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Auftragswert	848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Mio.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€		</a:t>
            </a:r>
          </a:p>
          <a:p>
            <a:pPr marL="268288" indent="-268288">
              <a:lnSpc>
                <a:spcPct val="150000"/>
              </a:lnSpc>
            </a:pPr>
            <a:endParaRPr lang="de-DE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6" name="Gleichschenkliges Dreieck 45"/>
          <p:cNvSpPr/>
          <p:nvPr/>
        </p:nvSpPr>
        <p:spPr bwMode="auto">
          <a:xfrm rot="5400000">
            <a:off x="4297899" y="1868564"/>
            <a:ext cx="690483" cy="43378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21793" y="1196752"/>
            <a:ext cx="3991360" cy="1701231"/>
          </a:xfrm>
          <a:prstGeom prst="rect">
            <a:avLst/>
          </a:prstGeom>
          <a:noFill/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30305" y="1701536"/>
            <a:ext cx="2998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latin typeface="Arial"/>
              </a:rPr>
              <a:t>Kostensteigerung </a:t>
            </a:r>
          </a:p>
          <a:p>
            <a:pPr algn="ctr"/>
            <a:r>
              <a:rPr lang="de-DE" sz="2000" dirty="0" smtClean="0">
                <a:solidFill>
                  <a:prstClr val="black"/>
                </a:solidFill>
                <a:latin typeface="Arial"/>
              </a:rPr>
              <a:t>rd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.  61 Mio. € bzw. 7,7 %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26094" y="2852936"/>
            <a:ext cx="3638393" cy="2838566"/>
          </a:xfrm>
          <a:prstGeom prst="rect">
            <a:avLst/>
          </a:prstGeom>
          <a:solidFill>
            <a:srgbClr val="FFC000">
              <a:alpha val="54000"/>
            </a:srgbClr>
          </a:solidFill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Davon</a:t>
            </a:r>
          </a:p>
          <a:p>
            <a:pPr algn="ctr">
              <a:lnSpc>
                <a:spcPct val="150000"/>
              </a:lnSpc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978025" algn="l"/>
              </a:tabLst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Vergaben 	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741 (17%)</a:t>
            </a: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978025" algn="l"/>
              </a:tabLst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Budget  	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194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Mio. €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97802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Auftragswert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smtClean="0">
                <a:solidFill>
                  <a:prstClr val="black"/>
                </a:solidFill>
              </a:rPr>
              <a:t>	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317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Mio. € </a:t>
            </a:r>
          </a:p>
        </p:txBody>
      </p:sp>
      <p:sp>
        <p:nvSpPr>
          <p:cNvPr id="28" name="Rechteck 27"/>
          <p:cNvSpPr/>
          <p:nvPr/>
        </p:nvSpPr>
        <p:spPr>
          <a:xfrm>
            <a:off x="5325080" y="3537078"/>
            <a:ext cx="363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latin typeface="Arial"/>
              </a:rPr>
              <a:t>mit Kostensteigerungen </a:t>
            </a:r>
          </a:p>
          <a:p>
            <a:pPr algn="ctr"/>
            <a:r>
              <a:rPr lang="de-DE" sz="2000" b="1" dirty="0" smtClean="0">
                <a:latin typeface="Arial"/>
              </a:rPr>
              <a:t>&gt;  20 </a:t>
            </a:r>
            <a:r>
              <a:rPr lang="de-DE" sz="2000" b="1" dirty="0">
                <a:latin typeface="Arial"/>
              </a:rPr>
              <a:t>%</a:t>
            </a:r>
            <a:endParaRPr lang="de-DE" b="1" dirty="0"/>
          </a:p>
        </p:txBody>
      </p:sp>
      <p:sp>
        <p:nvSpPr>
          <p:cNvPr id="29" name="Gleichschenkliges Dreieck 28"/>
          <p:cNvSpPr/>
          <p:nvPr/>
        </p:nvSpPr>
        <p:spPr bwMode="auto">
          <a:xfrm rot="5400000">
            <a:off x="4635886" y="4158684"/>
            <a:ext cx="690483" cy="433783"/>
          </a:xfrm>
          <a:prstGeom prst="triangle">
            <a:avLst/>
          </a:prstGeom>
          <a:solidFill>
            <a:srgbClr val="FFC000">
              <a:alpha val="54000"/>
            </a:srgbClr>
          </a:solidFill>
          <a:ln w="444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de-DE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52829" y="663079"/>
            <a:ext cx="7380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Baupreise </a:t>
            </a:r>
            <a:r>
              <a:rPr lang="de-DE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6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(Auswertung Jan. 2017 bis März </a:t>
            </a:r>
            <a:r>
              <a:rPr lang="de-DE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2018)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0009" y="228436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</a:t>
            </a:r>
            <a:r>
              <a:rPr lang="de-DE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ZURÜCK</a:t>
            </a:r>
          </a:p>
        </p:txBody>
      </p:sp>
    </p:spTree>
    <p:extLst>
      <p:ext uri="{BB962C8B-B14F-4D97-AF65-F5344CB8AC3E}">
        <p14:creationId xmlns:p14="http://schemas.microsoft.com/office/powerpoint/2010/main" val="5488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3" y="1531530"/>
            <a:ext cx="1761148" cy="8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44716" y="1531530"/>
            <a:ext cx="2537874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latin typeface="+mn-lt"/>
              </a:rPr>
              <a:t>Stufenplan Digitales </a:t>
            </a:r>
          </a:p>
          <a:p>
            <a:r>
              <a:rPr lang="de-DE" sz="2000" dirty="0" smtClean="0">
                <a:latin typeface="+mn-lt"/>
              </a:rPr>
              <a:t>Planen und Bauen</a:t>
            </a:r>
          </a:p>
          <a:p>
            <a:r>
              <a:rPr lang="de-DE" sz="1200" dirty="0" smtClean="0">
                <a:latin typeface="+mn-lt"/>
              </a:rPr>
              <a:t>(planen-bauen 4.0 GmbH)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630662" y="1969082"/>
            <a:ext cx="19442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glow rad="127000">
              <a:schemeClr val="accent1">
                <a:lumMod val="20000"/>
                <a:lumOff val="80000"/>
              </a:schemeClr>
            </a:glow>
            <a:outerShdw dist="35921" dir="2700000" algn="ctr" rotWithShape="0">
              <a:schemeClr val="tx1">
                <a:lumMod val="95000"/>
                <a:lumOff val="5000"/>
              </a:schemeClr>
            </a:outerShdw>
          </a:effectLst>
          <a:scene3d>
            <a:camera prst="orthographicFront"/>
            <a:lightRig rig="soft" dir="t"/>
          </a:scene3d>
          <a:sp3d extrusionH="76200" prstMaterial="metal">
            <a:extrusionClr>
              <a:schemeClr val="bg2">
                <a:lumMod val="40000"/>
                <a:lumOff val="60000"/>
              </a:schemeClr>
            </a:extrusionClr>
          </a:sp3d>
          <a:extLst/>
        </p:spPr>
      </p:cxnSp>
      <p:sp>
        <p:nvSpPr>
          <p:cNvPr id="7" name="Textfeld 6"/>
          <p:cNvSpPr txBox="1"/>
          <p:nvPr/>
        </p:nvSpPr>
        <p:spPr>
          <a:xfrm>
            <a:off x="4963634" y="1808529"/>
            <a:ext cx="639919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 smtClean="0">
                <a:latin typeface="+mn-lt"/>
              </a:rPr>
              <a:t>2015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18894" y="1808529"/>
            <a:ext cx="1220206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 smtClean="0">
                <a:latin typeface="+mn-lt"/>
              </a:rPr>
              <a:t>2020..</a:t>
            </a:r>
          </a:p>
          <a:p>
            <a:r>
              <a:rPr lang="de-DE" sz="1400" dirty="0" smtClean="0">
                <a:latin typeface="+mn-lt"/>
              </a:rPr>
              <a:t>BIM-Niveau 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1" y="2998693"/>
            <a:ext cx="8208912" cy="430887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BIM-Strategie bei Gebäuden des Landes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60230" y="1654640"/>
            <a:ext cx="1685077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 smtClean="0">
                <a:latin typeface="+mn-lt"/>
              </a:rPr>
              <a:t>Infrastrukturbauten</a:t>
            </a:r>
          </a:p>
        </p:txBody>
      </p:sp>
      <p:sp>
        <p:nvSpPr>
          <p:cNvPr id="4" name="Rechteck 3"/>
          <p:cNvSpPr/>
          <p:nvPr/>
        </p:nvSpPr>
        <p:spPr>
          <a:xfrm>
            <a:off x="539551" y="908720"/>
            <a:ext cx="7877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/>
              <a:t>Building Information </a:t>
            </a:r>
            <a:r>
              <a:rPr lang="de-DE" sz="2200" b="1" dirty="0" smtClean="0"/>
              <a:t>Modeling </a:t>
            </a:r>
            <a:r>
              <a:rPr lang="de-DE" sz="2200" b="1" dirty="0"/>
              <a:t>(BIM</a:t>
            </a:r>
            <a:r>
              <a:rPr lang="de-DE" sz="2200" b="1" dirty="0" smtClean="0"/>
              <a:t>)</a:t>
            </a:r>
            <a:endParaRPr lang="de-DE" sz="2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413028"/>
            <a:ext cx="259228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FFFFFF"/>
                </a:solidFill>
                <a:latin typeface="+mn-lt"/>
              </a:rPr>
              <a:t>BLICK NACH VORN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452447052"/>
              </p:ext>
            </p:extLst>
          </p:nvPr>
        </p:nvGraphicFramePr>
        <p:xfrm>
          <a:off x="600455" y="2853516"/>
          <a:ext cx="6949916" cy="463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83567" y="4787553"/>
            <a:ext cx="939681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seit 2015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444715" y="4315753"/>
            <a:ext cx="105830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  <a:latin typeface="+mn-lt"/>
              </a:rPr>
              <a:t>ab sofort !</a:t>
            </a:r>
          </a:p>
        </p:txBody>
      </p:sp>
      <p:sp>
        <p:nvSpPr>
          <p:cNvPr id="17" name="Gestreifter Pfeil nach rechts 16"/>
          <p:cNvSpPr/>
          <p:nvPr/>
        </p:nvSpPr>
        <p:spPr bwMode="auto">
          <a:xfrm>
            <a:off x="2822084" y="5623600"/>
            <a:ext cx="3885748" cy="648072"/>
          </a:xfrm>
          <a:prstGeom prst="stripedRightArrow">
            <a:avLst/>
          </a:prstGeom>
          <a:solidFill>
            <a:srgbClr val="FFCC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31839" y="5778359"/>
            <a:ext cx="282750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+mn-lt"/>
              </a:rPr>
              <a:t>Qualifizierung, Personal, IT ..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11420"/>
          <a:stretch/>
        </p:blipFill>
        <p:spPr bwMode="auto">
          <a:xfrm>
            <a:off x="561327" y="3573596"/>
            <a:ext cx="1676401" cy="10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2000" dirty="0" smtClean="0">
            <a:latin typeface="+mn-lt"/>
          </a:defRPr>
        </a:defPPr>
      </a:lstStyle>
    </a:txDef>
  </a:objectDefaults>
  <a:extraClrSchemeLst>
    <a:extraClrScheme>
      <a:clrScheme name="Larissa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533</Words>
  <Application>Microsoft Office PowerPoint</Application>
  <PresentationFormat>Bildschirmpräsentation (4:3)</PresentationFormat>
  <Paragraphs>157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blank</vt:lpstr>
      <vt:lpstr>12. Architekten- und Ingenieurtag  in Stuttgart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Nachhaltigkeit / Ressourcen</vt:lpstr>
      <vt:lpstr>PowerPoint-Präsentation</vt:lpstr>
      <vt:lpstr>PowerPoint-Präsentation</vt:lpstr>
      <vt:lpstr>PowerPoint-Präsentation</vt:lpstr>
    </vt:vector>
  </TitlesOfParts>
  <Company>Finanzverwaltung Ba-Wü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Sprechzettel Min</dc:title>
  <dc:creator>Schnarr, Wolfram (FM)</dc:creator>
  <cp:lastModifiedBy>Fischer, Kai (FM)</cp:lastModifiedBy>
  <cp:revision>217</cp:revision>
  <cp:lastPrinted>2018-11-15T10:19:39Z</cp:lastPrinted>
  <dcterms:created xsi:type="dcterms:W3CDTF">2018-06-12T14:56:23Z</dcterms:created>
  <dcterms:modified xsi:type="dcterms:W3CDTF">2018-11-16T10:01:35Z</dcterms:modified>
</cp:coreProperties>
</file>