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10"/>
  </p:notesMasterIdLst>
  <p:handoutMasterIdLst>
    <p:handoutMasterId r:id="rId11"/>
  </p:handoutMasterIdLst>
  <p:sldIdLst>
    <p:sldId id="453" r:id="rId2"/>
    <p:sldId id="454" r:id="rId3"/>
    <p:sldId id="449" r:id="rId4"/>
    <p:sldId id="457" r:id="rId5"/>
    <p:sldId id="456" r:id="rId6"/>
    <p:sldId id="459" r:id="rId7"/>
    <p:sldId id="450" r:id="rId8"/>
    <p:sldId id="458" r:id="rId9"/>
  </p:sldIdLst>
  <p:sldSz cx="12192000" cy="6858000"/>
  <p:notesSz cx="6819900" cy="9918700"/>
  <p:custShowLst>
    <p:custShow name="Meilensteine" id="0">
      <p:sldLst/>
    </p:custShow>
    <p:custShow name="Referenzen" id="1">
      <p:sldLst/>
    </p:custShow>
    <p:custShow name="Fakten" id="2">
      <p:sldLst/>
    </p:custShow>
    <p:custShow name="Kontakt" id="3">
      <p:sldLst/>
    </p:custShow>
  </p:custShowLst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032"/>
    <a:srgbClr val="3B3B3A"/>
    <a:srgbClr val="00337E"/>
    <a:srgbClr val="002965"/>
    <a:srgbClr val="A7E2FF"/>
    <a:srgbClr val="D7D6D0"/>
    <a:srgbClr val="008DC2"/>
    <a:srgbClr val="0092C2"/>
    <a:srgbClr val="008EC3"/>
    <a:srgbClr val="C5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E14BD-2EB0-364F-A433-519295DF9920}" v="302" dt="2018-11-16T11:22:07.807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3" autoAdjust="0"/>
    <p:restoredTop sz="86424" autoAdjust="0"/>
  </p:normalViewPr>
  <p:slideViewPr>
    <p:cSldViewPr showGuides="1">
      <p:cViewPr varScale="1">
        <p:scale>
          <a:sx n="65" d="100"/>
          <a:sy n="65" d="100"/>
        </p:scale>
        <p:origin x="867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64"/>
    </p:cViewPr>
  </p:sorterViewPr>
  <p:notesViewPr>
    <p:cSldViewPr showGuides="1">
      <p:cViewPr varScale="1">
        <p:scale>
          <a:sx n="65" d="100"/>
          <a:sy n="65" d="100"/>
        </p:scale>
        <p:origin x="25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8B9FB-1BAA-4008-B1BC-45421556DA45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B754-2956-4597-893D-76B945D5C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2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37389" y="9595115"/>
            <a:ext cx="808694" cy="1797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de-DE" sz="900" smtClean="0">
                <a:latin typeface="Arial" panose="020B0604020202020204" pitchFamily="34" charset="0"/>
              </a:defRPr>
            </a:lvl1pPr>
          </a:lstStyle>
          <a:p>
            <a:pPr algn="r"/>
            <a:fld id="{A1AD77FE-8F84-4A87-92EF-BC4AC8F66A00}" type="datetimeFigureOut">
              <a:rPr lang="de-DE" smtClean="0"/>
              <a:pPr algn="r"/>
              <a:t>16.11.2018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06147" y="4032101"/>
            <a:ext cx="5820677" cy="5431380"/>
          </a:xfrm>
          <a:prstGeom prst="rect">
            <a:avLst/>
          </a:prstGeom>
        </p:spPr>
        <p:txBody>
          <a:bodyPr vert="horz" lIns="0" tIns="0" rIns="0" bIns="144000" rtlCol="0"/>
          <a:lstStyle/>
          <a:p>
            <a:pPr lvl="0"/>
            <a:r>
              <a:rPr lang="de-DE"/>
              <a:t>Textmasterformat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5"/>
          </p:nvPr>
        </p:nvSpPr>
        <p:spPr>
          <a:xfrm>
            <a:off x="5716910" y="9595115"/>
            <a:ext cx="535170" cy="1797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fld id="{88BA857F-B322-4AED-9654-8EF2BFAE59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olienbildplatzhalter 6"/>
          <p:cNvSpPr>
            <a:spLocks noGrp="1" noRot="1" noChangeAspect="1"/>
          </p:cNvSpPr>
          <p:nvPr>
            <p:ph type="sldImg" idx="2"/>
          </p:nvPr>
        </p:nvSpPr>
        <p:spPr>
          <a:xfrm>
            <a:off x="511175" y="561975"/>
            <a:ext cx="5803900" cy="3265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45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46" indent="-171446" algn="l" defTabSz="914377" rtl="0" eaLnBrk="1" latinLnBrk="0" hangingPunct="1">
      <a:buClr>
        <a:schemeClr val="tx2"/>
      </a:buClr>
      <a:buFont typeface="Wingdings" panose="05000000000000000000" pitchFamily="2" charset="2"/>
      <a:buChar char="§"/>
      <a:tabLst>
        <a:tab pos="177796" algn="l"/>
        <a:tab pos="360354" algn="l"/>
      </a:tabLs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60354" indent="-182558" algn="l" defTabSz="914377" rtl="0" eaLnBrk="1" latinLnBrk="0" hangingPunct="1">
      <a:buClr>
        <a:schemeClr val="tx2"/>
      </a:buClr>
      <a:buFont typeface="Symbol" panose="05050102010706020507" pitchFamily="18" charset="2"/>
      <a:buChar char="-"/>
      <a:tabLst>
        <a:tab pos="177796" algn="l"/>
        <a:tab pos="360354" algn="l"/>
      </a:tabLs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38149" indent="-177796" algn="l" defTabSz="914377" rtl="0" eaLnBrk="1" latinLnBrk="0" hangingPunct="1">
      <a:buClr>
        <a:schemeClr val="tx2"/>
      </a:buClr>
      <a:buFont typeface="Symbol" panose="05050102010706020507" pitchFamily="18" charset="2"/>
      <a:buChar char="-"/>
      <a:tabLst>
        <a:tab pos="177796" algn="l"/>
        <a:tab pos="360354" algn="l"/>
      </a:tabLs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15945" indent="-177796" algn="l" defTabSz="914377" rtl="0" eaLnBrk="1" latinLnBrk="0" hangingPunct="1">
      <a:buClr>
        <a:schemeClr val="tx2"/>
      </a:buClr>
      <a:buFont typeface="Symbol" panose="05050102010706020507" pitchFamily="18" charset="2"/>
      <a:buChar char="-"/>
      <a:tabLst>
        <a:tab pos="177796" algn="l"/>
        <a:tab pos="360354" algn="l"/>
      </a:tabLs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898503" indent="-182558" algn="l" defTabSz="914377" rtl="0" eaLnBrk="1" latinLnBrk="0" hangingPunct="1">
      <a:buClr>
        <a:schemeClr val="tx2"/>
      </a:buClr>
      <a:buFont typeface="Symbol" panose="05050102010706020507" pitchFamily="18" charset="2"/>
      <a:buChar char="-"/>
      <a:tabLst>
        <a:tab pos="177796" algn="l"/>
        <a:tab pos="360354" algn="l"/>
      </a:tabLs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/>
          <a:srcRect l="25086" t="16106" r="6600" b="22536"/>
          <a:stretch/>
        </p:blipFill>
        <p:spPr>
          <a:xfrm flipH="1">
            <a:off x="0" y="-99491"/>
            <a:ext cx="12192000" cy="7300417"/>
          </a:xfrm>
          <a:prstGeom prst="rect">
            <a:avLst/>
          </a:prstGeom>
        </p:spPr>
      </p:pic>
      <p:sp>
        <p:nvSpPr>
          <p:cNvPr id="7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39270" y="5470281"/>
            <a:ext cx="7382967" cy="581152"/>
          </a:xfrm>
        </p:spPr>
        <p:txBody>
          <a:bodyPr lIns="0" anchor="t"/>
          <a:lstStyle>
            <a:lvl1pPr>
              <a:spcAft>
                <a:spcPts val="0"/>
              </a:spcAft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Hier bei Bedarf Referent, Ort, Datum eingeben</a:t>
            </a:r>
            <a:endParaRPr lang="de-DE" dirty="0"/>
          </a:p>
        </p:txBody>
      </p:sp>
      <p:sp>
        <p:nvSpPr>
          <p:cNvPr id="11" name="Titel 11"/>
          <p:cNvSpPr>
            <a:spLocks noGrp="1"/>
          </p:cNvSpPr>
          <p:nvPr>
            <p:ph type="title" hasCustomPrompt="1"/>
          </p:nvPr>
        </p:nvSpPr>
        <p:spPr>
          <a:xfrm>
            <a:off x="839270" y="2787006"/>
            <a:ext cx="7382967" cy="2471979"/>
          </a:xfrm>
        </p:spPr>
        <p:txBody>
          <a:bodyPr lIns="0" tIns="0" rIns="0" bIns="0" anchor="b"/>
          <a:lstStyle>
            <a:lvl1pPr>
              <a:defRPr sz="4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Hier klicken und den titel eingeben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01" y="2293596"/>
            <a:ext cx="9505320" cy="1880173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2239" y="814778"/>
            <a:ext cx="3539640" cy="5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39270" y="4866787"/>
            <a:ext cx="8929240" cy="581152"/>
          </a:xfrm>
        </p:spPr>
        <p:txBody>
          <a:bodyPr lIns="0" anchor="t"/>
          <a:lstStyle>
            <a:lvl1pPr>
              <a:spcAft>
                <a:spcPts val="0"/>
              </a:spcAft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Hier bei Bedarf Referent, Ort, Datum eingeben</a:t>
            </a:r>
            <a:endParaRPr lang="de-DE" dirty="0"/>
          </a:p>
        </p:txBody>
      </p:sp>
      <p:sp>
        <p:nvSpPr>
          <p:cNvPr id="77" name="Titel 11"/>
          <p:cNvSpPr>
            <a:spLocks noGrp="1"/>
          </p:cNvSpPr>
          <p:nvPr>
            <p:ph type="title" hasCustomPrompt="1"/>
          </p:nvPr>
        </p:nvSpPr>
        <p:spPr>
          <a:xfrm>
            <a:off x="839270" y="2183512"/>
            <a:ext cx="8929240" cy="2471979"/>
          </a:xfrm>
        </p:spPr>
        <p:txBody>
          <a:bodyPr lIns="0" tIns="0" rIns="0" bIns="0" anchor="b"/>
          <a:lstStyle>
            <a:lvl1pPr>
              <a:defRPr sz="48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Hier klicken und den titel eingeben</a:t>
            </a:r>
            <a:endParaRPr lang="de-DE" dirty="0"/>
          </a:p>
        </p:txBody>
      </p:sp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239" y="814778"/>
            <a:ext cx="3539640" cy="5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3" y="1412875"/>
            <a:ext cx="11233151" cy="4824413"/>
          </a:xfrm>
        </p:spPr>
        <p:txBody>
          <a:bodyPr numCol="2" spcCol="468000"/>
          <a:lstStyle>
            <a:lvl1pPr marL="342900" indent="-342900"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  <a:defRPr sz="1800" b="1"/>
            </a:lvl1pPr>
            <a:lvl2pPr marL="342900" indent="-342900">
              <a:buFont typeface="+mj-lt"/>
              <a:buAutoNum type="arabicPeriod"/>
              <a:defRPr/>
            </a:lvl2pPr>
            <a:lvl3pPr marL="622300" indent="-266700">
              <a:spcAft>
                <a:spcPts val="400"/>
              </a:spcAft>
              <a:buClr>
                <a:schemeClr val="tx1"/>
              </a:buClr>
              <a:buFont typeface="+mj-lt"/>
              <a:buAutoNum type="alphaLcPeriod"/>
              <a:defRPr sz="1800"/>
            </a:lvl3pPr>
            <a:lvl4pPr marL="706428" indent="-342900">
              <a:buFont typeface="+mj-lt"/>
              <a:buAutoNum type="arabicPeriod"/>
              <a:defRPr/>
            </a:lvl4pPr>
          </a:lstStyle>
          <a:p>
            <a:pPr lvl="0"/>
            <a:r>
              <a:rPr lang="de-DE"/>
              <a:t>Erste Ebene</a:t>
            </a:r>
          </a:p>
          <a:p>
            <a:pPr lvl="2"/>
            <a:r>
              <a:rPr lang="de-DE"/>
              <a:t>Zweite Ebene durch Tabulator am Anfang der Zeile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479425" y="332570"/>
            <a:ext cx="5976625" cy="6317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  <a:tabLst>
                <a:tab pos="1885950" algn="l"/>
              </a:tabLst>
            </a:pPr>
            <a:r>
              <a:rPr kumimoji="0" lang="de-DE" sz="2800" b="1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INHALTSVERZEICHNIS</a:t>
            </a:r>
            <a:endParaRPr lang="de-DE" sz="2800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9175" y="6413666"/>
            <a:ext cx="1861963" cy="2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320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9220" y="764630"/>
            <a:ext cx="11232000" cy="431773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Hier die Subline eingeben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79220" y="260560"/>
            <a:ext cx="11233355" cy="50407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Hier die headline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1412875"/>
            <a:ext cx="11232000" cy="48244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9220" y="764630"/>
            <a:ext cx="11232000" cy="431773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Hier die Subline eingeben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79220" y="260560"/>
            <a:ext cx="11232000" cy="50407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Hier die headline eingeben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151730" cy="6235199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/>
              <a:t>Bild durch Klicken auf Symbol einfügen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512435" y="260560"/>
            <a:ext cx="7198785" cy="50407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Hier die headline eingeben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12435" y="1412875"/>
            <a:ext cx="7200140" cy="4680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12435" y="764630"/>
            <a:ext cx="7198785" cy="431773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Hier die Subline eingeben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7257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extfeld 37"/>
          <p:cNvSpPr txBox="1"/>
          <p:nvPr userDrawn="1"/>
        </p:nvSpPr>
        <p:spPr>
          <a:xfrm>
            <a:off x="1246917" y="3068950"/>
            <a:ext cx="2612595" cy="17281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de-DE" sz="1600" b="1"/>
              <a:t>Gustav Epple Bauunternehmung GmbH</a:t>
            </a:r>
            <a:br>
              <a:rPr lang="de-DE" sz="1600"/>
            </a:br>
            <a:r>
              <a:rPr lang="de-DE" sz="1600"/>
              <a:t>Zentrale Stuttgart</a:t>
            </a:r>
          </a:p>
          <a:p>
            <a:pPr>
              <a:spcAft>
                <a:spcPts val="300"/>
              </a:spcAft>
            </a:pPr>
            <a:r>
              <a:rPr lang="de-DE" sz="1600"/>
              <a:t>Heinestraße 37</a:t>
            </a:r>
            <a:br>
              <a:rPr lang="de-DE" sz="1600"/>
            </a:br>
            <a:r>
              <a:rPr lang="de-DE" sz="1600"/>
              <a:t>70597 Stuttgart</a:t>
            </a:r>
          </a:p>
          <a:p>
            <a:pPr>
              <a:spcAft>
                <a:spcPts val="300"/>
              </a:spcAft>
            </a:pPr>
            <a:r>
              <a:rPr lang="de-DE" sz="1600"/>
              <a:t>Telefon 0711 7693-0</a:t>
            </a:r>
            <a:br>
              <a:rPr lang="de-DE" sz="1600"/>
            </a:br>
            <a:r>
              <a:rPr lang="de-DE" sz="1600"/>
              <a:t>Telefax 0711 7693-330</a:t>
            </a:r>
            <a:endParaRPr lang="de-DE" sz="1600" dirty="0" err="1">
              <a:latin typeface="+mj-lt"/>
            </a:endParaRPr>
          </a:p>
        </p:txBody>
      </p:sp>
      <p:sp>
        <p:nvSpPr>
          <p:cNvPr id="39" name="Textfeld 38"/>
          <p:cNvSpPr txBox="1"/>
          <p:nvPr userDrawn="1"/>
        </p:nvSpPr>
        <p:spPr>
          <a:xfrm>
            <a:off x="4822145" y="3068950"/>
            <a:ext cx="2709877" cy="17281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de-DE" sz="1600" b="1"/>
              <a:t>Gustav Epple Bauunternehmung GmbH</a:t>
            </a:r>
            <a:br>
              <a:rPr lang="de-DE" sz="1600"/>
            </a:br>
            <a:r>
              <a:rPr lang="de-DE" sz="1600"/>
              <a:t>Niederlassung Berlin</a:t>
            </a:r>
          </a:p>
          <a:p>
            <a:pPr>
              <a:spcAft>
                <a:spcPts val="300"/>
              </a:spcAft>
            </a:pPr>
            <a:r>
              <a:rPr lang="de-DE" sz="1600"/>
              <a:t>Walther-Nernst-Straße 3</a:t>
            </a:r>
            <a:br>
              <a:rPr lang="de-DE" sz="1600"/>
            </a:br>
            <a:r>
              <a:rPr lang="de-DE" sz="1600"/>
              <a:t>12489 Berlin</a:t>
            </a:r>
          </a:p>
          <a:p>
            <a:pPr>
              <a:spcAft>
                <a:spcPts val="300"/>
              </a:spcAft>
            </a:pPr>
            <a:r>
              <a:rPr lang="de-DE" sz="1600"/>
              <a:t>Telefon 030 616937-0</a:t>
            </a:r>
            <a:br>
              <a:rPr lang="de-DE" sz="1600"/>
            </a:br>
            <a:r>
              <a:rPr lang="de-DE" sz="1600"/>
              <a:t>Telefax 030 616937-99</a:t>
            </a:r>
            <a:endParaRPr lang="de-DE" sz="1600" dirty="0" err="1">
              <a:latin typeface="+mj-lt"/>
            </a:endParaRPr>
          </a:p>
        </p:txBody>
      </p:sp>
      <p:sp>
        <p:nvSpPr>
          <p:cNvPr id="40" name="Textfeld 39"/>
          <p:cNvSpPr txBox="1"/>
          <p:nvPr userDrawn="1"/>
        </p:nvSpPr>
        <p:spPr>
          <a:xfrm>
            <a:off x="8367041" y="3068950"/>
            <a:ext cx="2592360" cy="17281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de-DE" sz="1600" b="1"/>
              <a:t>Gustav Epple Bauunternehmung GmbH</a:t>
            </a:r>
            <a:br>
              <a:rPr lang="de-DE" sz="1600"/>
            </a:br>
            <a:r>
              <a:rPr lang="de-DE" sz="1600"/>
              <a:t>Niederlassung Dresden</a:t>
            </a:r>
          </a:p>
          <a:p>
            <a:pPr>
              <a:spcAft>
                <a:spcPts val="300"/>
              </a:spcAft>
            </a:pPr>
            <a:r>
              <a:rPr lang="de-DE" sz="1600"/>
              <a:t>Louisenstraße 3</a:t>
            </a:r>
            <a:br>
              <a:rPr lang="de-DE" sz="1600"/>
            </a:br>
            <a:r>
              <a:rPr lang="de-DE" sz="1600"/>
              <a:t>01099 Dresden</a:t>
            </a:r>
          </a:p>
          <a:p>
            <a:pPr>
              <a:spcAft>
                <a:spcPts val="300"/>
              </a:spcAft>
            </a:pPr>
            <a:r>
              <a:rPr lang="de-DE" sz="1600"/>
              <a:t>Telefon 0351 81785-0</a:t>
            </a:r>
            <a:br>
              <a:rPr lang="de-DE" sz="1600"/>
            </a:br>
            <a:r>
              <a:rPr lang="de-DE" sz="1600"/>
              <a:t>Telefax 0351 81785-24</a:t>
            </a:r>
            <a:endParaRPr lang="de-DE" sz="1600" dirty="0" err="1">
              <a:latin typeface="+mj-lt"/>
            </a:endParaRP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239" y="814778"/>
            <a:ext cx="3539640" cy="5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0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672;MIO_UPDATE=True;MIO_VERSION=03.06.2014 17:18:08;MIO_DBID=04C3A4F6-43CB-4C77-973D-7C328AA5EC17;MIO_LASTDOWNLOADED=15.06.2015 15:43:09;MIO_OBJECTNAME=Drees &amp; Sommer;MIO_LASTEDITORNAME=Yvonne Hei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49"/>
          <a:stretch/>
        </p:blipFill>
        <p:spPr>
          <a:xfrm>
            <a:off x="0" y="6237288"/>
            <a:ext cx="12192000" cy="6207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220" y="260560"/>
            <a:ext cx="11232000" cy="8484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36000" bIns="36000" rtlCol="0" anchor="t" anchorCtr="0">
            <a:noAutofit/>
          </a:bodyPr>
          <a:lstStyle/>
          <a:p>
            <a:pPr marL="0" lvl="0"/>
            <a:r>
              <a:rPr lang="de-DE"/>
              <a:t>Titelmasterformat durch </a:t>
            </a:r>
            <a:r>
              <a:rPr lang="de-DE" dirty="0"/>
              <a:t>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096" y="6453420"/>
            <a:ext cx="7818967" cy="1584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lnSpc>
                <a:spcPct val="100000"/>
              </a:lnSpc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815" y="6453420"/>
            <a:ext cx="301491" cy="1584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lnSpc>
                <a:spcPct val="10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4EF52DEE-8E31-4566-81B0-650184D754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79425" y="1412874"/>
            <a:ext cx="11233150" cy="4824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empower - DO NOT DELETE!!!" hidden="1"/>
          <p:cNvSpPr/>
          <p:nvPr userDrawn="1">
            <p:custDataLst>
              <p:tags r:id="rId9"/>
            </p:custDataLst>
          </p:nvPr>
        </p:nvSpPr>
        <p:spPr>
          <a:xfrm>
            <a:off x="-1693333" y="-1270000"/>
            <a:ext cx="0" cy="0"/>
          </a:xfrm>
          <a:prstGeom prst="ellipse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79175" y="6413666"/>
            <a:ext cx="1861963" cy="296972"/>
          </a:xfrm>
          <a:prstGeom prst="rect">
            <a:avLst/>
          </a:prstGeom>
        </p:spPr>
      </p:pic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57" r:id="rId3"/>
    <p:sldLayoutId id="2147483775" r:id="rId4"/>
    <p:sldLayoutId id="2147483777" r:id="rId5"/>
    <p:sldLayoutId id="2147483851" r:id="rId6"/>
    <p:sldLayoutId id="2147483854" r:id="rId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2800" b="1" kern="1200" cap="all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1" indent="-174621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79" indent="-174621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49" indent="-174621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80960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ts val="192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23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12. Architekten- und Ingenieurtag am 16.11.2018</a:t>
            </a:r>
          </a:p>
          <a:p>
            <a:r>
              <a:rPr lang="de-DE" dirty="0"/>
              <a:t>Impulsvortrag</a:t>
            </a:r>
          </a:p>
          <a:p>
            <a:r>
              <a:rPr lang="de-DE" dirty="0"/>
              <a:t>Dipl.-Ing. (FH) Heico Zirkel, Gustav Epple Bauunternehmung GmbH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9270" y="2183512"/>
            <a:ext cx="9793234" cy="2471979"/>
          </a:xfrm>
        </p:spPr>
        <p:txBody>
          <a:bodyPr anchor="t"/>
          <a:lstStyle/>
          <a:p>
            <a:r>
              <a:rPr lang="de-DE" sz="4000" dirty="0"/>
              <a:t>Erwartungshaltung der Generalunternehmer an Architekten und Auftraggeber</a:t>
            </a:r>
          </a:p>
        </p:txBody>
      </p:sp>
    </p:spTree>
    <p:extLst>
      <p:ext uri="{BB962C8B-B14F-4D97-AF65-F5344CB8AC3E}">
        <p14:creationId xmlns:p14="http://schemas.microsoft.com/office/powerpoint/2010/main" val="232426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Thesen / Phrasen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“Bauen kann man nicht mit der stationären Industrie vergleichen, wir bauen Prototypen“</a:t>
            </a:r>
          </a:p>
          <a:p>
            <a:endParaRPr lang="de-DE" dirty="0"/>
          </a:p>
          <a:p>
            <a:r>
              <a:rPr lang="de-DE" dirty="0"/>
              <a:t>„Baubegleitende Planung ist ein ganz normaler Prozess. Das war schon immer so.“</a:t>
            </a:r>
          </a:p>
          <a:p>
            <a:endParaRPr lang="de-DE" dirty="0"/>
          </a:p>
          <a:p>
            <a:r>
              <a:rPr lang="de-DE" dirty="0"/>
              <a:t>„Ich kann am Anfang nicht alles Entscheiden.“</a:t>
            </a:r>
          </a:p>
          <a:p>
            <a:endParaRPr lang="de-DE" dirty="0"/>
          </a:p>
          <a:p>
            <a:r>
              <a:rPr lang="de-DE" dirty="0"/>
              <a:t>„Bauen ist ein Entwicklungsprozess“</a:t>
            </a:r>
          </a:p>
          <a:p>
            <a:endParaRPr lang="de-DE" dirty="0"/>
          </a:p>
          <a:p>
            <a:r>
              <a:rPr lang="de-DE" dirty="0"/>
              <a:t>„Am Ende wird auch dieses Projekt fertig.“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46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HALTUNG BEI GUSTAV EPPLE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de-DE" dirty="0"/>
              <a:t>GRUNDSATZ:</a:t>
            </a:r>
          </a:p>
          <a:p>
            <a:pPr algn="ctr"/>
            <a:r>
              <a:rPr lang="de-DE" dirty="0"/>
              <a:t>AM ANFANG STEHT DER KUNDE,</a:t>
            </a:r>
          </a:p>
          <a:p>
            <a:pPr algn="ctr"/>
            <a:r>
              <a:rPr lang="de-DE" dirty="0"/>
              <a:t>AM ENDE STEHT DER KUNDE.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ZIEL:</a:t>
            </a:r>
          </a:p>
          <a:p>
            <a:pPr algn="ctr"/>
            <a:r>
              <a:rPr lang="de-DE" dirty="0"/>
              <a:t>ZUFRIEDENHEIT</a:t>
            </a:r>
          </a:p>
          <a:p>
            <a:pPr algn="ctr"/>
            <a:r>
              <a:rPr lang="de-DE" dirty="0"/>
              <a:t>ERWARTUNG DES KUNDEN ERFÜLLEN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UMSETZUNG:</a:t>
            </a:r>
            <a:br>
              <a:rPr lang="de-DE" dirty="0"/>
            </a:br>
            <a:r>
              <a:rPr lang="de-DE" dirty="0"/>
              <a:t>PROZESSE UND STANDARDS FÜHREN ZUM ZIEL.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157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Ansätze FÜR EIN ERFOLGREICHES PROJEKT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de-DE" dirty="0"/>
              <a:t>Rechtzeitige Einbindung des GU in das Projektteam des AG.</a:t>
            </a:r>
          </a:p>
          <a:p>
            <a:pPr algn="ctr"/>
            <a:br>
              <a:rPr lang="de-DE" dirty="0"/>
            </a:br>
            <a:r>
              <a:rPr lang="de-DE" dirty="0"/>
              <a:t>Erwartungen der Baubeteiligten (Bauherr, Planer, etc.) zu Beginn hinterfragen.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Abgleich mit den eigenen Prozessen und Einbindung in Prozesse bei Gustav Epple.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Gemeinsame Zieldefinitionen und Fixierung im Projekthandbuch.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Regelmäßiger Abgleich mit den Zieldefinitionen.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Dann wird auch dieses Projekt am Ende fertig - nur der Weg ist </a:t>
            </a:r>
            <a:r>
              <a:rPr lang="de-DE" b="1" dirty="0"/>
              <a:t>anders</a:t>
            </a:r>
            <a:r>
              <a:rPr lang="de-DE" dirty="0"/>
              <a:t>.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11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Erwartungen EINES GU AN DIE BAUBETEILIGTEN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de-DE" dirty="0"/>
              <a:t>TRANSPARENZ</a:t>
            </a:r>
          </a:p>
          <a:p>
            <a:pPr algn="ctr"/>
            <a:br>
              <a:rPr lang="de-DE" dirty="0"/>
            </a:br>
            <a:r>
              <a:rPr lang="de-DE" dirty="0"/>
              <a:t>VERTRAUEN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VERBINDLICHKEIT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PLANUNGSSICHERHEIT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BESTELLSICHERHEIT</a:t>
            </a:r>
          </a:p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370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640AA1-60BF-5E4D-9D45-44A8E3E1AF88}"/>
              </a:ext>
            </a:extLst>
          </p:cNvPr>
          <p:cNvSpPr txBox="1"/>
          <p:nvPr/>
        </p:nvSpPr>
        <p:spPr>
          <a:xfrm flipH="1">
            <a:off x="5020807" y="1972298"/>
            <a:ext cx="2150385" cy="6349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de-DE" sz="3600" dirty="0">
                <a:latin typeface="+mj-lt"/>
              </a:rPr>
              <a:t>“ES IST NICHT GESAGT, DASS ES BESSER WIRD,</a:t>
            </a:r>
          </a:p>
          <a:p>
            <a:pPr algn="ctr">
              <a:spcAft>
                <a:spcPts val="300"/>
              </a:spcAft>
            </a:pPr>
            <a:r>
              <a:rPr lang="de-DE" sz="3600" dirty="0">
                <a:latin typeface="+mj-lt"/>
              </a:rPr>
              <a:t>WENN ES ANDERS WIRD.</a:t>
            </a:r>
          </a:p>
          <a:p>
            <a:pPr algn="ctr">
              <a:spcAft>
                <a:spcPts val="300"/>
              </a:spcAft>
            </a:pPr>
            <a:r>
              <a:rPr lang="de-DE" sz="3600" dirty="0">
                <a:latin typeface="+mj-lt"/>
              </a:rPr>
              <a:t>WENN ES ABER BESSER WERDEN SOLL,</a:t>
            </a:r>
          </a:p>
          <a:p>
            <a:pPr algn="ctr">
              <a:spcAft>
                <a:spcPts val="300"/>
              </a:spcAft>
            </a:pPr>
            <a:r>
              <a:rPr lang="de-DE" sz="3600" dirty="0">
                <a:latin typeface="+mj-lt"/>
              </a:rPr>
              <a:t>MUSS ES ANDERS WERDEN.“</a:t>
            </a:r>
          </a:p>
          <a:p>
            <a:pPr>
              <a:spcAft>
                <a:spcPts val="300"/>
              </a:spcAft>
            </a:pPr>
            <a:endParaRPr lang="de-DE" sz="1600" dirty="0"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de-DE" sz="900" dirty="0">
                <a:latin typeface="+mj-lt"/>
              </a:rPr>
              <a:t>GEORG CHRISTOPH LICHTENBERG</a:t>
            </a:r>
          </a:p>
          <a:p>
            <a:pPr>
              <a:spcAft>
                <a:spcPts val="300"/>
              </a:spcAft>
            </a:pPr>
            <a:endParaRPr lang="de-DE" sz="900" dirty="0">
              <a:latin typeface="+mj-lt"/>
            </a:endParaRPr>
          </a:p>
          <a:p>
            <a:pPr>
              <a:spcAft>
                <a:spcPts val="300"/>
              </a:spcAft>
            </a:pPr>
            <a:endParaRPr lang="de-DE" sz="900" dirty="0">
              <a:latin typeface="+mj-lt"/>
            </a:endParaRPr>
          </a:p>
          <a:p>
            <a:pPr>
              <a:spcAft>
                <a:spcPts val="300"/>
              </a:spcAft>
            </a:pPr>
            <a:endParaRPr lang="de-DE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1395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Gustav Epple Bauunternehmung GmbH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640AA1-60BF-5E4D-9D45-44A8E3E1AF88}"/>
              </a:ext>
            </a:extLst>
          </p:cNvPr>
          <p:cNvSpPr txBox="1"/>
          <p:nvPr/>
        </p:nvSpPr>
        <p:spPr>
          <a:xfrm flipH="1">
            <a:off x="5020807" y="1611866"/>
            <a:ext cx="2150385" cy="6349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de-DE" sz="4400" b="1" dirty="0">
                <a:latin typeface="+mj-lt"/>
              </a:rPr>
              <a:t>ANDERS.BAUEN</a:t>
            </a:r>
          </a:p>
          <a:p>
            <a:pPr algn="ctr">
              <a:spcAft>
                <a:spcPts val="300"/>
              </a:spcAft>
            </a:pPr>
            <a:endParaRPr lang="de-DE" sz="3600" dirty="0"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de-DE" sz="2000" dirty="0">
                <a:latin typeface="+mj-lt"/>
              </a:rPr>
              <a:t>mit</a:t>
            </a:r>
          </a:p>
          <a:p>
            <a:pPr algn="ctr">
              <a:spcAft>
                <a:spcPts val="300"/>
              </a:spcAft>
            </a:pPr>
            <a:endParaRPr lang="de-DE" sz="3600" dirty="0">
              <a:latin typeface="+mj-lt"/>
            </a:endParaRPr>
          </a:p>
          <a:p>
            <a:pPr algn="ctr">
              <a:spcAft>
                <a:spcPts val="300"/>
              </a:spcAft>
            </a:pPr>
            <a:endParaRPr lang="de-DE" sz="900" dirty="0">
              <a:latin typeface="+mj-lt"/>
            </a:endParaRPr>
          </a:p>
          <a:p>
            <a:pPr>
              <a:spcAft>
                <a:spcPts val="300"/>
              </a:spcAft>
            </a:pPr>
            <a:endParaRPr lang="de-DE" sz="900" dirty="0">
              <a:latin typeface="+mj-lt"/>
            </a:endParaRPr>
          </a:p>
          <a:p>
            <a:pPr>
              <a:spcAft>
                <a:spcPts val="300"/>
              </a:spcAft>
            </a:pPr>
            <a:endParaRPr lang="de-DE" sz="900" dirty="0">
              <a:latin typeface="+mj-lt"/>
            </a:endParaRPr>
          </a:p>
          <a:p>
            <a:pPr>
              <a:spcAft>
                <a:spcPts val="300"/>
              </a:spcAft>
            </a:pPr>
            <a:endParaRPr lang="de-DE" sz="900" dirty="0"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E80CE6-A1F9-6040-A122-71D4A9046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90" y="3932664"/>
            <a:ext cx="48234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71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2"/>
  <p:tag name="MIO_SHOW_DATE" val="False"/>
  <p:tag name="MIO_SHOW_FOOTER" val="True"/>
  <p:tag name="MIO_SHOW_PAGENUMBER" val="True"/>
  <p:tag name="MIO_AVOID_BLANK_LAYOUT" val="True"/>
  <p:tag name="MIO_NUMBER_OF_VALID_LAYOUTS" val="8"/>
  <p:tag name="MIO_MST_COLOR_1" val="0,0,0,Dunkel 1"/>
  <p:tag name="MIO_MST_COLOR_2" val="255,255,255,Hell 1"/>
  <p:tag name="MIO_MST_COLOR_3" val="0,84,187,Dunkel 2"/>
  <p:tag name="MIO_MST_COLOR_4" val="231,77,48,Hell 2"/>
  <p:tag name="MIO_MST_COLOR_5" val="0,41,101,Akzent 1"/>
  <p:tag name="MIO_MST_COLOR_6" val="197,220,255,Akzent 2"/>
  <p:tag name="MIO_MST_COLOR_7" val="153,194,255,Akzent 3"/>
  <p:tag name="MIO_MST_COLOR_8" val="51,134,255,Akzent 4"/>
  <p:tag name="MIO_MST_COLOR_9" val="128,212,255,Akzent 5"/>
  <p:tag name="MIO_MST_COLOR_10" val="135,139,142,Akzent 6"/>
  <p:tag name="MIO_MST_COLOR_11" val="32,179,254,"/>
  <p:tag name="MIO_MST_COLOR_12" val="89,89,89,"/>
  <p:tag name="MIO_HDS" val="True"/>
  <p:tag name="MIO_EK" val="7755"/>
  <p:tag name="MIO_UPDATE" val="True"/>
  <p:tag name="MIO_VERSION" val="20.01.2016 15:48:05"/>
  <p:tag name="MIO_DBID" val="04C3A4F6-43CB-4C77-973D-7C328AA5EC17"/>
  <p:tag name="MIO_LASTDOWNLOADED" val="19.10.2016 16:20:18"/>
  <p:tag name="MIO_OBJECTNAME" val="16:9 Vorlage"/>
  <p:tag name="MIO_LASTEDITORNAME" val="Yvonne Heil"/>
</p:tagLst>
</file>

<file path=ppt/theme/theme1.xml><?xml version="1.0" encoding="utf-8"?>
<a:theme xmlns:a="http://schemas.openxmlformats.org/drawingml/2006/main" name="MASTER EPPLE">
  <a:themeElements>
    <a:clrScheme name="EPPLE FARBEN">
      <a:dk1>
        <a:srgbClr val="000000"/>
      </a:dk1>
      <a:lt1>
        <a:srgbClr val="FFFFFF"/>
      </a:lt1>
      <a:dk2>
        <a:srgbClr val="C5D84C"/>
      </a:dk2>
      <a:lt2>
        <a:srgbClr val="3B3B3A"/>
      </a:lt2>
      <a:accent1>
        <a:srgbClr val="D5D5D5"/>
      </a:accent1>
      <a:accent2>
        <a:srgbClr val="AFAFAF"/>
      </a:accent2>
      <a:accent3>
        <a:srgbClr val="777777"/>
      </a:accent3>
      <a:accent4>
        <a:srgbClr val="DCE793"/>
      </a:accent4>
      <a:accent5>
        <a:srgbClr val="BBD032"/>
      </a:accent5>
      <a:accent6>
        <a:srgbClr val="BEEDFF"/>
      </a:accent6>
      <a:hlink>
        <a:srgbClr val="A0B327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BD032"/>
        </a:solidFill>
        <a:ln w="12700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spcAft>
            <a:spcPts val="300"/>
          </a:spcAft>
          <a:defRPr sz="160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ustavEpple 02062017MASTER.potx" id="{DBBDB012-EEBA-47EA-9B51-AE820349EA9D}" vid="{4826AC33-2E19-414C-A4A9-F25678FA5B36}"/>
    </a:ext>
  </a:extLst>
</a:theme>
</file>

<file path=ppt/theme/theme2.xml><?xml version="1.0" encoding="utf-8"?>
<a:theme xmlns:a="http://schemas.openxmlformats.org/drawingml/2006/main" name="Larissa">
  <a:themeElements>
    <a:clrScheme name="Drees &amp; Sommer Colour">
      <a:dk1>
        <a:srgbClr val="000000"/>
      </a:dk1>
      <a:lt1>
        <a:srgbClr val="FFFFFF"/>
      </a:lt1>
      <a:dk2>
        <a:srgbClr val="0054BB"/>
      </a:dk2>
      <a:lt2>
        <a:srgbClr val="E74D30"/>
      </a:lt2>
      <a:accent1>
        <a:srgbClr val="002965"/>
      </a:accent1>
      <a:accent2>
        <a:srgbClr val="C5DCFF"/>
      </a:accent2>
      <a:accent3>
        <a:srgbClr val="99C2FF"/>
      </a:accent3>
      <a:accent4>
        <a:srgbClr val="3386FF"/>
      </a:accent4>
      <a:accent5>
        <a:srgbClr val="80D4FF"/>
      </a:accent5>
      <a:accent6>
        <a:srgbClr val="878B8E"/>
      </a:accent6>
      <a:hlink>
        <a:srgbClr val="20B3FE"/>
      </a:hlink>
      <a:folHlink>
        <a:srgbClr val="5959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EPPLE</Template>
  <TotalTime>0</TotalTime>
  <Words>207</Words>
  <Application>Microsoft Office PowerPoint</Application>
  <PresentationFormat>Breitbild</PresentationFormat>
  <Paragraphs>80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  <vt:variant>
        <vt:lpstr>Zielgruppenorientierte Präsentationen</vt:lpstr>
      </vt:variant>
      <vt:variant>
        <vt:i4>4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MASTER EPPLE</vt:lpstr>
      <vt:lpstr>PowerPoint-Präsentation</vt:lpstr>
      <vt:lpstr>Erwartungshaltung der Generalunternehmer an Architekten und Auftraggeber</vt:lpstr>
      <vt:lpstr>Thesen / Phrasen</vt:lpstr>
      <vt:lpstr>HALTUNG BEI GUSTAV EPPLE</vt:lpstr>
      <vt:lpstr>Ansätze FÜR EIN ERFOLGREICHES PROJEKT</vt:lpstr>
      <vt:lpstr>Erwartungen EINES GU AN DIE BAUBETEILIGTEN</vt:lpstr>
      <vt:lpstr>FAZIT</vt:lpstr>
      <vt:lpstr>PowerPoint-Präsentation</vt:lpstr>
      <vt:lpstr>Meilensteine</vt:lpstr>
      <vt:lpstr>Referenzen</vt:lpstr>
      <vt:lpstr>Fakten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Zirkel, Heico</dc:creator>
  <cp:lastModifiedBy>Meurer RAe - Karsten Meurer</cp:lastModifiedBy>
  <cp:revision>1</cp:revision>
  <cp:lastPrinted>2017-05-14T12:00:46Z</cp:lastPrinted>
  <dcterms:created xsi:type="dcterms:W3CDTF">2018-11-16T08:51:50Z</dcterms:created>
  <dcterms:modified xsi:type="dcterms:W3CDTF">2018-11-16T12:56:03Z</dcterms:modified>
</cp:coreProperties>
</file>