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6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9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10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1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1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1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9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0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22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  <p:sldMasterId id="2147483660" r:id="rId5"/>
    <p:sldMasterId id="2147483681" r:id="rId6"/>
    <p:sldMasterId id="2147483671" r:id="rId7"/>
    <p:sldMasterId id="2147483665" r:id="rId8"/>
    <p:sldMasterId id="2147483667" r:id="rId9"/>
    <p:sldMasterId id="2147483669" r:id="rId10"/>
    <p:sldMasterId id="2147483673" r:id="rId11"/>
    <p:sldMasterId id="2147483675" r:id="rId12"/>
    <p:sldMasterId id="2147483743" r:id="rId13"/>
    <p:sldMasterId id="2147483754" r:id="rId14"/>
    <p:sldMasterId id="2147483786" r:id="rId15"/>
    <p:sldMasterId id="2147483797" r:id="rId16"/>
    <p:sldMasterId id="2147483808" r:id="rId17"/>
    <p:sldMasterId id="2147483819" r:id="rId18"/>
    <p:sldMasterId id="2147483848" r:id="rId19"/>
    <p:sldMasterId id="2147483862" r:id="rId20"/>
    <p:sldMasterId id="2147483876" r:id="rId21"/>
    <p:sldMasterId id="2147483879" r:id="rId22"/>
    <p:sldMasterId id="2147483891" r:id="rId23"/>
    <p:sldMasterId id="2147483920" r:id="rId24"/>
    <p:sldMasterId id="2147483988" r:id="rId25"/>
    <p:sldMasterId id="2147484036" r:id="rId26"/>
  </p:sldMasterIdLst>
  <p:notesMasterIdLst>
    <p:notesMasterId r:id="rId86"/>
  </p:notesMasterIdLst>
  <p:handoutMasterIdLst>
    <p:handoutMasterId r:id="rId87"/>
  </p:handoutMasterIdLst>
  <p:sldIdLst>
    <p:sldId id="515" r:id="rId27"/>
    <p:sldId id="566" r:id="rId28"/>
    <p:sldId id="569" r:id="rId29"/>
    <p:sldId id="581" r:id="rId30"/>
    <p:sldId id="582" r:id="rId31"/>
    <p:sldId id="572" r:id="rId32"/>
    <p:sldId id="641" r:id="rId33"/>
    <p:sldId id="576" r:id="rId34"/>
    <p:sldId id="585" r:id="rId35"/>
    <p:sldId id="608" r:id="rId36"/>
    <p:sldId id="584" r:id="rId37"/>
    <p:sldId id="642" r:id="rId38"/>
    <p:sldId id="643" r:id="rId39"/>
    <p:sldId id="593" r:id="rId40"/>
    <p:sldId id="583" r:id="rId41"/>
    <p:sldId id="588" r:id="rId42"/>
    <p:sldId id="586" r:id="rId43"/>
    <p:sldId id="571" r:id="rId44"/>
    <p:sldId id="556" r:id="rId45"/>
    <p:sldId id="589" r:id="rId46"/>
    <p:sldId id="587" r:id="rId47"/>
    <p:sldId id="591" r:id="rId48"/>
    <p:sldId id="607" r:id="rId49"/>
    <p:sldId id="590" r:id="rId50"/>
    <p:sldId id="600" r:id="rId51"/>
    <p:sldId id="592" r:id="rId52"/>
    <p:sldId id="505" r:id="rId53"/>
    <p:sldId id="609" r:id="rId54"/>
    <p:sldId id="612" r:id="rId55"/>
    <p:sldId id="610" r:id="rId56"/>
    <p:sldId id="616" r:id="rId57"/>
    <p:sldId id="617" r:id="rId58"/>
    <p:sldId id="618" r:id="rId59"/>
    <p:sldId id="620" r:id="rId60"/>
    <p:sldId id="621" r:id="rId61"/>
    <p:sldId id="627" r:id="rId62"/>
    <p:sldId id="626" r:id="rId63"/>
    <p:sldId id="629" r:id="rId64"/>
    <p:sldId id="619" r:id="rId65"/>
    <p:sldId id="613" r:id="rId66"/>
    <p:sldId id="611" r:id="rId67"/>
    <p:sldId id="633" r:id="rId68"/>
    <p:sldId id="634" r:id="rId69"/>
    <p:sldId id="635" r:id="rId70"/>
    <p:sldId id="636" r:id="rId71"/>
    <p:sldId id="614" r:id="rId72"/>
    <p:sldId id="632" r:id="rId73"/>
    <p:sldId id="644" r:id="rId74"/>
    <p:sldId id="645" r:id="rId75"/>
    <p:sldId id="646" r:id="rId76"/>
    <p:sldId id="647" r:id="rId77"/>
    <p:sldId id="648" r:id="rId78"/>
    <p:sldId id="649" r:id="rId79"/>
    <p:sldId id="637" r:id="rId80"/>
    <p:sldId id="638" r:id="rId81"/>
    <p:sldId id="639" r:id="rId82"/>
    <p:sldId id="640" r:id="rId83"/>
    <p:sldId id="559" r:id="rId84"/>
    <p:sldId id="615" r:id="rId85"/>
  </p:sldIdLst>
  <p:sldSz cx="9144000" cy="5143500" type="screen16x9"/>
  <p:notesSz cx="6797675" cy="98742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0">
          <p15:clr>
            <a:srgbClr val="A4A3A4"/>
          </p15:clr>
        </p15:guide>
        <p15:guide id="2" pos="5545">
          <p15:clr>
            <a:srgbClr val="A4A3A4"/>
          </p15:clr>
        </p15:guide>
        <p15:guide id="3" pos="4383">
          <p15:clr>
            <a:srgbClr val="A4A3A4"/>
          </p15:clr>
        </p15:guide>
        <p15:guide id="4" pos="61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2" autoAdjust="0"/>
    <p:restoredTop sz="86960" autoAdjust="0"/>
  </p:normalViewPr>
  <p:slideViewPr>
    <p:cSldViewPr>
      <p:cViewPr varScale="1">
        <p:scale>
          <a:sx n="101" d="100"/>
          <a:sy n="101" d="100"/>
        </p:scale>
        <p:origin x="360" y="72"/>
      </p:cViewPr>
      <p:guideLst>
        <p:guide orient="horz" pos="2470"/>
        <p:guide pos="5545"/>
        <p:guide pos="4383"/>
        <p:guide pos="6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3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63" Type="http://schemas.openxmlformats.org/officeDocument/2006/relationships/slide" Target="slides/slide37.xml"/><Relationship Id="rId68" Type="http://schemas.openxmlformats.org/officeDocument/2006/relationships/slide" Target="slides/slide42.xml"/><Relationship Id="rId84" Type="http://schemas.openxmlformats.org/officeDocument/2006/relationships/slide" Target="slides/slide58.xml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1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53" Type="http://schemas.openxmlformats.org/officeDocument/2006/relationships/slide" Target="slides/slide27.xml"/><Relationship Id="rId58" Type="http://schemas.openxmlformats.org/officeDocument/2006/relationships/slide" Target="slides/slide32.xml"/><Relationship Id="rId74" Type="http://schemas.openxmlformats.org/officeDocument/2006/relationships/slide" Target="slides/slide48.xml"/><Relationship Id="rId79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slide" Target="slides/slide30.xml"/><Relationship Id="rId64" Type="http://schemas.openxmlformats.org/officeDocument/2006/relationships/slide" Target="slides/slide38.xml"/><Relationship Id="rId69" Type="http://schemas.openxmlformats.org/officeDocument/2006/relationships/slide" Target="slides/slide43.xml"/><Relationship Id="rId77" Type="http://schemas.openxmlformats.org/officeDocument/2006/relationships/slide" Target="slides/slide5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5.xml"/><Relationship Id="rId72" Type="http://schemas.openxmlformats.org/officeDocument/2006/relationships/slide" Target="slides/slide46.xml"/><Relationship Id="rId80" Type="http://schemas.openxmlformats.org/officeDocument/2006/relationships/slide" Target="slides/slide54.xml"/><Relationship Id="rId85" Type="http://schemas.openxmlformats.org/officeDocument/2006/relationships/slide" Target="slides/slide5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Master" Target="slideMasters/slideMaster22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slide" Target="slides/slide33.xml"/><Relationship Id="rId67" Type="http://schemas.openxmlformats.org/officeDocument/2006/relationships/slide" Target="slides/slide41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5.xml"/><Relationship Id="rId54" Type="http://schemas.openxmlformats.org/officeDocument/2006/relationships/slide" Target="slides/slide28.xml"/><Relationship Id="rId62" Type="http://schemas.openxmlformats.org/officeDocument/2006/relationships/slide" Target="slides/slide36.xml"/><Relationship Id="rId70" Type="http://schemas.openxmlformats.org/officeDocument/2006/relationships/slide" Target="slides/slide44.xml"/><Relationship Id="rId75" Type="http://schemas.openxmlformats.org/officeDocument/2006/relationships/slide" Target="slides/slide49.xml"/><Relationship Id="rId83" Type="http://schemas.openxmlformats.org/officeDocument/2006/relationships/slide" Target="slides/slide5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Master" Target="slideMasters/slideMaster20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slide" Target="slides/slide31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Relationship Id="rId60" Type="http://schemas.openxmlformats.org/officeDocument/2006/relationships/slide" Target="slides/slide34.xml"/><Relationship Id="rId65" Type="http://schemas.openxmlformats.org/officeDocument/2006/relationships/slide" Target="slides/slide39.xml"/><Relationship Id="rId73" Type="http://schemas.openxmlformats.org/officeDocument/2006/relationships/slide" Target="slides/slide47.xml"/><Relationship Id="rId78" Type="http://schemas.openxmlformats.org/officeDocument/2006/relationships/slide" Target="slides/slide52.xml"/><Relationship Id="rId81" Type="http://schemas.openxmlformats.org/officeDocument/2006/relationships/slide" Target="slides/slide55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3.xml"/><Relationship Id="rId34" Type="http://schemas.openxmlformats.org/officeDocument/2006/relationships/slide" Target="slides/slide8.xml"/><Relationship Id="rId50" Type="http://schemas.openxmlformats.org/officeDocument/2006/relationships/slide" Target="slides/slide24.xml"/><Relationship Id="rId55" Type="http://schemas.openxmlformats.org/officeDocument/2006/relationships/slide" Target="slides/slide29.xml"/><Relationship Id="rId76" Type="http://schemas.openxmlformats.org/officeDocument/2006/relationships/slide" Target="slides/slide5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45.xml"/><Relationship Id="rId2" Type="http://schemas.openxmlformats.org/officeDocument/2006/relationships/customXml" Target="../customXml/item2.xml"/><Relationship Id="rId29" Type="http://schemas.openxmlformats.org/officeDocument/2006/relationships/slide" Target="slides/slide3.xml"/><Relationship Id="rId24" Type="http://schemas.openxmlformats.org/officeDocument/2006/relationships/slideMaster" Target="slideMasters/slideMaster2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66" Type="http://schemas.openxmlformats.org/officeDocument/2006/relationships/slide" Target="slides/slide40.xml"/><Relationship Id="rId87" Type="http://schemas.openxmlformats.org/officeDocument/2006/relationships/handoutMaster" Target="handoutMasters/handoutMaster1.xml"/><Relationship Id="rId61" Type="http://schemas.openxmlformats.org/officeDocument/2006/relationships/slide" Target="slides/slide35.xml"/><Relationship Id="rId82" Type="http://schemas.openxmlformats.org/officeDocument/2006/relationships/slide" Target="slides/slide56.xml"/><Relationship Id="rId19" Type="http://schemas.openxmlformats.org/officeDocument/2006/relationships/slideMaster" Target="slideMasters/slideMaster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0" i="0" u="none" strike="noStrike" kern="1200" cap="all" baseline="0">
              <a:solidFill>
                <a:srgbClr val="777777"/>
              </a:solidFill>
              <a:latin typeface="Arial" charset="0"/>
              <a:ea typeface="Arial" charset="0"/>
              <a:cs typeface="Arial" charset="0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2">
                <a:shade val="65000"/>
                <a:alpha val="88000"/>
              </a:schemeClr>
            </a:solidFill>
            <a:ln>
              <a:solidFill>
                <a:schemeClr val="accent2">
                  <a:shade val="65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shade val="65000"/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shade val="65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3C-4363-9885-86AEDA9FF4B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3C-4363-9885-86AEDA9FF4B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solidFill>
              <a:schemeClr val="accent2">
                <a:tint val="65000"/>
                <a:alpha val="88000"/>
              </a:schemeClr>
            </a:solidFill>
            <a:ln>
              <a:solidFill>
                <a:schemeClr val="accent2">
                  <a:tint val="65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tint val="65000"/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tint val="65000"/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3C-4363-9885-86AEDA9FF4B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314924456"/>
        <c:axId val="314924848"/>
        <c:axId val="0"/>
      </c:bar3DChart>
      <c:catAx>
        <c:axId val="314924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pPr>
            <a:endParaRPr lang="de-DE"/>
          </a:p>
        </c:txPr>
        <c:crossAx val="314924848"/>
        <c:crosses val="autoZero"/>
        <c:auto val="1"/>
        <c:lblAlgn val="ctr"/>
        <c:lblOffset val="100"/>
        <c:noMultiLvlLbl val="0"/>
      </c:catAx>
      <c:valAx>
        <c:axId val="31492484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314924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777777"/>
              </a:solidFill>
              <a:latin typeface="Arial" charset="0"/>
              <a:ea typeface="Arial" charset="0"/>
              <a:cs typeface="Arial" charset="0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chemeClr val="bg1">
        <a:lumMod val="8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>
          <a:latin typeface="Arial" charset="0"/>
          <a:ea typeface="Arial" charset="0"/>
          <a:cs typeface="Arial" charset="0"/>
        </a:defRPr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7F-442A-9938-55BFB5F81F4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Spalte1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AD7F-442A-9938-55BFB5F81F48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Spalte2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AD7F-442A-9938-55BFB5F81F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overlap val="100"/>
        <c:axId val="314926808"/>
        <c:axId val="314927592"/>
      </c:barChart>
      <c:catAx>
        <c:axId val="314926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4927592"/>
        <c:crosses val="autoZero"/>
        <c:auto val="1"/>
        <c:lblAlgn val="ctr"/>
        <c:lblOffset val="100"/>
        <c:noMultiLvlLbl val="0"/>
      </c:catAx>
      <c:valAx>
        <c:axId val="314927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4926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737392548733199"/>
          <c:y val="5.5555574249806297E-2"/>
          <c:w val="0.64711484344871195"/>
          <c:h val="0.8248576030882299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7000"/>
                    <a:satMod val="105000"/>
                    <a:lumMod val="110000"/>
                  </a:schemeClr>
                </a:gs>
                <a:gs pos="50000">
                  <a:schemeClr val="accent1">
                    <a:tint val="73000"/>
                    <a:satMod val="103000"/>
                    <a:lumMod val="105000"/>
                  </a:schemeClr>
                </a:gs>
                <a:gs pos="100000">
                  <a:schemeClr val="accent1">
                    <a:tint val="81000"/>
                    <a:satMod val="109000"/>
                    <a:lumMod val="105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0.1</c:v>
                </c:pt>
                <c:pt idx="1">
                  <c:v>0.08</c:v>
                </c:pt>
                <c:pt idx="2">
                  <c:v>0.02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2E-47B8-BD16-CF34E3B95DD4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Datenreihe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67000"/>
                    <a:satMod val="105000"/>
                    <a:lumMod val="110000"/>
                  </a:schemeClr>
                </a:gs>
                <a:gs pos="50000">
                  <a:schemeClr val="accent2">
                    <a:tint val="73000"/>
                    <a:satMod val="103000"/>
                    <a:lumMod val="105000"/>
                  </a:schemeClr>
                </a:gs>
                <a:gs pos="100000">
                  <a:schemeClr val="accent2">
                    <a:tint val="81000"/>
                    <a:satMod val="109000"/>
                    <a:lumMod val="105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A2E-47B8-BD16-CF34E3B95DD4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Datenreihe 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67000"/>
                    <a:satMod val="105000"/>
                    <a:lumMod val="110000"/>
                  </a:schemeClr>
                </a:gs>
                <a:gs pos="50000">
                  <a:schemeClr val="accent3">
                    <a:tint val="73000"/>
                    <a:satMod val="103000"/>
                    <a:lumMod val="105000"/>
                  </a:schemeClr>
                </a:gs>
                <a:gs pos="100000">
                  <a:schemeClr val="accent3">
                    <a:tint val="81000"/>
                    <a:satMod val="109000"/>
                    <a:lumMod val="105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Tabelle1!$A$2:$A$5</c:f>
              <c:strCache>
                <c:ptCount val="4"/>
                <c:pt idx="0">
                  <c:v>Kategorie 1</c:v>
                </c:pt>
                <c:pt idx="1">
                  <c:v>Kategorie 2</c:v>
                </c:pt>
                <c:pt idx="2">
                  <c:v>Kategorie 3</c:v>
                </c:pt>
                <c:pt idx="3">
                  <c:v>Kategorie 4</c:v>
                </c:pt>
              </c:strCache>
            </c:strRef>
          </c:cat>
          <c:val>
            <c:numRef>
              <c:f>Tabelle1!$D$2:$D$5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6A2E-47B8-BD16-CF34E3B95DD4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314930728"/>
        <c:axId val="314929160"/>
      </c:barChart>
      <c:catAx>
        <c:axId val="3149307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4929160"/>
        <c:crosses val="autoZero"/>
        <c:auto val="1"/>
        <c:lblAlgn val="ctr"/>
        <c:lblOffset val="100"/>
        <c:noMultiLvlLbl val="0"/>
      </c:catAx>
      <c:valAx>
        <c:axId val="314929160"/>
        <c:scaling>
          <c:orientation val="minMax"/>
          <c:max val="0.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14930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15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DIAGRAMMTITEL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15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Verkauf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EAC-4084-98AD-CAD90A62CFDD}"/>
              </c:ext>
            </c:extLst>
          </c:dPt>
          <c:dPt>
            <c:idx val="1"/>
            <c:bubble3D val="0"/>
            <c:spPr>
              <a:solidFill>
                <a:schemeClr val="accent2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EAC-4084-98AD-CAD90A62CFDD}"/>
              </c:ext>
            </c:extLst>
          </c:dPt>
          <c:dPt>
            <c:idx val="2"/>
            <c:bubble3D val="0"/>
            <c:spPr>
              <a:solidFill>
                <a:schemeClr val="accent2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EAC-4084-98AD-CAD90A62CFDD}"/>
              </c:ext>
            </c:extLst>
          </c:dPt>
          <c:dPt>
            <c:idx val="3"/>
            <c:bubble3D val="0"/>
            <c:spPr>
              <a:solidFill>
                <a:schemeClr val="accent2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EAC-4084-98AD-CAD90A62CFDD}"/>
              </c:ext>
            </c:extLst>
          </c:dPt>
          <c:dPt>
            <c:idx val="4"/>
            <c:bubble3D val="0"/>
            <c:spPr>
              <a:solidFill>
                <a:schemeClr val="accent2">
                  <a:tint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EAC-4084-98AD-CAD90A62CFDD}"/>
              </c:ext>
            </c:extLst>
          </c:dPt>
          <c:cat>
            <c:strRef>
              <c:f>Tabelle1!$A$2:$A$5</c:f>
              <c:strCache>
                <c:ptCount val="4"/>
                <c:pt idx="0">
                  <c:v>1. Quartal</c:v>
                </c:pt>
                <c:pt idx="1">
                  <c:v>2. Quartal</c:v>
                </c:pt>
                <c:pt idx="2">
                  <c:v>3. Quartal</c:v>
                </c:pt>
                <c:pt idx="3">
                  <c:v>4. Quartal</c:v>
                </c:pt>
              </c:strCache>
            </c:strRef>
          </c:cat>
          <c:val>
            <c:numRef>
              <c:f>Tabelle1!$B$2:$B$5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EAC-4084-98AD-CAD90A62CF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CA18D2-4D6A-9648-8C44-C017869C1F40}" type="doc">
      <dgm:prSet loTypeId="urn:microsoft.com/office/officeart/2005/8/layout/cycle3" loCatId="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de-DE"/>
        </a:p>
      </dgm:t>
    </dgm:pt>
    <dgm:pt modelId="{A7C70446-FE65-AE46-B610-8CAE456527C3}">
      <dgm:prSet phldrT="[Text]" phldr="1" custT="1"/>
      <dgm:spPr/>
      <dgm:t>
        <a:bodyPr/>
        <a:lstStyle/>
        <a:p>
          <a:endParaRPr lang="de-DE" sz="2000" dirty="0">
            <a:latin typeface="Arial" charset="0"/>
            <a:ea typeface="Arial" charset="0"/>
            <a:cs typeface="Arial" charset="0"/>
          </a:endParaRPr>
        </a:p>
      </dgm:t>
    </dgm:pt>
    <dgm:pt modelId="{E32BBA1D-9490-AF4D-9F98-5A8D9D7BD583}" type="parTrans" cxnId="{141C3F21-291E-9245-B50D-F8FB720B2944}">
      <dgm:prSet/>
      <dgm:spPr/>
      <dgm:t>
        <a:bodyPr/>
        <a:lstStyle/>
        <a:p>
          <a:endParaRPr lang="de-DE"/>
        </a:p>
      </dgm:t>
    </dgm:pt>
    <dgm:pt modelId="{F298F997-4C31-4948-9635-EA1C32FF78A4}" type="sibTrans" cxnId="{141C3F21-291E-9245-B50D-F8FB720B2944}">
      <dgm:prSet/>
      <dgm:spPr>
        <a:solidFill>
          <a:srgbClr val="FF8001"/>
        </a:solidFill>
        <a:ln w="3175">
          <a:solidFill>
            <a:srgbClr val="FF8000"/>
          </a:solidFill>
          <a:prstDash val="solid"/>
        </a:ln>
      </dgm:spPr>
      <dgm:t>
        <a:bodyPr/>
        <a:lstStyle/>
        <a:p>
          <a:endParaRPr lang="de-DE"/>
        </a:p>
      </dgm:t>
    </dgm:pt>
    <dgm:pt modelId="{AB5BFDFE-4888-F94E-899B-5663DD1E259F}">
      <dgm:prSet phldrT="[Text]" phldr="1" custT="1"/>
      <dgm:spPr/>
      <dgm:t>
        <a:bodyPr/>
        <a:lstStyle/>
        <a:p>
          <a:endParaRPr lang="de-DE" sz="2000" dirty="0">
            <a:latin typeface="Arial" charset="0"/>
            <a:ea typeface="Arial" charset="0"/>
            <a:cs typeface="Arial" charset="0"/>
          </a:endParaRPr>
        </a:p>
      </dgm:t>
    </dgm:pt>
    <dgm:pt modelId="{A818B432-1854-1347-A4B0-6485A8632996}" type="parTrans" cxnId="{8A6274D9-296E-9C4F-BAB8-2D5E07C5A7AF}">
      <dgm:prSet/>
      <dgm:spPr/>
      <dgm:t>
        <a:bodyPr/>
        <a:lstStyle/>
        <a:p>
          <a:endParaRPr lang="de-DE"/>
        </a:p>
      </dgm:t>
    </dgm:pt>
    <dgm:pt modelId="{94A78A0D-5690-814D-B612-48102E28E884}" type="sibTrans" cxnId="{8A6274D9-296E-9C4F-BAB8-2D5E07C5A7AF}">
      <dgm:prSet/>
      <dgm:spPr/>
      <dgm:t>
        <a:bodyPr/>
        <a:lstStyle/>
        <a:p>
          <a:endParaRPr lang="de-DE"/>
        </a:p>
      </dgm:t>
    </dgm:pt>
    <dgm:pt modelId="{5F1AB91B-79AD-A845-9AF5-2C1F0132B025}">
      <dgm:prSet phldrT="[Text]" phldr="1" custT="1"/>
      <dgm:spPr/>
      <dgm:t>
        <a:bodyPr/>
        <a:lstStyle/>
        <a:p>
          <a:endParaRPr lang="de-DE" sz="2000" dirty="0">
            <a:latin typeface="Arial" charset="0"/>
            <a:ea typeface="Arial" charset="0"/>
            <a:cs typeface="Arial" charset="0"/>
          </a:endParaRPr>
        </a:p>
      </dgm:t>
    </dgm:pt>
    <dgm:pt modelId="{F3861A85-3F1C-2C4E-AD43-85C31803EAED}" type="parTrans" cxnId="{A4DE1D9B-8FB2-F744-B275-2D155FAC9CDF}">
      <dgm:prSet/>
      <dgm:spPr/>
      <dgm:t>
        <a:bodyPr/>
        <a:lstStyle/>
        <a:p>
          <a:endParaRPr lang="de-DE"/>
        </a:p>
      </dgm:t>
    </dgm:pt>
    <dgm:pt modelId="{7C93832D-EDF8-9240-99A6-31DD20E916F2}" type="sibTrans" cxnId="{A4DE1D9B-8FB2-F744-B275-2D155FAC9CDF}">
      <dgm:prSet/>
      <dgm:spPr/>
      <dgm:t>
        <a:bodyPr/>
        <a:lstStyle/>
        <a:p>
          <a:endParaRPr lang="de-DE"/>
        </a:p>
      </dgm:t>
    </dgm:pt>
    <dgm:pt modelId="{A7ABD5C7-F060-744B-9D9B-38F7A76742BD}">
      <dgm:prSet phldrT="[Text]" phldr="1" custT="1"/>
      <dgm:spPr/>
      <dgm:t>
        <a:bodyPr/>
        <a:lstStyle/>
        <a:p>
          <a:endParaRPr lang="de-DE" sz="2000" dirty="0">
            <a:latin typeface="Arial" charset="0"/>
            <a:ea typeface="Arial" charset="0"/>
            <a:cs typeface="Arial" charset="0"/>
          </a:endParaRPr>
        </a:p>
      </dgm:t>
    </dgm:pt>
    <dgm:pt modelId="{062FB36F-2E9C-5946-872C-ACD8AB57D1D8}" type="parTrans" cxnId="{976AF47E-202F-5C4A-A4AB-299A1942ADF5}">
      <dgm:prSet/>
      <dgm:spPr/>
      <dgm:t>
        <a:bodyPr/>
        <a:lstStyle/>
        <a:p>
          <a:endParaRPr lang="de-DE"/>
        </a:p>
      </dgm:t>
    </dgm:pt>
    <dgm:pt modelId="{98C26D0E-82C2-924A-9389-F2CA068C6423}" type="sibTrans" cxnId="{976AF47E-202F-5C4A-A4AB-299A1942ADF5}">
      <dgm:prSet/>
      <dgm:spPr/>
      <dgm:t>
        <a:bodyPr/>
        <a:lstStyle/>
        <a:p>
          <a:endParaRPr lang="de-DE"/>
        </a:p>
      </dgm:t>
    </dgm:pt>
    <dgm:pt modelId="{54F33D72-99A3-4348-A0EE-DF9A38E50549}">
      <dgm:prSet phldrT="[Text]" phldr="1" custT="1"/>
      <dgm:spPr/>
      <dgm:t>
        <a:bodyPr/>
        <a:lstStyle/>
        <a:p>
          <a:endParaRPr lang="de-DE" sz="2000" dirty="0"/>
        </a:p>
      </dgm:t>
    </dgm:pt>
    <dgm:pt modelId="{833CBF58-D793-EC44-869E-9AAC20A3E98E}" type="parTrans" cxnId="{6C3D1B93-F4A9-254E-94D8-3DFBA69B001F}">
      <dgm:prSet/>
      <dgm:spPr/>
      <dgm:t>
        <a:bodyPr/>
        <a:lstStyle/>
        <a:p>
          <a:endParaRPr lang="de-DE"/>
        </a:p>
      </dgm:t>
    </dgm:pt>
    <dgm:pt modelId="{AD224F6A-ACA8-8E4B-8B44-F6A91E371FD3}" type="sibTrans" cxnId="{6C3D1B93-F4A9-254E-94D8-3DFBA69B001F}">
      <dgm:prSet/>
      <dgm:spPr/>
      <dgm:t>
        <a:bodyPr/>
        <a:lstStyle/>
        <a:p>
          <a:endParaRPr lang="de-DE"/>
        </a:p>
      </dgm:t>
    </dgm:pt>
    <dgm:pt modelId="{708DC83D-4C55-DF42-A0CF-C159F3CEAC8D}" type="pres">
      <dgm:prSet presAssocID="{16CA18D2-4D6A-9648-8C44-C017869C1F40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1A89EAAE-1D3E-164B-985C-30D5088793D4}" type="pres">
      <dgm:prSet presAssocID="{16CA18D2-4D6A-9648-8C44-C017869C1F40}" presName="cycle" presStyleCnt="0"/>
      <dgm:spPr/>
    </dgm:pt>
    <dgm:pt modelId="{8FAC6BA2-6054-CD45-8786-4064A47C4AC2}" type="pres">
      <dgm:prSet presAssocID="{A7C70446-FE65-AE46-B610-8CAE456527C3}" presName="nodeFirstNode" presStyleLbl="node1" presStyleIdx="0" presStyleCnt="5" custScaleX="70170" custScaleY="9091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ADB76ED1-5DA1-454F-BAE8-A917C8FC9AB7}" type="pres">
      <dgm:prSet presAssocID="{F298F997-4C31-4948-9635-EA1C32FF78A4}" presName="sibTransFirstNode" presStyleLbl="bgShp" presStyleIdx="0" presStyleCnt="1" custLinFactNeighborX="1649" custLinFactNeighborY="1964"/>
      <dgm:spPr/>
      <dgm:t>
        <a:bodyPr/>
        <a:lstStyle/>
        <a:p>
          <a:endParaRPr lang="en-GB"/>
        </a:p>
      </dgm:t>
    </dgm:pt>
    <dgm:pt modelId="{7CB84569-F48E-5041-9392-C3AA96DE2194}" type="pres">
      <dgm:prSet presAssocID="{AB5BFDFE-4888-F94E-899B-5663DD1E259F}" presName="nodeFollowingNodes" presStyleLbl="node1" presStyleIdx="1" presStyleCnt="5" custScaleX="70170" custScaleY="9091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0DCB399F-8E7C-0D40-8E2E-456699A6B563}" type="pres">
      <dgm:prSet presAssocID="{5F1AB91B-79AD-A845-9AF5-2C1F0132B025}" presName="nodeFollowingNodes" presStyleLbl="node1" presStyleIdx="2" presStyleCnt="5" custScaleX="70170" custScaleY="90914" custRadScaleRad="107414" custRadScaleInc="-8557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A065DA7C-30ED-3642-85D9-AC711BBCAC42}" type="pres">
      <dgm:prSet presAssocID="{A7ABD5C7-F060-744B-9D9B-38F7A76742BD}" presName="nodeFollowingNodes" presStyleLbl="node1" presStyleIdx="3" presStyleCnt="5" custScaleX="70170" custScaleY="90914" custRadScaleRad="107223" custRadScaleInc="8362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  <dgm:pt modelId="{C4B64C69-C136-4447-946A-A2276F6F7CDD}" type="pres">
      <dgm:prSet presAssocID="{54F33D72-99A3-4348-A0EE-DF9A38E50549}" presName="nodeFollowingNodes" presStyleLbl="node1" presStyleIdx="4" presStyleCnt="5" custScaleX="71464" custScaleY="91994">
        <dgm:presLayoutVars>
          <dgm:bulletEnabled val="1"/>
        </dgm:presLayoutVars>
      </dgm:prSet>
      <dgm:spPr>
        <a:prstGeom prst="flowChartAlternateProcess">
          <a:avLst/>
        </a:prstGeom>
      </dgm:spPr>
      <dgm:t>
        <a:bodyPr/>
        <a:lstStyle/>
        <a:p>
          <a:endParaRPr lang="en-GB"/>
        </a:p>
      </dgm:t>
    </dgm:pt>
  </dgm:ptLst>
  <dgm:cxnLst>
    <dgm:cxn modelId="{BB3820B1-BD9E-4573-8563-80C5EFE0734D}" type="presOf" srcId="{A7ABD5C7-F060-744B-9D9B-38F7A76742BD}" destId="{A065DA7C-30ED-3642-85D9-AC711BBCAC42}" srcOrd="0" destOrd="0" presId="urn:microsoft.com/office/officeart/2005/8/layout/cycle3"/>
    <dgm:cxn modelId="{8A6274D9-296E-9C4F-BAB8-2D5E07C5A7AF}" srcId="{16CA18D2-4D6A-9648-8C44-C017869C1F40}" destId="{AB5BFDFE-4888-F94E-899B-5663DD1E259F}" srcOrd="1" destOrd="0" parTransId="{A818B432-1854-1347-A4B0-6485A8632996}" sibTransId="{94A78A0D-5690-814D-B612-48102E28E884}"/>
    <dgm:cxn modelId="{566EC0A3-E9C2-491E-964F-202272A5D09B}" type="presOf" srcId="{AB5BFDFE-4888-F94E-899B-5663DD1E259F}" destId="{7CB84569-F48E-5041-9392-C3AA96DE2194}" srcOrd="0" destOrd="0" presId="urn:microsoft.com/office/officeart/2005/8/layout/cycle3"/>
    <dgm:cxn modelId="{1C4A966D-9F8B-4ABC-A751-62CCDA0848AB}" type="presOf" srcId="{F298F997-4C31-4948-9635-EA1C32FF78A4}" destId="{ADB76ED1-5DA1-454F-BAE8-A917C8FC9AB7}" srcOrd="0" destOrd="0" presId="urn:microsoft.com/office/officeart/2005/8/layout/cycle3"/>
    <dgm:cxn modelId="{976AF47E-202F-5C4A-A4AB-299A1942ADF5}" srcId="{16CA18D2-4D6A-9648-8C44-C017869C1F40}" destId="{A7ABD5C7-F060-744B-9D9B-38F7A76742BD}" srcOrd="3" destOrd="0" parTransId="{062FB36F-2E9C-5946-872C-ACD8AB57D1D8}" sibTransId="{98C26D0E-82C2-924A-9389-F2CA068C6423}"/>
    <dgm:cxn modelId="{A4DE1D9B-8FB2-F744-B275-2D155FAC9CDF}" srcId="{16CA18D2-4D6A-9648-8C44-C017869C1F40}" destId="{5F1AB91B-79AD-A845-9AF5-2C1F0132B025}" srcOrd="2" destOrd="0" parTransId="{F3861A85-3F1C-2C4E-AD43-85C31803EAED}" sibTransId="{7C93832D-EDF8-9240-99A6-31DD20E916F2}"/>
    <dgm:cxn modelId="{92810B2F-9AB7-4980-AB06-DB53065B6A42}" type="presOf" srcId="{A7C70446-FE65-AE46-B610-8CAE456527C3}" destId="{8FAC6BA2-6054-CD45-8786-4064A47C4AC2}" srcOrd="0" destOrd="0" presId="urn:microsoft.com/office/officeart/2005/8/layout/cycle3"/>
    <dgm:cxn modelId="{E3AA9BB0-F807-44A3-8F33-421BEFC4642C}" type="presOf" srcId="{5F1AB91B-79AD-A845-9AF5-2C1F0132B025}" destId="{0DCB399F-8E7C-0D40-8E2E-456699A6B563}" srcOrd="0" destOrd="0" presId="urn:microsoft.com/office/officeart/2005/8/layout/cycle3"/>
    <dgm:cxn modelId="{6E5B6B6D-7B79-4F32-A3CC-9121C9D41455}" type="presOf" srcId="{16CA18D2-4D6A-9648-8C44-C017869C1F40}" destId="{708DC83D-4C55-DF42-A0CF-C159F3CEAC8D}" srcOrd="0" destOrd="0" presId="urn:microsoft.com/office/officeart/2005/8/layout/cycle3"/>
    <dgm:cxn modelId="{141C3F21-291E-9245-B50D-F8FB720B2944}" srcId="{16CA18D2-4D6A-9648-8C44-C017869C1F40}" destId="{A7C70446-FE65-AE46-B610-8CAE456527C3}" srcOrd="0" destOrd="0" parTransId="{E32BBA1D-9490-AF4D-9F98-5A8D9D7BD583}" sibTransId="{F298F997-4C31-4948-9635-EA1C32FF78A4}"/>
    <dgm:cxn modelId="{6C3D1B93-F4A9-254E-94D8-3DFBA69B001F}" srcId="{16CA18D2-4D6A-9648-8C44-C017869C1F40}" destId="{54F33D72-99A3-4348-A0EE-DF9A38E50549}" srcOrd="4" destOrd="0" parTransId="{833CBF58-D793-EC44-869E-9AAC20A3E98E}" sibTransId="{AD224F6A-ACA8-8E4B-8B44-F6A91E371FD3}"/>
    <dgm:cxn modelId="{59D1FE23-92BB-43C9-8542-31E84DB6316E}" type="presOf" srcId="{54F33D72-99A3-4348-A0EE-DF9A38E50549}" destId="{C4B64C69-C136-4447-946A-A2276F6F7CDD}" srcOrd="0" destOrd="0" presId="urn:microsoft.com/office/officeart/2005/8/layout/cycle3"/>
    <dgm:cxn modelId="{C83FE8F9-30F7-4F28-A075-941756C4256A}" type="presParOf" srcId="{708DC83D-4C55-DF42-A0CF-C159F3CEAC8D}" destId="{1A89EAAE-1D3E-164B-985C-30D5088793D4}" srcOrd="0" destOrd="0" presId="urn:microsoft.com/office/officeart/2005/8/layout/cycle3"/>
    <dgm:cxn modelId="{2DBED358-EFD8-4133-A934-D8D31B65D9D7}" type="presParOf" srcId="{1A89EAAE-1D3E-164B-985C-30D5088793D4}" destId="{8FAC6BA2-6054-CD45-8786-4064A47C4AC2}" srcOrd="0" destOrd="0" presId="urn:microsoft.com/office/officeart/2005/8/layout/cycle3"/>
    <dgm:cxn modelId="{37DE51C2-85E9-48DB-8373-0529C0860E25}" type="presParOf" srcId="{1A89EAAE-1D3E-164B-985C-30D5088793D4}" destId="{ADB76ED1-5DA1-454F-BAE8-A917C8FC9AB7}" srcOrd="1" destOrd="0" presId="urn:microsoft.com/office/officeart/2005/8/layout/cycle3"/>
    <dgm:cxn modelId="{D8CBDD0E-D55A-4874-9B86-BC171B6443D5}" type="presParOf" srcId="{1A89EAAE-1D3E-164B-985C-30D5088793D4}" destId="{7CB84569-F48E-5041-9392-C3AA96DE2194}" srcOrd="2" destOrd="0" presId="urn:microsoft.com/office/officeart/2005/8/layout/cycle3"/>
    <dgm:cxn modelId="{A192BB4B-A718-4FCC-93B9-AFAEE78393AA}" type="presParOf" srcId="{1A89EAAE-1D3E-164B-985C-30D5088793D4}" destId="{0DCB399F-8E7C-0D40-8E2E-456699A6B563}" srcOrd="3" destOrd="0" presId="urn:microsoft.com/office/officeart/2005/8/layout/cycle3"/>
    <dgm:cxn modelId="{E8BF101C-73AB-474F-8CF3-D594B5B85858}" type="presParOf" srcId="{1A89EAAE-1D3E-164B-985C-30D5088793D4}" destId="{A065DA7C-30ED-3642-85D9-AC711BBCAC42}" srcOrd="4" destOrd="0" presId="urn:microsoft.com/office/officeart/2005/8/layout/cycle3"/>
    <dgm:cxn modelId="{90E05CAB-77CD-4833-A3F5-FA46D530F4DE}" type="presParOf" srcId="{1A89EAAE-1D3E-164B-985C-30D5088793D4}" destId="{C4B64C69-C136-4447-946A-A2276F6F7CDD}" srcOrd="5" destOrd="0" presId="urn:microsoft.com/office/officeart/2005/8/layout/cycle3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6DFD15-DAEC-4BB4-B8A0-E2B4AE738C0A}" type="doc">
      <dgm:prSet loTypeId="urn:microsoft.com/office/officeart/2005/8/layout/hProcess4" loCatId="process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C9C446E-FBB4-43A9-B937-468C44CEA953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Quickcheck</a:t>
          </a:r>
          <a:endParaRPr lang="de-DE" sz="700" dirty="0">
            <a:latin typeface="Helvetica" panose="02000603020000020004" pitchFamily="2" charset="0"/>
          </a:endParaRPr>
        </a:p>
      </dgm:t>
    </dgm:pt>
    <dgm:pt modelId="{CB17CDE7-0B09-4823-BB6E-EB68031660B7}" type="parTrans" cxnId="{C1442774-533F-4AF5-B0B1-916F9F70D77C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BE3437E9-8AA8-41F6-B11D-78AF5CE36544}" type="sibTrans" cxnId="{C1442774-533F-4AF5-B0B1-916F9F70D77C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9E031E4C-DE80-4DFA-B28F-CAC7F52E51DE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Ist Analyse</a:t>
          </a:r>
          <a:endParaRPr lang="de-DE" sz="700" dirty="0">
            <a:latin typeface="Helvetica" panose="02000603020000020004" pitchFamily="2" charset="0"/>
          </a:endParaRPr>
        </a:p>
      </dgm:t>
    </dgm:pt>
    <dgm:pt modelId="{A929F5DF-8DD3-418A-9684-A7D53191E055}" type="parTrans" cxnId="{74264AD2-6524-4713-B8CE-9BD27B0EF086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96783AD2-47AF-4CC9-87A8-95E394B6ECF7}" type="sibTrans" cxnId="{74264AD2-6524-4713-B8CE-9BD27B0EF086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FA5B2478-A4AF-4437-B378-557D0DBD703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3.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30152FFD-AACF-4A9E-A059-08966F286A37}" type="parTrans" cxnId="{6C7A27A2-3E14-4A49-9C97-6098EBE0596F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2832DA70-74E6-4377-8571-3E6E6648129D}" type="sibTrans" cxnId="{6C7A27A2-3E14-4A49-9C97-6098EBE0596F}">
      <dgm:prSet/>
      <dgm:spPr>
        <a:solidFill>
          <a:schemeClr val="bg1">
            <a:lumMod val="75000"/>
          </a:schemeClr>
        </a:solidFill>
        <a:ln w="19050">
          <a:solidFill>
            <a:schemeClr val="bg1">
              <a:lumMod val="50000"/>
              <a:alpha val="78000"/>
            </a:schemeClr>
          </a:solidFill>
        </a:ln>
      </dgm:spPr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E9E4E136-1825-4494-B319-CEA57F41DB9B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BIM Zieldefinition</a:t>
          </a:r>
          <a:endParaRPr lang="de-DE" sz="700" dirty="0">
            <a:latin typeface="Helvetica" panose="02000603020000020004" pitchFamily="2" charset="0"/>
          </a:endParaRPr>
        </a:p>
      </dgm:t>
    </dgm:pt>
    <dgm:pt modelId="{D3D4C875-B1AA-4CCB-AEB1-193763955F5A}" type="parTrans" cxnId="{CBD93474-833E-41AB-A93B-81C67D99F134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EF70CCFD-96DB-4DE9-AEB3-ADE1E09F6384}" type="sibTrans" cxnId="{CBD93474-833E-41AB-A93B-81C67D99F134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1D52DE3A-875B-4F92-9945-F474A9777068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BIM Prozesse und Standards</a:t>
          </a:r>
          <a:endParaRPr lang="de-DE" sz="700" dirty="0">
            <a:latin typeface="Helvetica" panose="02000603020000020004" pitchFamily="2" charset="0"/>
          </a:endParaRPr>
        </a:p>
      </dgm:t>
    </dgm:pt>
    <dgm:pt modelId="{D699DD2A-7F44-4DDA-9BA6-A3F0B198D386}" type="parTrans" cxnId="{74B9277F-1264-4AB1-9F18-0D5C0D85FC8E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0D8931D3-A2B6-4CBA-BDE9-2BE81645C21B}" type="sibTrans" cxnId="{74B9277F-1264-4AB1-9F18-0D5C0D85FC8E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23713CB5-FB40-4D62-B363-599D8577F89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5.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A619FDFE-BDBF-4C05-BA22-5055801A62F0}" type="parTrans" cxnId="{71336DCE-1BC0-4380-ACED-105E0B495C84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E889E969-8782-4336-ACC9-C61892EB6EAE}" type="sibTrans" cxnId="{71336DCE-1BC0-4380-ACED-105E0B495C84}">
      <dgm:prSet/>
      <dgm:spPr>
        <a:solidFill>
          <a:schemeClr val="bg1">
            <a:lumMod val="75000"/>
          </a:schemeClr>
        </a:solidFill>
        <a:ln w="19050">
          <a:solidFill>
            <a:schemeClr val="bg1">
              <a:lumMod val="50000"/>
              <a:alpha val="78000"/>
            </a:schemeClr>
          </a:solidFill>
        </a:ln>
      </dgm:spPr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8C5EF3F7-A128-42BE-A7E5-3FD5A4F18ED2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BIM Pilotprojekt</a:t>
          </a:r>
          <a:endParaRPr lang="de-DE" sz="700" dirty="0">
            <a:latin typeface="Helvetica" panose="02000603020000020004" pitchFamily="2" charset="0"/>
          </a:endParaRPr>
        </a:p>
      </dgm:t>
    </dgm:pt>
    <dgm:pt modelId="{3F2E005F-BAC3-49BD-AED8-7DB287B6323F}" type="parTrans" cxnId="{7E528BDA-C2D9-42A4-9ADD-263E7F3406EB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A6028690-3AC2-4CB0-9924-5BEB970A0DE0}" type="sibTrans" cxnId="{7E528BDA-C2D9-42A4-9ADD-263E7F3406EB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92B773EA-F1FF-4DBA-80FB-1074F8575596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1.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81B14893-3234-4DAD-AD63-8DF03F31D37F}" type="sibTrans" cxnId="{729FAFB1-10E3-4878-80ED-ACCCEE48DF66}">
      <dgm:prSet/>
      <dgm:spPr>
        <a:solidFill>
          <a:schemeClr val="bg1">
            <a:lumMod val="75000"/>
          </a:schemeClr>
        </a:solidFill>
        <a:ln w="19050">
          <a:solidFill>
            <a:schemeClr val="bg1">
              <a:lumMod val="50000"/>
              <a:alpha val="78000"/>
            </a:schemeClr>
          </a:solidFill>
        </a:ln>
      </dgm:spPr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00023BCC-5C87-4494-98E7-77B77003AE64}" type="parTrans" cxnId="{729FAFB1-10E3-4878-80ED-ACCCEE48DF66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F8D59CF1-A624-499F-A1ED-3368F2E54E8B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2.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0D354076-C857-4BF0-8DE5-8EC375B730DE}" type="parTrans" cxnId="{78B838BD-36B9-4C39-90C4-3AEA2815E078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5ECBE7A6-E563-46C0-9068-81098A7981BE}" type="sibTrans" cxnId="{78B838BD-36B9-4C39-90C4-3AEA2815E078}">
      <dgm:prSet/>
      <dgm:spPr>
        <a:solidFill>
          <a:schemeClr val="bg1">
            <a:lumMod val="75000"/>
          </a:schemeClr>
        </a:solidFill>
        <a:ln w="19050">
          <a:solidFill>
            <a:schemeClr val="bg1">
              <a:lumMod val="50000"/>
              <a:alpha val="78000"/>
            </a:schemeClr>
          </a:solidFill>
        </a:ln>
      </dgm:spPr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397B255F-8926-41EE-AB2D-56307B90F282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4.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B7CB17FF-F40E-4065-B029-794DE3F05A25}" type="parTrans" cxnId="{7CC86251-8E13-440F-B39D-B2415750C0BC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95BFC2DA-94B7-4F78-8C7B-9905B305A12D}" type="sibTrans" cxnId="{7CC86251-8E13-440F-B39D-B2415750C0BC}">
      <dgm:prSet/>
      <dgm:spPr>
        <a:solidFill>
          <a:schemeClr val="bg1">
            <a:lumMod val="75000"/>
          </a:schemeClr>
        </a:solidFill>
        <a:ln w="19050">
          <a:solidFill>
            <a:schemeClr val="bg1">
              <a:lumMod val="50000"/>
              <a:alpha val="78000"/>
            </a:schemeClr>
          </a:solidFill>
        </a:ln>
      </dgm:spPr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B56ACC9A-A70D-4B6E-803D-BC7F747DB971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BIM Rollout</a:t>
          </a:r>
          <a:endParaRPr lang="de-DE" sz="700" dirty="0">
            <a:latin typeface="Helvetica" panose="02000603020000020004" pitchFamily="2" charset="0"/>
          </a:endParaRPr>
        </a:p>
      </dgm:t>
    </dgm:pt>
    <dgm:pt modelId="{9442428A-DB14-4901-BD61-F695AD15C034}" type="parTrans" cxnId="{572DD95E-35A0-42B8-ABE8-FB92EC668E82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C0180B75-1AFA-43D4-93EC-D84DC3FD1AB4}" type="sibTrans" cxnId="{572DD95E-35A0-42B8-ABE8-FB92EC668E82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49EFC4B6-BC4E-44C4-B013-A4FEB17E722D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6.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DC06D95A-2E28-4AAA-A85D-49243C617538}" type="parTrans" cxnId="{99530B1F-6D55-4A36-8327-761A6E621D48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3738ABBF-218F-4F23-8DC4-74434F2A3AE5}" type="sibTrans" cxnId="{99530B1F-6D55-4A36-8327-761A6E621D48}">
      <dgm:prSet/>
      <dgm:spPr>
        <a:solidFill>
          <a:schemeClr val="bg1">
            <a:lumMod val="75000"/>
          </a:schemeClr>
        </a:solidFill>
        <a:ln w="19050">
          <a:solidFill>
            <a:schemeClr val="bg1">
              <a:lumMod val="50000"/>
              <a:alpha val="78000"/>
            </a:schemeClr>
          </a:solidFill>
        </a:ln>
      </dgm:spPr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909E09B7-1745-4F75-BF78-FFB25928E5E2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 lIns="36000" tIns="36000" rIns="36000" bIns="36000"/>
        <a:lstStyle/>
        <a:p>
          <a:r>
            <a:rPr lang="de-DE" sz="700" dirty="0" smtClean="0">
              <a:latin typeface="Helvetica" panose="02000603020000020004" pitchFamily="2" charset="0"/>
            </a:rPr>
            <a:t>BIM Zertifizierung</a:t>
          </a:r>
          <a:endParaRPr lang="de-DE" sz="700" dirty="0">
            <a:latin typeface="Helvetica" panose="02000603020000020004" pitchFamily="2" charset="0"/>
          </a:endParaRPr>
        </a:p>
      </dgm:t>
    </dgm:pt>
    <dgm:pt modelId="{935CF1E2-0B59-4429-9449-6F9A7A9B634D}" type="parTrans" cxnId="{34481C66-1FEE-43DB-98BC-58AB25FE65BD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238FFDC0-B086-4FAF-B491-20471D40D485}" type="sibTrans" cxnId="{34481C66-1FEE-43DB-98BC-58AB25FE65BD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E9C4FC1E-7B31-4B85-BE04-9996B277CCFF}">
      <dgm:prSet phldrT="[Text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de-DE" sz="1200" b="0" dirty="0" smtClean="0">
              <a:latin typeface="Helvetica" panose="02000603020000020004" pitchFamily="2" charset="0"/>
            </a:rPr>
            <a:t>7. Modul</a:t>
          </a:r>
          <a:endParaRPr lang="de-DE" sz="1200" b="0" dirty="0">
            <a:latin typeface="Helvetica" panose="02000603020000020004" pitchFamily="2" charset="0"/>
          </a:endParaRPr>
        </a:p>
      </dgm:t>
    </dgm:pt>
    <dgm:pt modelId="{5BACCF4C-8CBD-481A-87B3-50FBB44E713F}" type="parTrans" cxnId="{BB7579C0-F3B0-481B-9C87-97880388F2A2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D1959D6E-94C7-4D6E-A7A3-C63A5193FABE}" type="sibTrans" cxnId="{BB7579C0-F3B0-481B-9C87-97880388F2A2}">
      <dgm:prSet/>
      <dgm:spPr/>
      <dgm:t>
        <a:bodyPr/>
        <a:lstStyle/>
        <a:p>
          <a:endParaRPr lang="de-DE">
            <a:latin typeface="Helvetica" panose="02000603020000020004" pitchFamily="2" charset="0"/>
          </a:endParaRPr>
        </a:p>
      </dgm:t>
    </dgm:pt>
    <dgm:pt modelId="{371E7CA1-1143-4CD7-9B88-5AB32B576366}" type="pres">
      <dgm:prSet presAssocID="{5B6DFD15-DAEC-4BB4-B8A0-E2B4AE738C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CH"/>
        </a:p>
      </dgm:t>
    </dgm:pt>
    <dgm:pt modelId="{9834AA17-41E9-40AB-8F85-44DA96D16423}" type="pres">
      <dgm:prSet presAssocID="{5B6DFD15-DAEC-4BB4-B8A0-E2B4AE738C0A}" presName="tSp" presStyleCnt="0"/>
      <dgm:spPr/>
      <dgm:t>
        <a:bodyPr/>
        <a:lstStyle/>
        <a:p>
          <a:endParaRPr lang="de-CH"/>
        </a:p>
      </dgm:t>
    </dgm:pt>
    <dgm:pt modelId="{C091FED7-2787-4604-8497-335BE1A6E3F9}" type="pres">
      <dgm:prSet presAssocID="{5B6DFD15-DAEC-4BB4-B8A0-E2B4AE738C0A}" presName="bSp" presStyleCnt="0"/>
      <dgm:spPr/>
      <dgm:t>
        <a:bodyPr/>
        <a:lstStyle/>
        <a:p>
          <a:endParaRPr lang="de-CH"/>
        </a:p>
      </dgm:t>
    </dgm:pt>
    <dgm:pt modelId="{DCD69B2A-6113-435B-A9A0-02D0EC5D6787}" type="pres">
      <dgm:prSet presAssocID="{5B6DFD15-DAEC-4BB4-B8A0-E2B4AE738C0A}" presName="process" presStyleCnt="0"/>
      <dgm:spPr/>
      <dgm:t>
        <a:bodyPr/>
        <a:lstStyle/>
        <a:p>
          <a:endParaRPr lang="de-CH"/>
        </a:p>
      </dgm:t>
    </dgm:pt>
    <dgm:pt modelId="{AEB9183A-34AC-4905-AE81-C1388003497E}" type="pres">
      <dgm:prSet presAssocID="{92B773EA-F1FF-4DBA-80FB-1074F8575596}" presName="composite1" presStyleCnt="0"/>
      <dgm:spPr/>
      <dgm:t>
        <a:bodyPr/>
        <a:lstStyle/>
        <a:p>
          <a:endParaRPr lang="de-CH"/>
        </a:p>
      </dgm:t>
    </dgm:pt>
    <dgm:pt modelId="{99E91B07-6654-4D25-B871-B79E0C7402BD}" type="pres">
      <dgm:prSet presAssocID="{92B773EA-F1FF-4DBA-80FB-1074F8575596}" presName="dummyNode1" presStyleLbl="node1" presStyleIdx="0" presStyleCnt="7"/>
      <dgm:spPr/>
      <dgm:t>
        <a:bodyPr/>
        <a:lstStyle/>
        <a:p>
          <a:endParaRPr lang="de-CH"/>
        </a:p>
      </dgm:t>
    </dgm:pt>
    <dgm:pt modelId="{9B25C715-76FB-4EBE-AFA9-268F7F711B56}" type="pres">
      <dgm:prSet presAssocID="{92B773EA-F1FF-4DBA-80FB-1074F8575596}" presName="childNode1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E4243B3B-E9FF-4F8A-8C48-21A506F53D6A}" type="pres">
      <dgm:prSet presAssocID="{92B773EA-F1FF-4DBA-80FB-1074F8575596}" presName="childNode1tx" presStyleLbl="bgAcc1" presStyleIdx="0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5719153-F279-41BB-90C8-BB180BBFC9CD}" type="pres">
      <dgm:prSet presAssocID="{92B773EA-F1FF-4DBA-80FB-1074F8575596}" presName="parentNode1" presStyleLbl="node1" presStyleIdx="0" presStyleCnt="7" custScaleX="108743" custScaleY="108610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9088D50-8D84-4A4E-88CA-E9CFBD32A67C}" type="pres">
      <dgm:prSet presAssocID="{92B773EA-F1FF-4DBA-80FB-1074F8575596}" presName="connSite1" presStyleCnt="0"/>
      <dgm:spPr/>
      <dgm:t>
        <a:bodyPr/>
        <a:lstStyle/>
        <a:p>
          <a:endParaRPr lang="de-CH"/>
        </a:p>
      </dgm:t>
    </dgm:pt>
    <dgm:pt modelId="{57683D42-65C9-41B4-B535-2E2189DE7541}" type="pres">
      <dgm:prSet presAssocID="{81B14893-3234-4DAD-AD63-8DF03F31D37F}" presName="Name9" presStyleLbl="sibTrans2D1" presStyleIdx="0" presStyleCnt="6"/>
      <dgm:spPr/>
      <dgm:t>
        <a:bodyPr/>
        <a:lstStyle/>
        <a:p>
          <a:endParaRPr lang="de-CH"/>
        </a:p>
      </dgm:t>
    </dgm:pt>
    <dgm:pt modelId="{3F88606D-6F5F-4FE7-AD64-831F9B52E9FC}" type="pres">
      <dgm:prSet presAssocID="{F8D59CF1-A624-499F-A1ED-3368F2E54E8B}" presName="composite2" presStyleCnt="0"/>
      <dgm:spPr/>
      <dgm:t>
        <a:bodyPr/>
        <a:lstStyle/>
        <a:p>
          <a:endParaRPr lang="de-CH"/>
        </a:p>
      </dgm:t>
    </dgm:pt>
    <dgm:pt modelId="{7AAE0AAB-52A6-40AE-B62C-E8F640B41052}" type="pres">
      <dgm:prSet presAssocID="{F8D59CF1-A624-499F-A1ED-3368F2E54E8B}" presName="dummyNode2" presStyleLbl="node1" presStyleIdx="0" presStyleCnt="7"/>
      <dgm:spPr/>
      <dgm:t>
        <a:bodyPr/>
        <a:lstStyle/>
        <a:p>
          <a:endParaRPr lang="de-CH"/>
        </a:p>
      </dgm:t>
    </dgm:pt>
    <dgm:pt modelId="{1B0D5B87-4064-44FE-A536-9852712A52B6}" type="pres">
      <dgm:prSet presAssocID="{F8D59CF1-A624-499F-A1ED-3368F2E54E8B}" presName="childNode2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0C374BDE-CDF9-4729-A114-E88ABA7AB011}" type="pres">
      <dgm:prSet presAssocID="{F8D59CF1-A624-499F-A1ED-3368F2E54E8B}" presName="childNode2tx" presStyleLbl="bgAcc1" presStyleIdx="1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A2232F5-400B-460E-9554-9CC56B64462A}" type="pres">
      <dgm:prSet presAssocID="{F8D59CF1-A624-499F-A1ED-3368F2E54E8B}" presName="parentNode2" presStyleLbl="node1" presStyleIdx="1" presStyleCnt="7" custScaleX="108743" custScaleY="108610">
        <dgm:presLayoutVars>
          <dgm:chMax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6F1BC8D-BC07-4907-88AF-C9C7A2B0FE8F}" type="pres">
      <dgm:prSet presAssocID="{F8D59CF1-A624-499F-A1ED-3368F2E54E8B}" presName="connSite2" presStyleCnt="0"/>
      <dgm:spPr/>
      <dgm:t>
        <a:bodyPr/>
        <a:lstStyle/>
        <a:p>
          <a:endParaRPr lang="de-CH"/>
        </a:p>
      </dgm:t>
    </dgm:pt>
    <dgm:pt modelId="{D5906677-D4DF-464D-BABA-602329828CB6}" type="pres">
      <dgm:prSet presAssocID="{5ECBE7A6-E563-46C0-9068-81098A7981BE}" presName="Name18" presStyleLbl="sibTrans2D1" presStyleIdx="1" presStyleCnt="6"/>
      <dgm:spPr/>
      <dgm:t>
        <a:bodyPr/>
        <a:lstStyle/>
        <a:p>
          <a:endParaRPr lang="de-CH"/>
        </a:p>
      </dgm:t>
    </dgm:pt>
    <dgm:pt modelId="{2F8ED713-281F-4615-AF4B-818961E4F7DE}" type="pres">
      <dgm:prSet presAssocID="{FA5B2478-A4AF-4437-B378-557D0DBD703B}" presName="composite1" presStyleCnt="0"/>
      <dgm:spPr/>
      <dgm:t>
        <a:bodyPr/>
        <a:lstStyle/>
        <a:p>
          <a:endParaRPr lang="de-CH"/>
        </a:p>
      </dgm:t>
    </dgm:pt>
    <dgm:pt modelId="{ED5E782C-8298-45CB-B66D-0A864A2A4B8E}" type="pres">
      <dgm:prSet presAssocID="{FA5B2478-A4AF-4437-B378-557D0DBD703B}" presName="dummyNode1" presStyleLbl="node1" presStyleIdx="1" presStyleCnt="7"/>
      <dgm:spPr/>
      <dgm:t>
        <a:bodyPr/>
        <a:lstStyle/>
        <a:p>
          <a:endParaRPr lang="de-CH"/>
        </a:p>
      </dgm:t>
    </dgm:pt>
    <dgm:pt modelId="{55480862-88E5-4B78-A664-B127B97A469C}" type="pres">
      <dgm:prSet presAssocID="{FA5B2478-A4AF-4437-B378-557D0DBD703B}" presName="childNode1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340E3581-1D3A-43EF-9659-0C6E4283669F}" type="pres">
      <dgm:prSet presAssocID="{FA5B2478-A4AF-4437-B378-557D0DBD703B}" presName="childNode1tx" presStyleLbl="bgAcc1" presStyleIdx="2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5E5F61A3-E3A9-4DCF-B8A0-C085DEA35EC5}" type="pres">
      <dgm:prSet presAssocID="{FA5B2478-A4AF-4437-B378-557D0DBD703B}" presName="parentNode1" presStyleLbl="node1" presStyleIdx="2" presStyleCnt="7" custScaleX="108743" custScaleY="108610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717E214D-42B4-48B6-9158-A27EC38D8BAA}" type="pres">
      <dgm:prSet presAssocID="{FA5B2478-A4AF-4437-B378-557D0DBD703B}" presName="connSite1" presStyleCnt="0"/>
      <dgm:spPr/>
      <dgm:t>
        <a:bodyPr/>
        <a:lstStyle/>
        <a:p>
          <a:endParaRPr lang="de-CH"/>
        </a:p>
      </dgm:t>
    </dgm:pt>
    <dgm:pt modelId="{68934466-5805-4955-A0D9-87C3768850EC}" type="pres">
      <dgm:prSet presAssocID="{2832DA70-74E6-4377-8571-3E6E6648129D}" presName="Name9" presStyleLbl="sibTrans2D1" presStyleIdx="2" presStyleCnt="6"/>
      <dgm:spPr/>
      <dgm:t>
        <a:bodyPr/>
        <a:lstStyle/>
        <a:p>
          <a:endParaRPr lang="de-CH"/>
        </a:p>
      </dgm:t>
    </dgm:pt>
    <dgm:pt modelId="{1A7ACEED-DA0C-4769-BCF1-791B8F2CF846}" type="pres">
      <dgm:prSet presAssocID="{397B255F-8926-41EE-AB2D-56307B90F282}" presName="composite2" presStyleCnt="0"/>
      <dgm:spPr/>
      <dgm:t>
        <a:bodyPr/>
        <a:lstStyle/>
        <a:p>
          <a:endParaRPr lang="de-CH"/>
        </a:p>
      </dgm:t>
    </dgm:pt>
    <dgm:pt modelId="{096316B3-8ECD-4048-8326-F3041EF1A45E}" type="pres">
      <dgm:prSet presAssocID="{397B255F-8926-41EE-AB2D-56307B90F282}" presName="dummyNode2" presStyleLbl="node1" presStyleIdx="2" presStyleCnt="7"/>
      <dgm:spPr/>
      <dgm:t>
        <a:bodyPr/>
        <a:lstStyle/>
        <a:p>
          <a:endParaRPr lang="de-CH"/>
        </a:p>
      </dgm:t>
    </dgm:pt>
    <dgm:pt modelId="{DC653F5F-C64A-4EBE-8462-DBD2B581D232}" type="pres">
      <dgm:prSet presAssocID="{397B255F-8926-41EE-AB2D-56307B90F282}" presName="childNode2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D5218E45-7D31-48AD-A884-3A8CD643EA50}" type="pres">
      <dgm:prSet presAssocID="{397B255F-8926-41EE-AB2D-56307B90F282}" presName="childNode2tx" presStyleLbl="bgAcc1" presStyleIdx="3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B44A0B05-7EFF-482F-BC3E-B2A4DD915EFC}" type="pres">
      <dgm:prSet presAssocID="{397B255F-8926-41EE-AB2D-56307B90F282}" presName="parentNode2" presStyleLbl="node1" presStyleIdx="3" presStyleCnt="7" custScaleX="108743" custScaleY="108610">
        <dgm:presLayoutVars>
          <dgm:chMax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6D47D14-8B58-4139-9D31-B902006F510B}" type="pres">
      <dgm:prSet presAssocID="{397B255F-8926-41EE-AB2D-56307B90F282}" presName="connSite2" presStyleCnt="0"/>
      <dgm:spPr/>
      <dgm:t>
        <a:bodyPr/>
        <a:lstStyle/>
        <a:p>
          <a:endParaRPr lang="de-CH"/>
        </a:p>
      </dgm:t>
    </dgm:pt>
    <dgm:pt modelId="{337C0257-E771-44A9-A9F6-CBC0E5F1E28A}" type="pres">
      <dgm:prSet presAssocID="{95BFC2DA-94B7-4F78-8C7B-9905B305A12D}" presName="Name18" presStyleLbl="sibTrans2D1" presStyleIdx="3" presStyleCnt="6"/>
      <dgm:spPr/>
      <dgm:t>
        <a:bodyPr/>
        <a:lstStyle/>
        <a:p>
          <a:endParaRPr lang="de-CH"/>
        </a:p>
      </dgm:t>
    </dgm:pt>
    <dgm:pt modelId="{6F8D8435-626F-4FB9-8ECD-4C7DE2EADEC2}" type="pres">
      <dgm:prSet presAssocID="{23713CB5-FB40-4D62-B363-599D8577F89B}" presName="composite1" presStyleCnt="0"/>
      <dgm:spPr/>
      <dgm:t>
        <a:bodyPr/>
        <a:lstStyle/>
        <a:p>
          <a:endParaRPr lang="de-CH"/>
        </a:p>
      </dgm:t>
    </dgm:pt>
    <dgm:pt modelId="{303B5338-06B0-42A8-9DF9-CD4295EBB7FF}" type="pres">
      <dgm:prSet presAssocID="{23713CB5-FB40-4D62-B363-599D8577F89B}" presName="dummyNode1" presStyleLbl="node1" presStyleIdx="3" presStyleCnt="7"/>
      <dgm:spPr/>
      <dgm:t>
        <a:bodyPr/>
        <a:lstStyle/>
        <a:p>
          <a:endParaRPr lang="de-CH"/>
        </a:p>
      </dgm:t>
    </dgm:pt>
    <dgm:pt modelId="{C6706EA4-0AC1-4501-838B-94559F74796E}" type="pres">
      <dgm:prSet presAssocID="{23713CB5-FB40-4D62-B363-599D8577F89B}" presName="childNode1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C9AB996-3D3C-4B6A-B340-2E96EA96CCB0}" type="pres">
      <dgm:prSet presAssocID="{23713CB5-FB40-4D62-B363-599D8577F89B}" presName="childNode1tx" presStyleLbl="bgAcc1" presStyleIdx="4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8F36E36C-9B2E-473C-AA51-F99710F02F34}" type="pres">
      <dgm:prSet presAssocID="{23713CB5-FB40-4D62-B363-599D8577F89B}" presName="parentNode1" presStyleLbl="node1" presStyleIdx="4" presStyleCnt="7" custScaleX="108743" custScaleY="108610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A91D65B-210A-4F7C-8589-AEB2576C5B4A}" type="pres">
      <dgm:prSet presAssocID="{23713CB5-FB40-4D62-B363-599D8577F89B}" presName="connSite1" presStyleCnt="0"/>
      <dgm:spPr/>
      <dgm:t>
        <a:bodyPr/>
        <a:lstStyle/>
        <a:p>
          <a:endParaRPr lang="de-CH"/>
        </a:p>
      </dgm:t>
    </dgm:pt>
    <dgm:pt modelId="{D30566DC-2D07-4A5E-AD47-D3EA4ECF233B}" type="pres">
      <dgm:prSet presAssocID="{E889E969-8782-4336-ACC9-C61892EB6EAE}" presName="Name9" presStyleLbl="sibTrans2D1" presStyleIdx="4" presStyleCnt="6"/>
      <dgm:spPr/>
      <dgm:t>
        <a:bodyPr/>
        <a:lstStyle/>
        <a:p>
          <a:endParaRPr lang="de-CH"/>
        </a:p>
      </dgm:t>
    </dgm:pt>
    <dgm:pt modelId="{103AE0E3-5802-43E9-9182-8EBEB58D2C83}" type="pres">
      <dgm:prSet presAssocID="{49EFC4B6-BC4E-44C4-B013-A4FEB17E722D}" presName="composite2" presStyleCnt="0"/>
      <dgm:spPr/>
      <dgm:t>
        <a:bodyPr/>
        <a:lstStyle/>
        <a:p>
          <a:endParaRPr lang="de-CH"/>
        </a:p>
      </dgm:t>
    </dgm:pt>
    <dgm:pt modelId="{D9C0EB51-F666-4FB1-8F3A-DCF869D4C095}" type="pres">
      <dgm:prSet presAssocID="{49EFC4B6-BC4E-44C4-B013-A4FEB17E722D}" presName="dummyNode2" presStyleLbl="node1" presStyleIdx="4" presStyleCnt="7"/>
      <dgm:spPr/>
      <dgm:t>
        <a:bodyPr/>
        <a:lstStyle/>
        <a:p>
          <a:endParaRPr lang="de-CH"/>
        </a:p>
      </dgm:t>
    </dgm:pt>
    <dgm:pt modelId="{AC7D5B91-B1E3-4613-977C-6A806BF3C22E}" type="pres">
      <dgm:prSet presAssocID="{49EFC4B6-BC4E-44C4-B013-A4FEB17E722D}" presName="childNode2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5FA26C1-A205-4244-BD55-6C53D30065EB}" type="pres">
      <dgm:prSet presAssocID="{49EFC4B6-BC4E-44C4-B013-A4FEB17E722D}" presName="childNode2tx" presStyleLbl="bgAcc1" presStyleIdx="5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91B9F19A-8865-4EBD-933B-D60FAAEED0FF}" type="pres">
      <dgm:prSet presAssocID="{49EFC4B6-BC4E-44C4-B013-A4FEB17E722D}" presName="parentNode2" presStyleLbl="node1" presStyleIdx="5" presStyleCnt="7" custScaleX="108743" custScaleY="108610">
        <dgm:presLayoutVars>
          <dgm:chMax val="0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C962E1BD-9A7A-491D-85D1-8BF5FA69AE2C}" type="pres">
      <dgm:prSet presAssocID="{49EFC4B6-BC4E-44C4-B013-A4FEB17E722D}" presName="connSite2" presStyleCnt="0"/>
      <dgm:spPr/>
      <dgm:t>
        <a:bodyPr/>
        <a:lstStyle/>
        <a:p>
          <a:endParaRPr lang="de-CH"/>
        </a:p>
      </dgm:t>
    </dgm:pt>
    <dgm:pt modelId="{012BFE5B-20BF-48EF-9DB4-32D5C0242E1B}" type="pres">
      <dgm:prSet presAssocID="{3738ABBF-218F-4F23-8DC4-74434F2A3AE5}" presName="Name18" presStyleLbl="sibTrans2D1" presStyleIdx="5" presStyleCnt="6"/>
      <dgm:spPr/>
      <dgm:t>
        <a:bodyPr/>
        <a:lstStyle/>
        <a:p>
          <a:endParaRPr lang="de-CH"/>
        </a:p>
      </dgm:t>
    </dgm:pt>
    <dgm:pt modelId="{26E348D0-DA99-44AF-B28F-C8E9E564CC8C}" type="pres">
      <dgm:prSet presAssocID="{E9C4FC1E-7B31-4B85-BE04-9996B277CCFF}" presName="composite1" presStyleCnt="0"/>
      <dgm:spPr/>
      <dgm:t>
        <a:bodyPr/>
        <a:lstStyle/>
        <a:p>
          <a:endParaRPr lang="de-CH"/>
        </a:p>
      </dgm:t>
    </dgm:pt>
    <dgm:pt modelId="{9CB13626-F14D-4559-AAA6-6F3EA482EC10}" type="pres">
      <dgm:prSet presAssocID="{E9C4FC1E-7B31-4B85-BE04-9996B277CCFF}" presName="dummyNode1" presStyleLbl="node1" presStyleIdx="5" presStyleCnt="7"/>
      <dgm:spPr/>
      <dgm:t>
        <a:bodyPr/>
        <a:lstStyle/>
        <a:p>
          <a:endParaRPr lang="de-CH"/>
        </a:p>
      </dgm:t>
    </dgm:pt>
    <dgm:pt modelId="{31857B5B-94BF-471B-B831-A8535F67E1BB}" type="pres">
      <dgm:prSet presAssocID="{E9C4FC1E-7B31-4B85-BE04-9996B277CCFF}" presName="childNode1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2063C58B-0DC3-49C0-A084-78D19BA22A1A}" type="pres">
      <dgm:prSet presAssocID="{E9C4FC1E-7B31-4B85-BE04-9996B277CCFF}" presName="childNode1tx" presStyleLbl="bgAcc1" presStyleIdx="6" presStyleCnt="7">
        <dgm:presLayoutVars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C328C53E-97A7-46F2-B252-179262420E42}" type="pres">
      <dgm:prSet presAssocID="{E9C4FC1E-7B31-4B85-BE04-9996B277CCFF}" presName="parentNode1" presStyleLbl="node1" presStyleIdx="6" presStyleCnt="7" custScaleX="108743" custScaleY="108610">
        <dgm:presLayoutVars>
          <dgm:chMax val="1"/>
          <dgm:bulletEnabled val="1"/>
        </dgm:presLayoutVars>
      </dgm:prSet>
      <dgm:spPr/>
      <dgm:t>
        <a:bodyPr/>
        <a:lstStyle/>
        <a:p>
          <a:endParaRPr lang="de-CH"/>
        </a:p>
      </dgm:t>
    </dgm:pt>
    <dgm:pt modelId="{4334063B-EE6F-411A-8D84-ACCA1BC074F4}" type="pres">
      <dgm:prSet presAssocID="{E9C4FC1E-7B31-4B85-BE04-9996B277CCFF}" presName="connSite1" presStyleCnt="0"/>
      <dgm:spPr/>
      <dgm:t>
        <a:bodyPr/>
        <a:lstStyle/>
        <a:p>
          <a:endParaRPr lang="de-CH"/>
        </a:p>
      </dgm:t>
    </dgm:pt>
  </dgm:ptLst>
  <dgm:cxnLst>
    <dgm:cxn modelId="{2549D9E5-54B8-424A-B879-05589A631C5E}" type="presOf" srcId="{909E09B7-1745-4F75-BF78-FFB25928E5E2}" destId="{2063C58B-0DC3-49C0-A084-78D19BA22A1A}" srcOrd="1" destOrd="0" presId="urn:microsoft.com/office/officeart/2005/8/layout/hProcess4"/>
    <dgm:cxn modelId="{BB7579C0-F3B0-481B-9C87-97880388F2A2}" srcId="{5B6DFD15-DAEC-4BB4-B8A0-E2B4AE738C0A}" destId="{E9C4FC1E-7B31-4B85-BE04-9996B277CCFF}" srcOrd="6" destOrd="0" parTransId="{5BACCF4C-8CBD-481A-87B3-50FBB44E713F}" sibTransId="{D1959D6E-94C7-4D6E-A7A3-C63A5193FABE}"/>
    <dgm:cxn modelId="{4588D500-7C1D-476F-922C-840EB63D7250}" type="presOf" srcId="{DC9C446E-FBB4-43A9-B937-468C44CEA953}" destId="{9B25C715-76FB-4EBE-AFA9-268F7F711B56}" srcOrd="0" destOrd="0" presId="urn:microsoft.com/office/officeart/2005/8/layout/hProcess4"/>
    <dgm:cxn modelId="{74B9277F-1264-4AB1-9F18-0D5C0D85FC8E}" srcId="{397B255F-8926-41EE-AB2D-56307B90F282}" destId="{1D52DE3A-875B-4F92-9945-F474A9777068}" srcOrd="0" destOrd="0" parTransId="{D699DD2A-7F44-4DDA-9BA6-A3F0B198D386}" sibTransId="{0D8931D3-A2B6-4CBA-BDE9-2BE81645C21B}"/>
    <dgm:cxn modelId="{D6E5084A-DB19-4A6C-86AC-F88D121FEDBC}" type="presOf" srcId="{5ECBE7A6-E563-46C0-9068-81098A7981BE}" destId="{D5906677-D4DF-464D-BABA-602329828CB6}" srcOrd="0" destOrd="0" presId="urn:microsoft.com/office/officeart/2005/8/layout/hProcess4"/>
    <dgm:cxn modelId="{9001234D-6BAE-48F8-90C2-5CF585165EE7}" type="presOf" srcId="{397B255F-8926-41EE-AB2D-56307B90F282}" destId="{B44A0B05-7EFF-482F-BC3E-B2A4DD915EFC}" srcOrd="0" destOrd="0" presId="urn:microsoft.com/office/officeart/2005/8/layout/hProcess4"/>
    <dgm:cxn modelId="{74264AD2-6524-4713-B8CE-9BD27B0EF086}" srcId="{F8D59CF1-A624-499F-A1ED-3368F2E54E8B}" destId="{9E031E4C-DE80-4DFA-B28F-CAC7F52E51DE}" srcOrd="0" destOrd="0" parTransId="{A929F5DF-8DD3-418A-9684-A7D53191E055}" sibTransId="{96783AD2-47AF-4CC9-87A8-95E394B6ECF7}"/>
    <dgm:cxn modelId="{6509F28A-387D-4CF5-8A55-8373E75B1692}" type="presOf" srcId="{8C5EF3F7-A128-42BE-A7E5-3FD5A4F18ED2}" destId="{C6706EA4-0AC1-4501-838B-94559F74796E}" srcOrd="0" destOrd="0" presId="urn:microsoft.com/office/officeart/2005/8/layout/hProcess4"/>
    <dgm:cxn modelId="{A2C406D4-50C8-45DC-B45F-D70629D1DEAB}" type="presOf" srcId="{95BFC2DA-94B7-4F78-8C7B-9905B305A12D}" destId="{337C0257-E771-44A9-A9F6-CBC0E5F1E28A}" srcOrd="0" destOrd="0" presId="urn:microsoft.com/office/officeart/2005/8/layout/hProcess4"/>
    <dgm:cxn modelId="{89D2908B-F972-4245-AEFE-F716BAC6A6FE}" type="presOf" srcId="{92B773EA-F1FF-4DBA-80FB-1074F8575596}" destId="{85719153-F279-41BB-90C8-BB180BBFC9CD}" srcOrd="0" destOrd="0" presId="urn:microsoft.com/office/officeart/2005/8/layout/hProcess4"/>
    <dgm:cxn modelId="{FD17386E-B374-4CD3-9EA6-9A6AAF9B8CFD}" type="presOf" srcId="{DC9C446E-FBB4-43A9-B937-468C44CEA953}" destId="{E4243B3B-E9FF-4F8A-8C48-21A506F53D6A}" srcOrd="1" destOrd="0" presId="urn:microsoft.com/office/officeart/2005/8/layout/hProcess4"/>
    <dgm:cxn modelId="{972C867F-C349-44FE-A993-638D8C04C193}" type="presOf" srcId="{E9E4E136-1825-4494-B319-CEA57F41DB9B}" destId="{340E3581-1D3A-43EF-9659-0C6E4283669F}" srcOrd="1" destOrd="0" presId="urn:microsoft.com/office/officeart/2005/8/layout/hProcess4"/>
    <dgm:cxn modelId="{7E528BDA-C2D9-42A4-9ADD-263E7F3406EB}" srcId="{23713CB5-FB40-4D62-B363-599D8577F89B}" destId="{8C5EF3F7-A128-42BE-A7E5-3FD5A4F18ED2}" srcOrd="0" destOrd="0" parTransId="{3F2E005F-BAC3-49BD-AED8-7DB287B6323F}" sibTransId="{A6028690-3AC2-4CB0-9924-5BEB970A0DE0}"/>
    <dgm:cxn modelId="{01AA0DE5-DAED-4550-A630-AE511B501674}" type="presOf" srcId="{8C5EF3F7-A128-42BE-A7E5-3FD5A4F18ED2}" destId="{4C9AB996-3D3C-4B6A-B340-2E96EA96CCB0}" srcOrd="1" destOrd="0" presId="urn:microsoft.com/office/officeart/2005/8/layout/hProcess4"/>
    <dgm:cxn modelId="{39C1EF1A-2DA2-4D06-AA3A-EEE70F26BFA2}" type="presOf" srcId="{81B14893-3234-4DAD-AD63-8DF03F31D37F}" destId="{57683D42-65C9-41B4-B535-2E2189DE7541}" srcOrd="0" destOrd="0" presId="urn:microsoft.com/office/officeart/2005/8/layout/hProcess4"/>
    <dgm:cxn modelId="{1E968C77-D4A5-4F72-AF1B-1750DFD581E7}" type="presOf" srcId="{9E031E4C-DE80-4DFA-B28F-CAC7F52E51DE}" destId="{0C374BDE-CDF9-4729-A114-E88ABA7AB011}" srcOrd="1" destOrd="0" presId="urn:microsoft.com/office/officeart/2005/8/layout/hProcess4"/>
    <dgm:cxn modelId="{34481C66-1FEE-43DB-98BC-58AB25FE65BD}" srcId="{E9C4FC1E-7B31-4B85-BE04-9996B277CCFF}" destId="{909E09B7-1745-4F75-BF78-FFB25928E5E2}" srcOrd="0" destOrd="0" parTransId="{935CF1E2-0B59-4429-9449-6F9A7A9B634D}" sibTransId="{238FFDC0-B086-4FAF-B491-20471D40D485}"/>
    <dgm:cxn modelId="{B9579D92-7B8D-4337-82DF-1FEE12B9A117}" type="presOf" srcId="{9E031E4C-DE80-4DFA-B28F-CAC7F52E51DE}" destId="{1B0D5B87-4064-44FE-A536-9852712A52B6}" srcOrd="0" destOrd="0" presId="urn:microsoft.com/office/officeart/2005/8/layout/hProcess4"/>
    <dgm:cxn modelId="{FD2509C4-1493-495E-AF6D-89E4351F3850}" type="presOf" srcId="{5B6DFD15-DAEC-4BB4-B8A0-E2B4AE738C0A}" destId="{371E7CA1-1143-4CD7-9B88-5AB32B576366}" srcOrd="0" destOrd="0" presId="urn:microsoft.com/office/officeart/2005/8/layout/hProcess4"/>
    <dgm:cxn modelId="{7CC86251-8E13-440F-B39D-B2415750C0BC}" srcId="{5B6DFD15-DAEC-4BB4-B8A0-E2B4AE738C0A}" destId="{397B255F-8926-41EE-AB2D-56307B90F282}" srcOrd="3" destOrd="0" parTransId="{B7CB17FF-F40E-4065-B029-794DE3F05A25}" sibTransId="{95BFC2DA-94B7-4F78-8C7B-9905B305A12D}"/>
    <dgm:cxn modelId="{91FF8B20-E801-428C-90D9-3778F8DBE3DF}" type="presOf" srcId="{1D52DE3A-875B-4F92-9945-F474A9777068}" destId="{D5218E45-7D31-48AD-A884-3A8CD643EA50}" srcOrd="1" destOrd="0" presId="urn:microsoft.com/office/officeart/2005/8/layout/hProcess4"/>
    <dgm:cxn modelId="{445A93D8-7C54-47E3-963B-E3182AE723C6}" type="presOf" srcId="{23713CB5-FB40-4D62-B363-599D8577F89B}" destId="{8F36E36C-9B2E-473C-AA51-F99710F02F34}" srcOrd="0" destOrd="0" presId="urn:microsoft.com/office/officeart/2005/8/layout/hProcess4"/>
    <dgm:cxn modelId="{CBD93474-833E-41AB-A93B-81C67D99F134}" srcId="{FA5B2478-A4AF-4437-B378-557D0DBD703B}" destId="{E9E4E136-1825-4494-B319-CEA57F41DB9B}" srcOrd="0" destOrd="0" parTransId="{D3D4C875-B1AA-4CCB-AEB1-193763955F5A}" sibTransId="{EF70CCFD-96DB-4DE9-AEB3-ADE1E09F6384}"/>
    <dgm:cxn modelId="{83C12E53-CF53-4EC5-B1F9-3B64A5682106}" type="presOf" srcId="{FA5B2478-A4AF-4437-B378-557D0DBD703B}" destId="{5E5F61A3-E3A9-4DCF-B8A0-C085DEA35EC5}" srcOrd="0" destOrd="0" presId="urn:microsoft.com/office/officeart/2005/8/layout/hProcess4"/>
    <dgm:cxn modelId="{729FAFB1-10E3-4878-80ED-ACCCEE48DF66}" srcId="{5B6DFD15-DAEC-4BB4-B8A0-E2B4AE738C0A}" destId="{92B773EA-F1FF-4DBA-80FB-1074F8575596}" srcOrd="0" destOrd="0" parTransId="{00023BCC-5C87-4494-98E7-77B77003AE64}" sibTransId="{81B14893-3234-4DAD-AD63-8DF03F31D37F}"/>
    <dgm:cxn modelId="{44B789C5-2A83-4FB2-BCE3-E014E04F37B1}" type="presOf" srcId="{E889E969-8782-4336-ACC9-C61892EB6EAE}" destId="{D30566DC-2D07-4A5E-AD47-D3EA4ECF233B}" srcOrd="0" destOrd="0" presId="urn:microsoft.com/office/officeart/2005/8/layout/hProcess4"/>
    <dgm:cxn modelId="{C06B7403-14BD-45C6-8847-140412874098}" type="presOf" srcId="{49EFC4B6-BC4E-44C4-B013-A4FEB17E722D}" destId="{91B9F19A-8865-4EBD-933B-D60FAAEED0FF}" srcOrd="0" destOrd="0" presId="urn:microsoft.com/office/officeart/2005/8/layout/hProcess4"/>
    <dgm:cxn modelId="{78B838BD-36B9-4C39-90C4-3AEA2815E078}" srcId="{5B6DFD15-DAEC-4BB4-B8A0-E2B4AE738C0A}" destId="{F8D59CF1-A624-499F-A1ED-3368F2E54E8B}" srcOrd="1" destOrd="0" parTransId="{0D354076-C857-4BF0-8DE5-8EC375B730DE}" sibTransId="{5ECBE7A6-E563-46C0-9068-81098A7981BE}"/>
    <dgm:cxn modelId="{6C7A27A2-3E14-4A49-9C97-6098EBE0596F}" srcId="{5B6DFD15-DAEC-4BB4-B8A0-E2B4AE738C0A}" destId="{FA5B2478-A4AF-4437-B378-557D0DBD703B}" srcOrd="2" destOrd="0" parTransId="{30152FFD-AACF-4A9E-A059-08966F286A37}" sibTransId="{2832DA70-74E6-4377-8571-3E6E6648129D}"/>
    <dgm:cxn modelId="{49D5D1D2-B7F9-411F-8DBC-C2029D581EFF}" type="presOf" srcId="{B56ACC9A-A70D-4B6E-803D-BC7F747DB971}" destId="{25FA26C1-A205-4244-BD55-6C53D30065EB}" srcOrd="1" destOrd="0" presId="urn:microsoft.com/office/officeart/2005/8/layout/hProcess4"/>
    <dgm:cxn modelId="{0FF9494C-5697-42D1-8FCE-82B22A845748}" type="presOf" srcId="{B56ACC9A-A70D-4B6E-803D-BC7F747DB971}" destId="{AC7D5B91-B1E3-4613-977C-6A806BF3C22E}" srcOrd="0" destOrd="0" presId="urn:microsoft.com/office/officeart/2005/8/layout/hProcess4"/>
    <dgm:cxn modelId="{2FF11C0E-9567-4745-A297-9F763B29A751}" type="presOf" srcId="{F8D59CF1-A624-499F-A1ED-3368F2E54E8B}" destId="{4A2232F5-400B-460E-9554-9CC56B64462A}" srcOrd="0" destOrd="0" presId="urn:microsoft.com/office/officeart/2005/8/layout/hProcess4"/>
    <dgm:cxn modelId="{2F406FB0-50BB-4123-B648-531CCD925EDD}" type="presOf" srcId="{909E09B7-1745-4F75-BF78-FFB25928E5E2}" destId="{31857B5B-94BF-471B-B831-A8535F67E1BB}" srcOrd="0" destOrd="0" presId="urn:microsoft.com/office/officeart/2005/8/layout/hProcess4"/>
    <dgm:cxn modelId="{572DD95E-35A0-42B8-ABE8-FB92EC668E82}" srcId="{49EFC4B6-BC4E-44C4-B013-A4FEB17E722D}" destId="{B56ACC9A-A70D-4B6E-803D-BC7F747DB971}" srcOrd="0" destOrd="0" parTransId="{9442428A-DB14-4901-BD61-F695AD15C034}" sibTransId="{C0180B75-1AFA-43D4-93EC-D84DC3FD1AB4}"/>
    <dgm:cxn modelId="{64888520-06CC-4D75-9900-944CC4614517}" type="presOf" srcId="{E9C4FC1E-7B31-4B85-BE04-9996B277CCFF}" destId="{C328C53E-97A7-46F2-B252-179262420E42}" srcOrd="0" destOrd="0" presId="urn:microsoft.com/office/officeart/2005/8/layout/hProcess4"/>
    <dgm:cxn modelId="{36CE549E-843E-42BD-B6E5-F91E5BE7B994}" type="presOf" srcId="{3738ABBF-218F-4F23-8DC4-74434F2A3AE5}" destId="{012BFE5B-20BF-48EF-9DB4-32D5C0242E1B}" srcOrd="0" destOrd="0" presId="urn:microsoft.com/office/officeart/2005/8/layout/hProcess4"/>
    <dgm:cxn modelId="{5409A939-11E0-460F-A6D1-CB69BDFA1B4A}" type="presOf" srcId="{1D52DE3A-875B-4F92-9945-F474A9777068}" destId="{DC653F5F-C64A-4EBE-8462-DBD2B581D232}" srcOrd="0" destOrd="0" presId="urn:microsoft.com/office/officeart/2005/8/layout/hProcess4"/>
    <dgm:cxn modelId="{C1442774-533F-4AF5-B0B1-916F9F70D77C}" srcId="{92B773EA-F1FF-4DBA-80FB-1074F8575596}" destId="{DC9C446E-FBB4-43A9-B937-468C44CEA953}" srcOrd="0" destOrd="0" parTransId="{CB17CDE7-0B09-4823-BB6E-EB68031660B7}" sibTransId="{BE3437E9-8AA8-41F6-B11D-78AF5CE36544}"/>
    <dgm:cxn modelId="{283B9EB8-A46C-4710-825A-520DF7E501B6}" type="presOf" srcId="{E9E4E136-1825-4494-B319-CEA57F41DB9B}" destId="{55480862-88E5-4B78-A664-B127B97A469C}" srcOrd="0" destOrd="0" presId="urn:microsoft.com/office/officeart/2005/8/layout/hProcess4"/>
    <dgm:cxn modelId="{99530B1F-6D55-4A36-8327-761A6E621D48}" srcId="{5B6DFD15-DAEC-4BB4-B8A0-E2B4AE738C0A}" destId="{49EFC4B6-BC4E-44C4-B013-A4FEB17E722D}" srcOrd="5" destOrd="0" parTransId="{DC06D95A-2E28-4AAA-A85D-49243C617538}" sibTransId="{3738ABBF-218F-4F23-8DC4-74434F2A3AE5}"/>
    <dgm:cxn modelId="{71336DCE-1BC0-4380-ACED-105E0B495C84}" srcId="{5B6DFD15-DAEC-4BB4-B8A0-E2B4AE738C0A}" destId="{23713CB5-FB40-4D62-B363-599D8577F89B}" srcOrd="4" destOrd="0" parTransId="{A619FDFE-BDBF-4C05-BA22-5055801A62F0}" sibTransId="{E889E969-8782-4336-ACC9-C61892EB6EAE}"/>
    <dgm:cxn modelId="{4996ED05-1F6E-4BC7-B91F-CEF657097076}" type="presOf" srcId="{2832DA70-74E6-4377-8571-3E6E6648129D}" destId="{68934466-5805-4955-A0D9-87C3768850EC}" srcOrd="0" destOrd="0" presId="urn:microsoft.com/office/officeart/2005/8/layout/hProcess4"/>
    <dgm:cxn modelId="{477F1734-7B91-4323-9999-3BBDE7AA9B3B}" type="presParOf" srcId="{371E7CA1-1143-4CD7-9B88-5AB32B576366}" destId="{9834AA17-41E9-40AB-8F85-44DA96D16423}" srcOrd="0" destOrd="0" presId="urn:microsoft.com/office/officeart/2005/8/layout/hProcess4"/>
    <dgm:cxn modelId="{36CF804F-E004-4772-BCE9-057BD818AD61}" type="presParOf" srcId="{371E7CA1-1143-4CD7-9B88-5AB32B576366}" destId="{C091FED7-2787-4604-8497-335BE1A6E3F9}" srcOrd="1" destOrd="0" presId="urn:microsoft.com/office/officeart/2005/8/layout/hProcess4"/>
    <dgm:cxn modelId="{A6883BEB-6FA8-4BED-AEE8-F5A5EE3FD26A}" type="presParOf" srcId="{371E7CA1-1143-4CD7-9B88-5AB32B576366}" destId="{DCD69B2A-6113-435B-A9A0-02D0EC5D6787}" srcOrd="2" destOrd="0" presId="urn:microsoft.com/office/officeart/2005/8/layout/hProcess4"/>
    <dgm:cxn modelId="{3DB610C3-1E4C-4398-B02D-48FBA99F6F3B}" type="presParOf" srcId="{DCD69B2A-6113-435B-A9A0-02D0EC5D6787}" destId="{AEB9183A-34AC-4905-AE81-C1388003497E}" srcOrd="0" destOrd="0" presId="urn:microsoft.com/office/officeart/2005/8/layout/hProcess4"/>
    <dgm:cxn modelId="{CD5F656E-3214-4882-9049-9A0B832AE71A}" type="presParOf" srcId="{AEB9183A-34AC-4905-AE81-C1388003497E}" destId="{99E91B07-6654-4D25-B871-B79E0C7402BD}" srcOrd="0" destOrd="0" presId="urn:microsoft.com/office/officeart/2005/8/layout/hProcess4"/>
    <dgm:cxn modelId="{08D34AF4-EC10-49BB-BFA8-D218E65818DA}" type="presParOf" srcId="{AEB9183A-34AC-4905-AE81-C1388003497E}" destId="{9B25C715-76FB-4EBE-AFA9-268F7F711B56}" srcOrd="1" destOrd="0" presId="urn:microsoft.com/office/officeart/2005/8/layout/hProcess4"/>
    <dgm:cxn modelId="{0E9E8FE6-6467-44D4-9CBA-FA1A918C6E1A}" type="presParOf" srcId="{AEB9183A-34AC-4905-AE81-C1388003497E}" destId="{E4243B3B-E9FF-4F8A-8C48-21A506F53D6A}" srcOrd="2" destOrd="0" presId="urn:microsoft.com/office/officeart/2005/8/layout/hProcess4"/>
    <dgm:cxn modelId="{28F25831-5C77-4231-90A5-C68582833938}" type="presParOf" srcId="{AEB9183A-34AC-4905-AE81-C1388003497E}" destId="{85719153-F279-41BB-90C8-BB180BBFC9CD}" srcOrd="3" destOrd="0" presId="urn:microsoft.com/office/officeart/2005/8/layout/hProcess4"/>
    <dgm:cxn modelId="{0169C626-F56A-4F68-9F40-099BCF7722EE}" type="presParOf" srcId="{AEB9183A-34AC-4905-AE81-C1388003497E}" destId="{89088D50-8D84-4A4E-88CA-E9CFBD32A67C}" srcOrd="4" destOrd="0" presId="urn:microsoft.com/office/officeart/2005/8/layout/hProcess4"/>
    <dgm:cxn modelId="{41130538-9037-4F59-9DD1-631ED7B34787}" type="presParOf" srcId="{DCD69B2A-6113-435B-A9A0-02D0EC5D6787}" destId="{57683D42-65C9-41B4-B535-2E2189DE7541}" srcOrd="1" destOrd="0" presId="urn:microsoft.com/office/officeart/2005/8/layout/hProcess4"/>
    <dgm:cxn modelId="{6E783E96-3F3D-4525-86C4-9031BAFD71A6}" type="presParOf" srcId="{DCD69B2A-6113-435B-A9A0-02D0EC5D6787}" destId="{3F88606D-6F5F-4FE7-AD64-831F9B52E9FC}" srcOrd="2" destOrd="0" presId="urn:microsoft.com/office/officeart/2005/8/layout/hProcess4"/>
    <dgm:cxn modelId="{470B22F3-C98F-4FC2-9EE5-CEF3BBB0EC6C}" type="presParOf" srcId="{3F88606D-6F5F-4FE7-AD64-831F9B52E9FC}" destId="{7AAE0AAB-52A6-40AE-B62C-E8F640B41052}" srcOrd="0" destOrd="0" presId="urn:microsoft.com/office/officeart/2005/8/layout/hProcess4"/>
    <dgm:cxn modelId="{1E946AA0-5F24-4C18-8A77-E255538CB5E3}" type="presParOf" srcId="{3F88606D-6F5F-4FE7-AD64-831F9B52E9FC}" destId="{1B0D5B87-4064-44FE-A536-9852712A52B6}" srcOrd="1" destOrd="0" presId="urn:microsoft.com/office/officeart/2005/8/layout/hProcess4"/>
    <dgm:cxn modelId="{BB043189-9B2C-4F11-80E7-8D896824EED6}" type="presParOf" srcId="{3F88606D-6F5F-4FE7-AD64-831F9B52E9FC}" destId="{0C374BDE-CDF9-4729-A114-E88ABA7AB011}" srcOrd="2" destOrd="0" presId="urn:microsoft.com/office/officeart/2005/8/layout/hProcess4"/>
    <dgm:cxn modelId="{66FAC418-BC01-49A3-AC89-DF9FE8951947}" type="presParOf" srcId="{3F88606D-6F5F-4FE7-AD64-831F9B52E9FC}" destId="{4A2232F5-400B-460E-9554-9CC56B64462A}" srcOrd="3" destOrd="0" presId="urn:microsoft.com/office/officeart/2005/8/layout/hProcess4"/>
    <dgm:cxn modelId="{F9B708D6-B976-4120-89C8-F92DC1E05FB2}" type="presParOf" srcId="{3F88606D-6F5F-4FE7-AD64-831F9B52E9FC}" destId="{46F1BC8D-BC07-4907-88AF-C9C7A2B0FE8F}" srcOrd="4" destOrd="0" presId="urn:microsoft.com/office/officeart/2005/8/layout/hProcess4"/>
    <dgm:cxn modelId="{0B93CB76-9656-48B8-84EE-DA2215FDB96E}" type="presParOf" srcId="{DCD69B2A-6113-435B-A9A0-02D0EC5D6787}" destId="{D5906677-D4DF-464D-BABA-602329828CB6}" srcOrd="3" destOrd="0" presId="urn:microsoft.com/office/officeart/2005/8/layout/hProcess4"/>
    <dgm:cxn modelId="{7C1EFC2E-5813-40A7-882E-47FECB0A7E72}" type="presParOf" srcId="{DCD69B2A-6113-435B-A9A0-02D0EC5D6787}" destId="{2F8ED713-281F-4615-AF4B-818961E4F7DE}" srcOrd="4" destOrd="0" presId="urn:microsoft.com/office/officeart/2005/8/layout/hProcess4"/>
    <dgm:cxn modelId="{E6F99575-F25C-4D1D-8988-AFC6B74D1FCF}" type="presParOf" srcId="{2F8ED713-281F-4615-AF4B-818961E4F7DE}" destId="{ED5E782C-8298-45CB-B66D-0A864A2A4B8E}" srcOrd="0" destOrd="0" presId="urn:microsoft.com/office/officeart/2005/8/layout/hProcess4"/>
    <dgm:cxn modelId="{B0096762-A76E-4988-AD6D-51DDD8E3CCE6}" type="presParOf" srcId="{2F8ED713-281F-4615-AF4B-818961E4F7DE}" destId="{55480862-88E5-4B78-A664-B127B97A469C}" srcOrd="1" destOrd="0" presId="urn:microsoft.com/office/officeart/2005/8/layout/hProcess4"/>
    <dgm:cxn modelId="{CBE801B2-CD2D-4048-BC3B-73668D43A8E6}" type="presParOf" srcId="{2F8ED713-281F-4615-AF4B-818961E4F7DE}" destId="{340E3581-1D3A-43EF-9659-0C6E4283669F}" srcOrd="2" destOrd="0" presId="urn:microsoft.com/office/officeart/2005/8/layout/hProcess4"/>
    <dgm:cxn modelId="{BE353DDD-5164-420D-8410-2773F01A9364}" type="presParOf" srcId="{2F8ED713-281F-4615-AF4B-818961E4F7DE}" destId="{5E5F61A3-E3A9-4DCF-B8A0-C085DEA35EC5}" srcOrd="3" destOrd="0" presId="urn:microsoft.com/office/officeart/2005/8/layout/hProcess4"/>
    <dgm:cxn modelId="{CEBB72E3-18D0-4596-8744-417A70C6C422}" type="presParOf" srcId="{2F8ED713-281F-4615-AF4B-818961E4F7DE}" destId="{717E214D-42B4-48B6-9158-A27EC38D8BAA}" srcOrd="4" destOrd="0" presId="urn:microsoft.com/office/officeart/2005/8/layout/hProcess4"/>
    <dgm:cxn modelId="{131CADE2-5675-47E6-8E0E-29093C015558}" type="presParOf" srcId="{DCD69B2A-6113-435B-A9A0-02D0EC5D6787}" destId="{68934466-5805-4955-A0D9-87C3768850EC}" srcOrd="5" destOrd="0" presId="urn:microsoft.com/office/officeart/2005/8/layout/hProcess4"/>
    <dgm:cxn modelId="{33CBE3E3-4883-4654-B610-5A2677B02F5F}" type="presParOf" srcId="{DCD69B2A-6113-435B-A9A0-02D0EC5D6787}" destId="{1A7ACEED-DA0C-4769-BCF1-791B8F2CF846}" srcOrd="6" destOrd="0" presId="urn:microsoft.com/office/officeart/2005/8/layout/hProcess4"/>
    <dgm:cxn modelId="{39E8F7F2-31DC-4C03-8B09-F4D225BB6C1C}" type="presParOf" srcId="{1A7ACEED-DA0C-4769-BCF1-791B8F2CF846}" destId="{096316B3-8ECD-4048-8326-F3041EF1A45E}" srcOrd="0" destOrd="0" presId="urn:microsoft.com/office/officeart/2005/8/layout/hProcess4"/>
    <dgm:cxn modelId="{F443048F-7F6D-4894-8146-F30F82380BD8}" type="presParOf" srcId="{1A7ACEED-DA0C-4769-BCF1-791B8F2CF846}" destId="{DC653F5F-C64A-4EBE-8462-DBD2B581D232}" srcOrd="1" destOrd="0" presId="urn:microsoft.com/office/officeart/2005/8/layout/hProcess4"/>
    <dgm:cxn modelId="{27D70BC6-769D-4852-8EC8-899D42E3B52A}" type="presParOf" srcId="{1A7ACEED-DA0C-4769-BCF1-791B8F2CF846}" destId="{D5218E45-7D31-48AD-A884-3A8CD643EA50}" srcOrd="2" destOrd="0" presId="urn:microsoft.com/office/officeart/2005/8/layout/hProcess4"/>
    <dgm:cxn modelId="{9BA1865D-3A22-4DBA-B92B-A0B02664862E}" type="presParOf" srcId="{1A7ACEED-DA0C-4769-BCF1-791B8F2CF846}" destId="{B44A0B05-7EFF-482F-BC3E-B2A4DD915EFC}" srcOrd="3" destOrd="0" presId="urn:microsoft.com/office/officeart/2005/8/layout/hProcess4"/>
    <dgm:cxn modelId="{FFC459A9-4367-4ECF-8753-9DFE518BA7AA}" type="presParOf" srcId="{1A7ACEED-DA0C-4769-BCF1-791B8F2CF846}" destId="{96D47D14-8B58-4139-9D31-B902006F510B}" srcOrd="4" destOrd="0" presId="urn:microsoft.com/office/officeart/2005/8/layout/hProcess4"/>
    <dgm:cxn modelId="{889B24C4-5505-4BCF-8645-B2D112CCE3DE}" type="presParOf" srcId="{DCD69B2A-6113-435B-A9A0-02D0EC5D6787}" destId="{337C0257-E771-44A9-A9F6-CBC0E5F1E28A}" srcOrd="7" destOrd="0" presId="urn:microsoft.com/office/officeart/2005/8/layout/hProcess4"/>
    <dgm:cxn modelId="{86E7913B-F140-4D52-AE15-22619B0DC52C}" type="presParOf" srcId="{DCD69B2A-6113-435B-A9A0-02D0EC5D6787}" destId="{6F8D8435-626F-4FB9-8ECD-4C7DE2EADEC2}" srcOrd="8" destOrd="0" presId="urn:microsoft.com/office/officeart/2005/8/layout/hProcess4"/>
    <dgm:cxn modelId="{0856DDC1-5849-461C-A2F6-4E33E8A95134}" type="presParOf" srcId="{6F8D8435-626F-4FB9-8ECD-4C7DE2EADEC2}" destId="{303B5338-06B0-42A8-9DF9-CD4295EBB7FF}" srcOrd="0" destOrd="0" presId="urn:microsoft.com/office/officeart/2005/8/layout/hProcess4"/>
    <dgm:cxn modelId="{A047F6BC-4D6E-4BFD-BA6D-A875EA10D085}" type="presParOf" srcId="{6F8D8435-626F-4FB9-8ECD-4C7DE2EADEC2}" destId="{C6706EA4-0AC1-4501-838B-94559F74796E}" srcOrd="1" destOrd="0" presId="urn:microsoft.com/office/officeart/2005/8/layout/hProcess4"/>
    <dgm:cxn modelId="{E2EB8619-9B0F-47D5-BAB1-8FEFD4773936}" type="presParOf" srcId="{6F8D8435-626F-4FB9-8ECD-4C7DE2EADEC2}" destId="{4C9AB996-3D3C-4B6A-B340-2E96EA96CCB0}" srcOrd="2" destOrd="0" presId="urn:microsoft.com/office/officeart/2005/8/layout/hProcess4"/>
    <dgm:cxn modelId="{154A4538-F33D-4364-969D-EE7AA87234D5}" type="presParOf" srcId="{6F8D8435-626F-4FB9-8ECD-4C7DE2EADEC2}" destId="{8F36E36C-9B2E-473C-AA51-F99710F02F34}" srcOrd="3" destOrd="0" presId="urn:microsoft.com/office/officeart/2005/8/layout/hProcess4"/>
    <dgm:cxn modelId="{6A2BAB14-2097-4D8D-BB2D-FB26156427C9}" type="presParOf" srcId="{6F8D8435-626F-4FB9-8ECD-4C7DE2EADEC2}" destId="{2A91D65B-210A-4F7C-8589-AEB2576C5B4A}" srcOrd="4" destOrd="0" presId="urn:microsoft.com/office/officeart/2005/8/layout/hProcess4"/>
    <dgm:cxn modelId="{ACF8DF2C-F053-47AF-9C50-7FA647817383}" type="presParOf" srcId="{DCD69B2A-6113-435B-A9A0-02D0EC5D6787}" destId="{D30566DC-2D07-4A5E-AD47-D3EA4ECF233B}" srcOrd="9" destOrd="0" presId="urn:microsoft.com/office/officeart/2005/8/layout/hProcess4"/>
    <dgm:cxn modelId="{0692C04A-459F-4EDF-8387-85A36FD25D4D}" type="presParOf" srcId="{DCD69B2A-6113-435B-A9A0-02D0EC5D6787}" destId="{103AE0E3-5802-43E9-9182-8EBEB58D2C83}" srcOrd="10" destOrd="0" presId="urn:microsoft.com/office/officeart/2005/8/layout/hProcess4"/>
    <dgm:cxn modelId="{B7FDDDDA-FA57-4CE2-B11A-844C1E1851E5}" type="presParOf" srcId="{103AE0E3-5802-43E9-9182-8EBEB58D2C83}" destId="{D9C0EB51-F666-4FB1-8F3A-DCF869D4C095}" srcOrd="0" destOrd="0" presId="urn:microsoft.com/office/officeart/2005/8/layout/hProcess4"/>
    <dgm:cxn modelId="{9BEF4676-BBF2-47B9-A791-AC7F3D0435BA}" type="presParOf" srcId="{103AE0E3-5802-43E9-9182-8EBEB58D2C83}" destId="{AC7D5B91-B1E3-4613-977C-6A806BF3C22E}" srcOrd="1" destOrd="0" presId="urn:microsoft.com/office/officeart/2005/8/layout/hProcess4"/>
    <dgm:cxn modelId="{2B76EEF8-AFD1-4A50-9A02-241B7820ACD3}" type="presParOf" srcId="{103AE0E3-5802-43E9-9182-8EBEB58D2C83}" destId="{25FA26C1-A205-4244-BD55-6C53D30065EB}" srcOrd="2" destOrd="0" presId="urn:microsoft.com/office/officeart/2005/8/layout/hProcess4"/>
    <dgm:cxn modelId="{16A88331-733B-4B69-A6B2-BBC129CB4810}" type="presParOf" srcId="{103AE0E3-5802-43E9-9182-8EBEB58D2C83}" destId="{91B9F19A-8865-4EBD-933B-D60FAAEED0FF}" srcOrd="3" destOrd="0" presId="urn:microsoft.com/office/officeart/2005/8/layout/hProcess4"/>
    <dgm:cxn modelId="{619F7E37-AD5C-44D4-AA1B-C73EEF3D1A55}" type="presParOf" srcId="{103AE0E3-5802-43E9-9182-8EBEB58D2C83}" destId="{C962E1BD-9A7A-491D-85D1-8BF5FA69AE2C}" srcOrd="4" destOrd="0" presId="urn:microsoft.com/office/officeart/2005/8/layout/hProcess4"/>
    <dgm:cxn modelId="{47AA38F7-0312-47A9-956C-0E446EDE3DB6}" type="presParOf" srcId="{DCD69B2A-6113-435B-A9A0-02D0EC5D6787}" destId="{012BFE5B-20BF-48EF-9DB4-32D5C0242E1B}" srcOrd="11" destOrd="0" presId="urn:microsoft.com/office/officeart/2005/8/layout/hProcess4"/>
    <dgm:cxn modelId="{D553AD06-C8C1-4193-91F0-D1755E93A913}" type="presParOf" srcId="{DCD69B2A-6113-435B-A9A0-02D0EC5D6787}" destId="{26E348D0-DA99-44AF-B28F-C8E9E564CC8C}" srcOrd="12" destOrd="0" presId="urn:microsoft.com/office/officeart/2005/8/layout/hProcess4"/>
    <dgm:cxn modelId="{742722C9-C11A-46D5-A7EA-A311BEF5090D}" type="presParOf" srcId="{26E348D0-DA99-44AF-B28F-C8E9E564CC8C}" destId="{9CB13626-F14D-4559-AAA6-6F3EA482EC10}" srcOrd="0" destOrd="0" presId="urn:microsoft.com/office/officeart/2005/8/layout/hProcess4"/>
    <dgm:cxn modelId="{DCE5B45E-2056-4BF8-A345-7759165113DA}" type="presParOf" srcId="{26E348D0-DA99-44AF-B28F-C8E9E564CC8C}" destId="{31857B5B-94BF-471B-B831-A8535F67E1BB}" srcOrd="1" destOrd="0" presId="urn:microsoft.com/office/officeart/2005/8/layout/hProcess4"/>
    <dgm:cxn modelId="{9C675418-AED3-4D91-8147-86920E10B8E1}" type="presParOf" srcId="{26E348D0-DA99-44AF-B28F-C8E9E564CC8C}" destId="{2063C58B-0DC3-49C0-A084-78D19BA22A1A}" srcOrd="2" destOrd="0" presId="urn:microsoft.com/office/officeart/2005/8/layout/hProcess4"/>
    <dgm:cxn modelId="{05E06973-E30A-4211-8CC0-F085D24DCCD0}" type="presParOf" srcId="{26E348D0-DA99-44AF-B28F-C8E9E564CC8C}" destId="{C328C53E-97A7-46F2-B252-179262420E42}" srcOrd="3" destOrd="0" presId="urn:microsoft.com/office/officeart/2005/8/layout/hProcess4"/>
    <dgm:cxn modelId="{7C00AAED-603E-400F-A898-9473810D6AB2}" type="presParOf" srcId="{26E348D0-DA99-44AF-B28F-C8E9E564CC8C}" destId="{4334063B-EE6F-411A-8D84-ACCA1BC074F4}" srcOrd="4" destOrd="0" presId="urn:microsoft.com/office/officeart/2005/8/layout/hProcess4"/>
  </dgm:cxnLst>
  <dgm:bg>
    <a:noFill/>
    <a:effectLst>
      <a:glow rad="127000">
        <a:schemeClr val="accent6"/>
      </a:glow>
      <a:outerShdw blurRad="50800" dist="38100" dir="2700000" algn="tl" rotWithShape="0">
        <a:prstClr val="black">
          <a:alpha val="40000"/>
        </a:prstClr>
      </a:outerShdw>
    </a:effectLst>
  </dgm:bg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F0AA19-2891-49A3-8AAD-2EF7EF63CCC3}" type="doc">
      <dgm:prSet loTypeId="urn:microsoft.com/office/officeart/2005/8/layout/chevron1" loCatId="process" qsTypeId="urn:microsoft.com/office/officeart/2005/8/quickstyle/simple1" qsCatId="simple" csTypeId="urn:microsoft.com/office/officeart/2005/8/colors/accent2_2" csCatId="accent2" phldr="1"/>
      <dgm:spPr/>
    </dgm:pt>
    <dgm:pt modelId="{7DAC74CE-C69D-4194-AE03-8913F8211FA4}">
      <dgm:prSet phldrT="[Text]"/>
      <dgm:spPr/>
      <dgm:t>
        <a:bodyPr lIns="0" rIns="0"/>
        <a:lstStyle/>
        <a:p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Vorplanung</a:t>
          </a:r>
        </a:p>
      </dgm:t>
    </dgm:pt>
    <dgm:pt modelId="{05442F9F-1D5C-4566-8860-C2FB12E82A35}" type="parTrans" cxnId="{4305CB44-0A93-429D-BB8F-FE70631BFC03}">
      <dgm:prSet/>
      <dgm:spPr/>
      <dgm:t>
        <a:bodyPr/>
        <a:lstStyle/>
        <a:p>
          <a:endParaRPr lang="de-CH"/>
        </a:p>
      </dgm:t>
    </dgm:pt>
    <dgm:pt modelId="{FC727DFD-FE74-4B40-8E48-E0AB57F4CD78}" type="sibTrans" cxnId="{4305CB44-0A93-429D-BB8F-FE70631BFC03}">
      <dgm:prSet/>
      <dgm:spPr/>
      <dgm:t>
        <a:bodyPr/>
        <a:lstStyle/>
        <a:p>
          <a:endParaRPr lang="de-CH"/>
        </a:p>
      </dgm:t>
    </dgm:pt>
    <dgm:pt modelId="{DD999830-1560-446A-9E1F-C723B92E0646}">
      <dgm:prSet phldrT="[Text]"/>
      <dgm:spPr/>
      <dgm:t>
        <a:bodyPr lIns="0" rIns="0"/>
        <a:lstStyle/>
        <a:p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Entwurfs-Planung</a:t>
          </a:r>
        </a:p>
      </dgm:t>
    </dgm:pt>
    <dgm:pt modelId="{993328FB-DD3D-4E27-B7EA-0C57886F929A}" type="parTrans" cxnId="{C8A3B585-46BF-49B5-9DED-B83AA84A2455}">
      <dgm:prSet/>
      <dgm:spPr/>
      <dgm:t>
        <a:bodyPr/>
        <a:lstStyle/>
        <a:p>
          <a:endParaRPr lang="de-CH"/>
        </a:p>
      </dgm:t>
    </dgm:pt>
    <dgm:pt modelId="{66B021AC-675F-46A6-B3BA-18291AA2D892}" type="sibTrans" cxnId="{C8A3B585-46BF-49B5-9DED-B83AA84A2455}">
      <dgm:prSet/>
      <dgm:spPr/>
      <dgm:t>
        <a:bodyPr/>
        <a:lstStyle/>
        <a:p>
          <a:endParaRPr lang="de-CH"/>
        </a:p>
      </dgm:t>
    </dgm:pt>
    <dgm:pt modelId="{9500374A-50FE-428C-94BB-3F680180869D}">
      <dgm:prSet phldrT="[Text]"/>
      <dgm:spPr/>
      <dgm:t>
        <a:bodyPr lIns="0" rIns="0"/>
        <a:lstStyle/>
        <a:p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Ausführungs-Planung</a:t>
          </a:r>
        </a:p>
      </dgm:t>
    </dgm:pt>
    <dgm:pt modelId="{D13E4F89-92C8-47EB-911A-A96A28EF2D1A}" type="parTrans" cxnId="{CAEB833F-7747-486A-93EF-12A64DDC207E}">
      <dgm:prSet/>
      <dgm:spPr/>
      <dgm:t>
        <a:bodyPr/>
        <a:lstStyle/>
        <a:p>
          <a:endParaRPr lang="de-CH"/>
        </a:p>
      </dgm:t>
    </dgm:pt>
    <dgm:pt modelId="{9D7C4D6A-72DD-47FD-A78F-6343D9788676}" type="sibTrans" cxnId="{CAEB833F-7747-486A-93EF-12A64DDC207E}">
      <dgm:prSet/>
      <dgm:spPr/>
      <dgm:t>
        <a:bodyPr/>
        <a:lstStyle/>
        <a:p>
          <a:endParaRPr lang="de-CH"/>
        </a:p>
      </dgm:t>
    </dgm:pt>
    <dgm:pt modelId="{1B6BC37C-FEDA-499C-A5D1-F4CFACF7C2FE}">
      <dgm:prSet phldrT="[Text]"/>
      <dgm:spPr/>
      <dgm:t>
        <a:bodyPr lIns="0" rIns="0"/>
        <a:lstStyle/>
        <a:p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Betrieb</a:t>
          </a:r>
        </a:p>
      </dgm:t>
    </dgm:pt>
    <dgm:pt modelId="{C49FD48D-85CC-4C30-80DD-BD55B03391FF}" type="parTrans" cxnId="{0AF6849A-D4B5-4D2A-9532-718B0F9E448D}">
      <dgm:prSet/>
      <dgm:spPr/>
      <dgm:t>
        <a:bodyPr/>
        <a:lstStyle/>
        <a:p>
          <a:endParaRPr lang="de-CH"/>
        </a:p>
      </dgm:t>
    </dgm:pt>
    <dgm:pt modelId="{C245FC43-258C-4A50-90ED-B71BCA5A61CE}" type="sibTrans" cxnId="{0AF6849A-D4B5-4D2A-9532-718B0F9E448D}">
      <dgm:prSet/>
      <dgm:spPr/>
      <dgm:t>
        <a:bodyPr/>
        <a:lstStyle/>
        <a:p>
          <a:endParaRPr lang="de-CH"/>
        </a:p>
      </dgm:t>
    </dgm:pt>
    <dgm:pt modelId="{2FB5106C-3D0C-4DD1-8E75-E9191538E88D}">
      <dgm:prSet phldrT="[Text]"/>
      <dgm:spPr/>
      <dgm:t>
        <a:bodyPr lIns="0" rIns="0"/>
        <a:lstStyle/>
        <a:p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Ausführung</a:t>
          </a:r>
        </a:p>
      </dgm:t>
    </dgm:pt>
    <dgm:pt modelId="{C358A199-4EB0-4905-92B1-42807CEDE1F5}" type="parTrans" cxnId="{2BC3BC92-9515-4179-8FF3-E393D8591A4F}">
      <dgm:prSet/>
      <dgm:spPr/>
      <dgm:t>
        <a:bodyPr/>
        <a:lstStyle/>
        <a:p>
          <a:endParaRPr lang="de-CH"/>
        </a:p>
      </dgm:t>
    </dgm:pt>
    <dgm:pt modelId="{3A446DEB-691F-4F2C-95BA-A16E4A07115C}" type="sibTrans" cxnId="{2BC3BC92-9515-4179-8FF3-E393D8591A4F}">
      <dgm:prSet/>
      <dgm:spPr/>
      <dgm:t>
        <a:bodyPr/>
        <a:lstStyle/>
        <a:p>
          <a:endParaRPr lang="de-CH"/>
        </a:p>
      </dgm:t>
    </dgm:pt>
    <dgm:pt modelId="{01EB4563-311D-470B-ACF0-3C404C5A63A4}">
      <dgm:prSet phldrT="[Text]"/>
      <dgm:spPr/>
      <dgm:t>
        <a:bodyPr lIns="0" rIns="0"/>
        <a:lstStyle/>
        <a:p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strategische</a:t>
          </a:r>
          <a:b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</a:br>
          <a:r>
            <a:rPr lang="de-DE" b="1" cap="all" baseline="0" noProof="0" dirty="0">
              <a:latin typeface="Helvetica" charset="0"/>
              <a:ea typeface="Helvetica" charset="0"/>
              <a:cs typeface="Helvetica" charset="0"/>
            </a:rPr>
            <a:t>Planung</a:t>
          </a:r>
        </a:p>
      </dgm:t>
    </dgm:pt>
    <dgm:pt modelId="{5B3E72FB-D33D-4A37-8362-4992A91275D3}" type="parTrans" cxnId="{47AA2B3B-5E25-40C9-893F-56BF57685479}">
      <dgm:prSet/>
      <dgm:spPr/>
      <dgm:t>
        <a:bodyPr/>
        <a:lstStyle/>
        <a:p>
          <a:endParaRPr lang="de-CH"/>
        </a:p>
      </dgm:t>
    </dgm:pt>
    <dgm:pt modelId="{602EF238-8285-49B6-A954-1C6B1E402A30}" type="sibTrans" cxnId="{47AA2B3B-5E25-40C9-893F-56BF57685479}">
      <dgm:prSet/>
      <dgm:spPr/>
      <dgm:t>
        <a:bodyPr/>
        <a:lstStyle/>
        <a:p>
          <a:endParaRPr lang="de-CH"/>
        </a:p>
      </dgm:t>
    </dgm:pt>
    <dgm:pt modelId="{A2F1A545-1EF0-478D-956D-2AA721B5167A}" type="pres">
      <dgm:prSet presAssocID="{B7F0AA19-2891-49A3-8AAD-2EF7EF63CCC3}" presName="Name0" presStyleCnt="0">
        <dgm:presLayoutVars>
          <dgm:dir/>
          <dgm:animLvl val="lvl"/>
          <dgm:resizeHandles val="exact"/>
        </dgm:presLayoutVars>
      </dgm:prSet>
      <dgm:spPr/>
    </dgm:pt>
    <dgm:pt modelId="{FAEB8625-6C22-4E46-ABED-92B74B857CC3}" type="pres">
      <dgm:prSet presAssocID="{01EB4563-311D-470B-ACF0-3C404C5A63A4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24F55B-519D-460D-80EB-AEE2A915A049}" type="pres">
      <dgm:prSet presAssocID="{602EF238-8285-49B6-A954-1C6B1E402A30}" presName="parTxOnlySpace" presStyleCnt="0"/>
      <dgm:spPr/>
    </dgm:pt>
    <dgm:pt modelId="{9235B732-B02F-4DC9-96D5-BC212DB9E18F}" type="pres">
      <dgm:prSet presAssocID="{7DAC74CE-C69D-4194-AE03-8913F8211FA4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D35BBB3-E9FB-4B4E-94F8-FED416B400EE}" type="pres">
      <dgm:prSet presAssocID="{FC727DFD-FE74-4B40-8E48-E0AB57F4CD78}" presName="parTxOnlySpace" presStyleCnt="0"/>
      <dgm:spPr/>
    </dgm:pt>
    <dgm:pt modelId="{8EFA7A36-C0A4-4140-B8A0-45690D20C21D}" type="pres">
      <dgm:prSet presAssocID="{DD999830-1560-446A-9E1F-C723B92E0646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33586AC1-DDB0-4D24-B785-D531536862E1}" type="pres">
      <dgm:prSet presAssocID="{66B021AC-675F-46A6-B3BA-18291AA2D892}" presName="parTxOnlySpace" presStyleCnt="0"/>
      <dgm:spPr/>
    </dgm:pt>
    <dgm:pt modelId="{E1DDBAB9-7850-4EE3-996E-99C91EC5AD3B}" type="pres">
      <dgm:prSet presAssocID="{9500374A-50FE-428C-94BB-3F680180869D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1F152C6-3887-4A86-BC67-BE357B131F8C}" type="pres">
      <dgm:prSet presAssocID="{9D7C4D6A-72DD-47FD-A78F-6343D9788676}" presName="parTxOnlySpace" presStyleCnt="0"/>
      <dgm:spPr/>
    </dgm:pt>
    <dgm:pt modelId="{98E278DC-3974-4E0F-B978-58D20AA48936}" type="pres">
      <dgm:prSet presAssocID="{2FB5106C-3D0C-4DD1-8E75-E9191538E88D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A015D38-6197-459C-9083-6D5369E20603}" type="pres">
      <dgm:prSet presAssocID="{3A446DEB-691F-4F2C-95BA-A16E4A07115C}" presName="parTxOnlySpace" presStyleCnt="0"/>
      <dgm:spPr/>
    </dgm:pt>
    <dgm:pt modelId="{7C031C64-7F66-42F8-8016-B8C00C3298EA}" type="pres">
      <dgm:prSet presAssocID="{1B6BC37C-FEDA-499C-A5D1-F4CFACF7C2FE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4305CB44-0A93-429D-BB8F-FE70631BFC03}" srcId="{B7F0AA19-2891-49A3-8AAD-2EF7EF63CCC3}" destId="{7DAC74CE-C69D-4194-AE03-8913F8211FA4}" srcOrd="1" destOrd="0" parTransId="{05442F9F-1D5C-4566-8860-C2FB12E82A35}" sibTransId="{FC727DFD-FE74-4B40-8E48-E0AB57F4CD78}"/>
    <dgm:cxn modelId="{0963DB80-7F88-F545-B192-8EE1CC913103}" type="presOf" srcId="{1B6BC37C-FEDA-499C-A5D1-F4CFACF7C2FE}" destId="{7C031C64-7F66-42F8-8016-B8C00C3298EA}" srcOrd="0" destOrd="0" presId="urn:microsoft.com/office/officeart/2005/8/layout/chevron1"/>
    <dgm:cxn modelId="{0AF6849A-D4B5-4D2A-9532-718B0F9E448D}" srcId="{B7F0AA19-2891-49A3-8AAD-2EF7EF63CCC3}" destId="{1B6BC37C-FEDA-499C-A5D1-F4CFACF7C2FE}" srcOrd="5" destOrd="0" parTransId="{C49FD48D-85CC-4C30-80DD-BD55B03391FF}" sibTransId="{C245FC43-258C-4A50-90ED-B71BCA5A61CE}"/>
    <dgm:cxn modelId="{0E744744-65D8-EF49-ABB2-0C726C5FAFF5}" type="presOf" srcId="{01EB4563-311D-470B-ACF0-3C404C5A63A4}" destId="{FAEB8625-6C22-4E46-ABED-92B74B857CC3}" srcOrd="0" destOrd="0" presId="urn:microsoft.com/office/officeart/2005/8/layout/chevron1"/>
    <dgm:cxn modelId="{9E8FCB84-DC97-2A41-B671-45CAD114F72E}" type="presOf" srcId="{7DAC74CE-C69D-4194-AE03-8913F8211FA4}" destId="{9235B732-B02F-4DC9-96D5-BC212DB9E18F}" srcOrd="0" destOrd="0" presId="urn:microsoft.com/office/officeart/2005/8/layout/chevron1"/>
    <dgm:cxn modelId="{20352D73-12B1-4F47-AA4E-86008D81AB96}" type="presOf" srcId="{DD999830-1560-446A-9E1F-C723B92E0646}" destId="{8EFA7A36-C0A4-4140-B8A0-45690D20C21D}" srcOrd="0" destOrd="0" presId="urn:microsoft.com/office/officeart/2005/8/layout/chevron1"/>
    <dgm:cxn modelId="{5B8C06CD-2A5C-B848-AF2B-B53C860A6155}" type="presOf" srcId="{B7F0AA19-2891-49A3-8AAD-2EF7EF63CCC3}" destId="{A2F1A545-1EF0-478D-956D-2AA721B5167A}" srcOrd="0" destOrd="0" presId="urn:microsoft.com/office/officeart/2005/8/layout/chevron1"/>
    <dgm:cxn modelId="{C8A3B585-46BF-49B5-9DED-B83AA84A2455}" srcId="{B7F0AA19-2891-49A3-8AAD-2EF7EF63CCC3}" destId="{DD999830-1560-446A-9E1F-C723B92E0646}" srcOrd="2" destOrd="0" parTransId="{993328FB-DD3D-4E27-B7EA-0C57886F929A}" sibTransId="{66B021AC-675F-46A6-B3BA-18291AA2D892}"/>
    <dgm:cxn modelId="{CAEB833F-7747-486A-93EF-12A64DDC207E}" srcId="{B7F0AA19-2891-49A3-8AAD-2EF7EF63CCC3}" destId="{9500374A-50FE-428C-94BB-3F680180869D}" srcOrd="3" destOrd="0" parTransId="{D13E4F89-92C8-47EB-911A-A96A28EF2D1A}" sibTransId="{9D7C4D6A-72DD-47FD-A78F-6343D9788676}"/>
    <dgm:cxn modelId="{0F591939-E852-344F-9377-F05C0F28E8E9}" type="presOf" srcId="{2FB5106C-3D0C-4DD1-8E75-E9191538E88D}" destId="{98E278DC-3974-4E0F-B978-58D20AA48936}" srcOrd="0" destOrd="0" presId="urn:microsoft.com/office/officeart/2005/8/layout/chevron1"/>
    <dgm:cxn modelId="{2BC3BC92-9515-4179-8FF3-E393D8591A4F}" srcId="{B7F0AA19-2891-49A3-8AAD-2EF7EF63CCC3}" destId="{2FB5106C-3D0C-4DD1-8E75-E9191538E88D}" srcOrd="4" destOrd="0" parTransId="{C358A199-4EB0-4905-92B1-42807CEDE1F5}" sibTransId="{3A446DEB-691F-4F2C-95BA-A16E4A07115C}"/>
    <dgm:cxn modelId="{299D8D18-F231-2649-9695-6E909C751706}" type="presOf" srcId="{9500374A-50FE-428C-94BB-3F680180869D}" destId="{E1DDBAB9-7850-4EE3-996E-99C91EC5AD3B}" srcOrd="0" destOrd="0" presId="urn:microsoft.com/office/officeart/2005/8/layout/chevron1"/>
    <dgm:cxn modelId="{47AA2B3B-5E25-40C9-893F-56BF57685479}" srcId="{B7F0AA19-2891-49A3-8AAD-2EF7EF63CCC3}" destId="{01EB4563-311D-470B-ACF0-3C404C5A63A4}" srcOrd="0" destOrd="0" parTransId="{5B3E72FB-D33D-4A37-8362-4992A91275D3}" sibTransId="{602EF238-8285-49B6-A954-1C6B1E402A30}"/>
    <dgm:cxn modelId="{A0D702DB-A539-1F40-819D-E52FB25859B5}" type="presParOf" srcId="{A2F1A545-1EF0-478D-956D-2AA721B5167A}" destId="{FAEB8625-6C22-4E46-ABED-92B74B857CC3}" srcOrd="0" destOrd="0" presId="urn:microsoft.com/office/officeart/2005/8/layout/chevron1"/>
    <dgm:cxn modelId="{3DF2FA99-9385-3B45-B674-ECDF9BF571F4}" type="presParOf" srcId="{A2F1A545-1EF0-478D-956D-2AA721B5167A}" destId="{0024F55B-519D-460D-80EB-AEE2A915A049}" srcOrd="1" destOrd="0" presId="urn:microsoft.com/office/officeart/2005/8/layout/chevron1"/>
    <dgm:cxn modelId="{182D42F5-6494-D544-B424-80165CC0EA25}" type="presParOf" srcId="{A2F1A545-1EF0-478D-956D-2AA721B5167A}" destId="{9235B732-B02F-4DC9-96D5-BC212DB9E18F}" srcOrd="2" destOrd="0" presId="urn:microsoft.com/office/officeart/2005/8/layout/chevron1"/>
    <dgm:cxn modelId="{B514FC58-F040-AB41-BE48-148BE16155A0}" type="presParOf" srcId="{A2F1A545-1EF0-478D-956D-2AA721B5167A}" destId="{2D35BBB3-E9FB-4B4E-94F8-FED416B400EE}" srcOrd="3" destOrd="0" presId="urn:microsoft.com/office/officeart/2005/8/layout/chevron1"/>
    <dgm:cxn modelId="{5C6A7BE8-E41E-FF49-A27F-ED65F903D7D1}" type="presParOf" srcId="{A2F1A545-1EF0-478D-956D-2AA721B5167A}" destId="{8EFA7A36-C0A4-4140-B8A0-45690D20C21D}" srcOrd="4" destOrd="0" presId="urn:microsoft.com/office/officeart/2005/8/layout/chevron1"/>
    <dgm:cxn modelId="{CF658893-CD77-B145-BEF9-507C7C65D8C8}" type="presParOf" srcId="{A2F1A545-1EF0-478D-956D-2AA721B5167A}" destId="{33586AC1-DDB0-4D24-B785-D531536862E1}" srcOrd="5" destOrd="0" presId="urn:microsoft.com/office/officeart/2005/8/layout/chevron1"/>
    <dgm:cxn modelId="{4D46F474-4F17-7A43-9B02-ED2DCF6FEF83}" type="presParOf" srcId="{A2F1A545-1EF0-478D-956D-2AA721B5167A}" destId="{E1DDBAB9-7850-4EE3-996E-99C91EC5AD3B}" srcOrd="6" destOrd="0" presId="urn:microsoft.com/office/officeart/2005/8/layout/chevron1"/>
    <dgm:cxn modelId="{8E02EC8C-73CB-C948-95B2-AB617C63A8D7}" type="presParOf" srcId="{A2F1A545-1EF0-478D-956D-2AA721B5167A}" destId="{D1F152C6-3887-4A86-BC67-BE357B131F8C}" srcOrd="7" destOrd="0" presId="urn:microsoft.com/office/officeart/2005/8/layout/chevron1"/>
    <dgm:cxn modelId="{95D59251-5A1D-9849-BA7E-5BB29B3FEB1A}" type="presParOf" srcId="{A2F1A545-1EF0-478D-956D-2AA721B5167A}" destId="{98E278DC-3974-4E0F-B978-58D20AA48936}" srcOrd="8" destOrd="0" presId="urn:microsoft.com/office/officeart/2005/8/layout/chevron1"/>
    <dgm:cxn modelId="{0A5A8349-561C-9A4E-AB93-83E24B33FF81}" type="presParOf" srcId="{A2F1A545-1EF0-478D-956D-2AA721B5167A}" destId="{4A015D38-6197-459C-9083-6D5369E20603}" srcOrd="9" destOrd="0" presId="urn:microsoft.com/office/officeart/2005/8/layout/chevron1"/>
    <dgm:cxn modelId="{B5C3DA15-058E-814A-BB8A-0C9679FF3802}" type="presParOf" srcId="{A2F1A545-1EF0-478D-956D-2AA721B5167A}" destId="{7C031C64-7F66-42F8-8016-B8C00C3298EA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76ED1-5DA1-454F-BAE8-A917C8FC9AB7}">
      <dsp:nvSpPr>
        <dsp:cNvPr id="0" name=""/>
        <dsp:cNvSpPr/>
      </dsp:nvSpPr>
      <dsp:spPr>
        <a:xfrm>
          <a:off x="1283701" y="123639"/>
          <a:ext cx="2632528" cy="2632528"/>
        </a:xfrm>
        <a:prstGeom prst="circularArrow">
          <a:avLst>
            <a:gd name="adj1" fmla="val 5544"/>
            <a:gd name="adj2" fmla="val 330680"/>
            <a:gd name="adj3" fmla="val 14487263"/>
            <a:gd name="adj4" fmla="val 16966555"/>
            <a:gd name="adj5" fmla="val 5757"/>
          </a:avLst>
        </a:prstGeom>
        <a:solidFill>
          <a:srgbClr val="FF8001"/>
        </a:solidFill>
        <a:ln w="3175">
          <a:solidFill>
            <a:srgbClr val="FF8000"/>
          </a:solidFill>
          <a:prstDash val="solid"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C6BA2-6054-CD45-8786-4064A47C4AC2}">
      <dsp:nvSpPr>
        <dsp:cNvPr id="0" name=""/>
        <dsp:cNvSpPr/>
      </dsp:nvSpPr>
      <dsp:spPr>
        <a:xfrm>
          <a:off x="2138484" y="27270"/>
          <a:ext cx="836140" cy="541662"/>
        </a:xfrm>
        <a:prstGeom prst="flowChartAlternateProcess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 dirty="0">
            <a:latin typeface="Arial" charset="0"/>
            <a:ea typeface="Arial" charset="0"/>
            <a:cs typeface="Arial" charset="0"/>
          </a:endParaRPr>
        </a:p>
      </dsp:txBody>
      <dsp:txXfrm>
        <a:off x="2164925" y="53711"/>
        <a:ext cx="783258" cy="488780"/>
      </dsp:txXfrm>
    </dsp:sp>
    <dsp:sp modelId="{7CB84569-F48E-5041-9392-C3AA96DE2194}">
      <dsp:nvSpPr>
        <dsp:cNvPr id="0" name=""/>
        <dsp:cNvSpPr/>
      </dsp:nvSpPr>
      <dsp:spPr>
        <a:xfrm>
          <a:off x="3206153" y="802977"/>
          <a:ext cx="836140" cy="541662"/>
        </a:xfrm>
        <a:prstGeom prst="flowChartAlternateProcess">
          <a:avLst/>
        </a:prstGeom>
        <a:solidFill>
          <a:schemeClr val="accent3">
            <a:shade val="80000"/>
            <a:hueOff val="0"/>
            <a:satOff val="0"/>
            <a:lumOff val="477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 dirty="0">
            <a:latin typeface="Arial" charset="0"/>
            <a:ea typeface="Arial" charset="0"/>
            <a:cs typeface="Arial" charset="0"/>
          </a:endParaRPr>
        </a:p>
      </dsp:txBody>
      <dsp:txXfrm>
        <a:off x="3232594" y="829418"/>
        <a:ext cx="783258" cy="488780"/>
      </dsp:txXfrm>
    </dsp:sp>
    <dsp:sp modelId="{0DCB399F-8E7C-0D40-8E2E-456699A6B563}">
      <dsp:nvSpPr>
        <dsp:cNvPr id="0" name=""/>
        <dsp:cNvSpPr/>
      </dsp:nvSpPr>
      <dsp:spPr>
        <a:xfrm>
          <a:off x="2931718" y="2058090"/>
          <a:ext cx="836140" cy="541662"/>
        </a:xfrm>
        <a:prstGeom prst="flowChartAlternateProcess">
          <a:avLst/>
        </a:prstGeom>
        <a:solidFill>
          <a:schemeClr val="accent3">
            <a:shade val="80000"/>
            <a:hueOff val="0"/>
            <a:satOff val="0"/>
            <a:lumOff val="954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 dirty="0">
            <a:latin typeface="Arial" charset="0"/>
            <a:ea typeface="Arial" charset="0"/>
            <a:cs typeface="Arial" charset="0"/>
          </a:endParaRPr>
        </a:p>
      </dsp:txBody>
      <dsp:txXfrm>
        <a:off x="2958159" y="2084531"/>
        <a:ext cx="783258" cy="488780"/>
      </dsp:txXfrm>
    </dsp:sp>
    <dsp:sp modelId="{A065DA7C-30ED-3642-85D9-AC711BBCAC42}">
      <dsp:nvSpPr>
        <dsp:cNvPr id="0" name=""/>
        <dsp:cNvSpPr/>
      </dsp:nvSpPr>
      <dsp:spPr>
        <a:xfrm>
          <a:off x="1348513" y="2058090"/>
          <a:ext cx="836140" cy="541662"/>
        </a:xfrm>
        <a:prstGeom prst="flowChartAlternateProcess">
          <a:avLst/>
        </a:prstGeom>
        <a:solidFill>
          <a:schemeClr val="accent3">
            <a:shade val="80000"/>
            <a:hueOff val="0"/>
            <a:satOff val="0"/>
            <a:lumOff val="143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 dirty="0">
            <a:latin typeface="Arial" charset="0"/>
            <a:ea typeface="Arial" charset="0"/>
            <a:cs typeface="Arial" charset="0"/>
          </a:endParaRPr>
        </a:p>
      </dsp:txBody>
      <dsp:txXfrm>
        <a:off x="1374954" y="2084531"/>
        <a:ext cx="783258" cy="488780"/>
      </dsp:txXfrm>
    </dsp:sp>
    <dsp:sp modelId="{C4B64C69-C136-4447-946A-A2276F6F7CDD}">
      <dsp:nvSpPr>
        <dsp:cNvPr id="0" name=""/>
        <dsp:cNvSpPr/>
      </dsp:nvSpPr>
      <dsp:spPr>
        <a:xfrm>
          <a:off x="1063106" y="799760"/>
          <a:ext cx="851559" cy="548096"/>
        </a:xfrm>
        <a:prstGeom prst="flowChartAlternateProcess">
          <a:avLst/>
        </a:prstGeom>
        <a:solidFill>
          <a:schemeClr val="accent3">
            <a:shade val="80000"/>
            <a:hueOff val="0"/>
            <a:satOff val="0"/>
            <a:lumOff val="1909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 dirty="0"/>
        </a:p>
      </dsp:txBody>
      <dsp:txXfrm>
        <a:off x="1089861" y="826515"/>
        <a:ext cx="798049" cy="4945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25C715-76FB-4EBE-AFA9-268F7F711B56}">
      <dsp:nvSpPr>
        <dsp:cNvPr id="0" name=""/>
        <dsp:cNvSpPr/>
      </dsp:nvSpPr>
      <dsp:spPr>
        <a:xfrm>
          <a:off x="6129" y="899550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Quickcheck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21689" y="915110"/>
        <a:ext cx="788673" cy="500147"/>
      </dsp:txXfrm>
    </dsp:sp>
    <dsp:sp modelId="{57683D42-65C9-41B4-B535-2E2189DE7541}">
      <dsp:nvSpPr>
        <dsp:cNvPr id="0" name=""/>
        <dsp:cNvSpPr/>
      </dsp:nvSpPr>
      <dsp:spPr>
        <a:xfrm>
          <a:off x="438981" y="954259"/>
          <a:ext cx="1075803" cy="1075803"/>
        </a:xfrm>
        <a:prstGeom prst="leftCircularArrow">
          <a:avLst>
            <a:gd name="adj1" fmla="val 4294"/>
            <a:gd name="adj2" fmla="val 543073"/>
            <a:gd name="adj3" fmla="val 2318583"/>
            <a:gd name="adj4" fmla="val 9024489"/>
            <a:gd name="adj5" fmla="val 5009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bg1">
              <a:lumMod val="50000"/>
              <a:alpha val="7800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719153-F279-41BB-90C8-BB180BBFC9CD}">
      <dsp:nvSpPr>
        <dsp:cNvPr id="0" name=""/>
        <dsp:cNvSpPr/>
      </dsp:nvSpPr>
      <dsp:spPr>
        <a:xfrm>
          <a:off x="156450" y="1418342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1.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165668" y="1427560"/>
        <a:ext cx="773980" cy="296296"/>
      </dsp:txXfrm>
    </dsp:sp>
    <dsp:sp modelId="{1B0D5B87-4064-44FE-A536-9852712A52B6}">
      <dsp:nvSpPr>
        <dsp:cNvPr id="0" name=""/>
        <dsp:cNvSpPr/>
      </dsp:nvSpPr>
      <dsp:spPr>
        <a:xfrm>
          <a:off x="1168833" y="912025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Ist Analyse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1184393" y="1072476"/>
        <a:ext cx="788673" cy="500147"/>
      </dsp:txXfrm>
    </dsp:sp>
    <dsp:sp modelId="{D5906677-D4DF-464D-BABA-602329828CB6}">
      <dsp:nvSpPr>
        <dsp:cNvPr id="0" name=""/>
        <dsp:cNvSpPr/>
      </dsp:nvSpPr>
      <dsp:spPr>
        <a:xfrm>
          <a:off x="1594854" y="431159"/>
          <a:ext cx="1180554" cy="1180554"/>
        </a:xfrm>
        <a:prstGeom prst="circularArrow">
          <a:avLst>
            <a:gd name="adj1" fmla="val 3913"/>
            <a:gd name="adj2" fmla="val 490327"/>
            <a:gd name="adj3" fmla="val 19334162"/>
            <a:gd name="adj4" fmla="val 12575511"/>
            <a:gd name="adj5" fmla="val 4565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bg1">
              <a:lumMod val="50000"/>
              <a:alpha val="7800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2232F5-400B-460E-9554-9CC56B64462A}">
      <dsp:nvSpPr>
        <dsp:cNvPr id="0" name=""/>
        <dsp:cNvSpPr/>
      </dsp:nvSpPr>
      <dsp:spPr>
        <a:xfrm>
          <a:off x="1319154" y="754659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2.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1328372" y="763877"/>
        <a:ext cx="773980" cy="296296"/>
      </dsp:txXfrm>
    </dsp:sp>
    <dsp:sp modelId="{55480862-88E5-4B78-A664-B127B97A469C}">
      <dsp:nvSpPr>
        <dsp:cNvPr id="0" name=""/>
        <dsp:cNvSpPr/>
      </dsp:nvSpPr>
      <dsp:spPr>
        <a:xfrm>
          <a:off x="2331538" y="899550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BIM Zieldefinition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2347098" y="915110"/>
        <a:ext cx="788673" cy="500147"/>
      </dsp:txXfrm>
    </dsp:sp>
    <dsp:sp modelId="{68934466-5805-4955-A0D9-87C3768850EC}">
      <dsp:nvSpPr>
        <dsp:cNvPr id="0" name=""/>
        <dsp:cNvSpPr/>
      </dsp:nvSpPr>
      <dsp:spPr>
        <a:xfrm>
          <a:off x="2764391" y="954259"/>
          <a:ext cx="1075803" cy="1075803"/>
        </a:xfrm>
        <a:prstGeom prst="leftCircularArrow">
          <a:avLst>
            <a:gd name="adj1" fmla="val 4294"/>
            <a:gd name="adj2" fmla="val 543073"/>
            <a:gd name="adj3" fmla="val 2318583"/>
            <a:gd name="adj4" fmla="val 9024489"/>
            <a:gd name="adj5" fmla="val 5009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bg1">
              <a:lumMod val="50000"/>
              <a:alpha val="7800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5F61A3-E3A9-4DCF-B8A0-C085DEA35EC5}">
      <dsp:nvSpPr>
        <dsp:cNvPr id="0" name=""/>
        <dsp:cNvSpPr/>
      </dsp:nvSpPr>
      <dsp:spPr>
        <a:xfrm>
          <a:off x="2481859" y="1418342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3.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2491077" y="1427560"/>
        <a:ext cx="773980" cy="296296"/>
      </dsp:txXfrm>
    </dsp:sp>
    <dsp:sp modelId="{DC653F5F-C64A-4EBE-8462-DBD2B581D232}">
      <dsp:nvSpPr>
        <dsp:cNvPr id="0" name=""/>
        <dsp:cNvSpPr/>
      </dsp:nvSpPr>
      <dsp:spPr>
        <a:xfrm>
          <a:off x="3494243" y="912025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BIM Prozesse und Standards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3509803" y="1072476"/>
        <a:ext cx="788673" cy="500147"/>
      </dsp:txXfrm>
    </dsp:sp>
    <dsp:sp modelId="{337C0257-E771-44A9-A9F6-CBC0E5F1E28A}">
      <dsp:nvSpPr>
        <dsp:cNvPr id="0" name=""/>
        <dsp:cNvSpPr/>
      </dsp:nvSpPr>
      <dsp:spPr>
        <a:xfrm>
          <a:off x="3920264" y="431159"/>
          <a:ext cx="1180554" cy="1180554"/>
        </a:xfrm>
        <a:prstGeom prst="circularArrow">
          <a:avLst>
            <a:gd name="adj1" fmla="val 3913"/>
            <a:gd name="adj2" fmla="val 490327"/>
            <a:gd name="adj3" fmla="val 19334162"/>
            <a:gd name="adj4" fmla="val 12575511"/>
            <a:gd name="adj5" fmla="val 4565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bg1">
              <a:lumMod val="50000"/>
              <a:alpha val="7800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4A0B05-7EFF-482F-BC3E-B2A4DD915EFC}">
      <dsp:nvSpPr>
        <dsp:cNvPr id="0" name=""/>
        <dsp:cNvSpPr/>
      </dsp:nvSpPr>
      <dsp:spPr>
        <a:xfrm>
          <a:off x="3644564" y="754659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4.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3653782" y="763877"/>
        <a:ext cx="773980" cy="296296"/>
      </dsp:txXfrm>
    </dsp:sp>
    <dsp:sp modelId="{C6706EA4-0AC1-4501-838B-94559F74796E}">
      <dsp:nvSpPr>
        <dsp:cNvPr id="0" name=""/>
        <dsp:cNvSpPr/>
      </dsp:nvSpPr>
      <dsp:spPr>
        <a:xfrm>
          <a:off x="4656948" y="899550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BIM Pilotprojekt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4672508" y="915110"/>
        <a:ext cx="788673" cy="500147"/>
      </dsp:txXfrm>
    </dsp:sp>
    <dsp:sp modelId="{D30566DC-2D07-4A5E-AD47-D3EA4ECF233B}">
      <dsp:nvSpPr>
        <dsp:cNvPr id="0" name=""/>
        <dsp:cNvSpPr/>
      </dsp:nvSpPr>
      <dsp:spPr>
        <a:xfrm>
          <a:off x="5089800" y="954259"/>
          <a:ext cx="1075803" cy="1075803"/>
        </a:xfrm>
        <a:prstGeom prst="leftCircularArrow">
          <a:avLst>
            <a:gd name="adj1" fmla="val 4294"/>
            <a:gd name="adj2" fmla="val 543073"/>
            <a:gd name="adj3" fmla="val 2318583"/>
            <a:gd name="adj4" fmla="val 9024489"/>
            <a:gd name="adj5" fmla="val 5009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bg1">
              <a:lumMod val="50000"/>
              <a:alpha val="7800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F36E36C-9B2E-473C-AA51-F99710F02F34}">
      <dsp:nvSpPr>
        <dsp:cNvPr id="0" name=""/>
        <dsp:cNvSpPr/>
      </dsp:nvSpPr>
      <dsp:spPr>
        <a:xfrm>
          <a:off x="4807269" y="1418342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5.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4816487" y="1427560"/>
        <a:ext cx="773980" cy="296296"/>
      </dsp:txXfrm>
    </dsp:sp>
    <dsp:sp modelId="{AC7D5B91-B1E3-4613-977C-6A806BF3C22E}">
      <dsp:nvSpPr>
        <dsp:cNvPr id="0" name=""/>
        <dsp:cNvSpPr/>
      </dsp:nvSpPr>
      <dsp:spPr>
        <a:xfrm>
          <a:off x="5819652" y="912025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BIM Rollout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5835212" y="1072476"/>
        <a:ext cx="788673" cy="500147"/>
      </dsp:txXfrm>
    </dsp:sp>
    <dsp:sp modelId="{012BFE5B-20BF-48EF-9DB4-32D5C0242E1B}">
      <dsp:nvSpPr>
        <dsp:cNvPr id="0" name=""/>
        <dsp:cNvSpPr/>
      </dsp:nvSpPr>
      <dsp:spPr>
        <a:xfrm>
          <a:off x="6245674" y="431159"/>
          <a:ext cx="1180554" cy="1180554"/>
        </a:xfrm>
        <a:prstGeom prst="circularArrow">
          <a:avLst>
            <a:gd name="adj1" fmla="val 3913"/>
            <a:gd name="adj2" fmla="val 490327"/>
            <a:gd name="adj3" fmla="val 19334162"/>
            <a:gd name="adj4" fmla="val 12575511"/>
            <a:gd name="adj5" fmla="val 4565"/>
          </a:avLst>
        </a:prstGeom>
        <a:solidFill>
          <a:schemeClr val="bg1">
            <a:lumMod val="75000"/>
          </a:schemeClr>
        </a:solidFill>
        <a:ln w="19050" cap="flat" cmpd="sng" algn="ctr">
          <a:solidFill>
            <a:schemeClr val="bg1">
              <a:lumMod val="50000"/>
              <a:alpha val="78000"/>
            </a:schemeClr>
          </a:solidFill>
          <a:prstDash val="solid"/>
          <a:miter lim="800000"/>
        </a:ln>
        <a:effectLst/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B9F19A-8865-4EBD-933B-D60FAAEED0FF}">
      <dsp:nvSpPr>
        <dsp:cNvPr id="0" name=""/>
        <dsp:cNvSpPr/>
      </dsp:nvSpPr>
      <dsp:spPr>
        <a:xfrm>
          <a:off x="5969973" y="754659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6.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5979191" y="763877"/>
        <a:ext cx="773980" cy="296296"/>
      </dsp:txXfrm>
    </dsp:sp>
    <dsp:sp modelId="{31857B5B-94BF-471B-B831-A8535F67E1BB}">
      <dsp:nvSpPr>
        <dsp:cNvPr id="0" name=""/>
        <dsp:cNvSpPr/>
      </dsp:nvSpPr>
      <dsp:spPr>
        <a:xfrm>
          <a:off x="6982357" y="899550"/>
          <a:ext cx="819793" cy="67615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bg1">
              <a:lumMod val="50000"/>
            </a:schemeClr>
          </a:solidFill>
          <a:prstDash val="solid"/>
          <a:miter lim="800000"/>
        </a:ln>
        <a:effectLst/>
        <a:sp3d z="-152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36000" rIns="36000" bIns="36000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700" kern="1200" dirty="0" smtClean="0">
              <a:latin typeface="Helvetica" panose="02000603020000020004" pitchFamily="2" charset="0"/>
            </a:rPr>
            <a:t>BIM Zertifizierung</a:t>
          </a:r>
          <a:endParaRPr lang="de-DE" sz="700" kern="1200" dirty="0">
            <a:latin typeface="Helvetica" panose="02000603020000020004" pitchFamily="2" charset="0"/>
          </a:endParaRPr>
        </a:p>
      </dsp:txBody>
      <dsp:txXfrm>
        <a:off x="6997917" y="915110"/>
        <a:ext cx="788673" cy="500147"/>
      </dsp:txXfrm>
    </dsp:sp>
    <dsp:sp modelId="{C328C53E-97A7-46F2-B252-179262420E42}">
      <dsp:nvSpPr>
        <dsp:cNvPr id="0" name=""/>
        <dsp:cNvSpPr/>
      </dsp:nvSpPr>
      <dsp:spPr>
        <a:xfrm>
          <a:off x="7132678" y="1418342"/>
          <a:ext cx="792416" cy="31473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6">
                <a:satMod val="103000"/>
                <a:lumMod val="102000"/>
                <a:tint val="94000"/>
              </a:schemeClr>
            </a:gs>
            <a:gs pos="50000">
              <a:schemeClr val="accent6">
                <a:satMod val="110000"/>
                <a:lumMod val="100000"/>
                <a:shade val="100000"/>
              </a:schemeClr>
            </a:gs>
            <a:gs pos="100000">
              <a:schemeClr val="accent6"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b="0" kern="1200" dirty="0" smtClean="0">
              <a:latin typeface="Helvetica" panose="02000603020000020004" pitchFamily="2" charset="0"/>
            </a:rPr>
            <a:t>7. Modul</a:t>
          </a:r>
          <a:endParaRPr lang="de-DE" sz="1200" b="0" kern="1200" dirty="0">
            <a:latin typeface="Helvetica" panose="02000603020000020004" pitchFamily="2" charset="0"/>
          </a:endParaRPr>
        </a:p>
      </dsp:txBody>
      <dsp:txXfrm>
        <a:off x="7141896" y="1427560"/>
        <a:ext cx="773980" cy="2962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B8625-6C22-4E46-ABED-92B74B857CC3}">
      <dsp:nvSpPr>
        <dsp:cNvPr id="0" name=""/>
        <dsp:cNvSpPr/>
      </dsp:nvSpPr>
      <dsp:spPr>
        <a:xfrm>
          <a:off x="3902" y="379849"/>
          <a:ext cx="1451833" cy="5807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strategische</a:t>
          </a:r>
          <a:b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</a:b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Planung</a:t>
          </a:r>
        </a:p>
      </dsp:txBody>
      <dsp:txXfrm>
        <a:off x="294269" y="379849"/>
        <a:ext cx="871100" cy="580733"/>
      </dsp:txXfrm>
    </dsp:sp>
    <dsp:sp modelId="{9235B732-B02F-4DC9-96D5-BC212DB9E18F}">
      <dsp:nvSpPr>
        <dsp:cNvPr id="0" name=""/>
        <dsp:cNvSpPr/>
      </dsp:nvSpPr>
      <dsp:spPr>
        <a:xfrm>
          <a:off x="1310552" y="379849"/>
          <a:ext cx="1451833" cy="5807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Vorplanung</a:t>
          </a:r>
        </a:p>
      </dsp:txBody>
      <dsp:txXfrm>
        <a:off x="1600919" y="379849"/>
        <a:ext cx="871100" cy="580733"/>
      </dsp:txXfrm>
    </dsp:sp>
    <dsp:sp modelId="{8EFA7A36-C0A4-4140-B8A0-45690D20C21D}">
      <dsp:nvSpPr>
        <dsp:cNvPr id="0" name=""/>
        <dsp:cNvSpPr/>
      </dsp:nvSpPr>
      <dsp:spPr>
        <a:xfrm>
          <a:off x="2617202" y="379849"/>
          <a:ext cx="1451833" cy="5807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Entwurfs-Planung</a:t>
          </a:r>
        </a:p>
      </dsp:txBody>
      <dsp:txXfrm>
        <a:off x="2907569" y="379849"/>
        <a:ext cx="871100" cy="580733"/>
      </dsp:txXfrm>
    </dsp:sp>
    <dsp:sp modelId="{E1DDBAB9-7850-4EE3-996E-99C91EC5AD3B}">
      <dsp:nvSpPr>
        <dsp:cNvPr id="0" name=""/>
        <dsp:cNvSpPr/>
      </dsp:nvSpPr>
      <dsp:spPr>
        <a:xfrm>
          <a:off x="3923852" y="379849"/>
          <a:ext cx="1451833" cy="5807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Ausführungs-Planung</a:t>
          </a:r>
        </a:p>
      </dsp:txBody>
      <dsp:txXfrm>
        <a:off x="4214219" y="379849"/>
        <a:ext cx="871100" cy="580733"/>
      </dsp:txXfrm>
    </dsp:sp>
    <dsp:sp modelId="{98E278DC-3974-4E0F-B978-58D20AA48936}">
      <dsp:nvSpPr>
        <dsp:cNvPr id="0" name=""/>
        <dsp:cNvSpPr/>
      </dsp:nvSpPr>
      <dsp:spPr>
        <a:xfrm>
          <a:off x="5230502" y="379849"/>
          <a:ext cx="1451833" cy="5807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Ausführung</a:t>
          </a:r>
        </a:p>
      </dsp:txBody>
      <dsp:txXfrm>
        <a:off x="5520869" y="379849"/>
        <a:ext cx="871100" cy="580733"/>
      </dsp:txXfrm>
    </dsp:sp>
    <dsp:sp modelId="{7C031C64-7F66-42F8-8016-B8C00C3298EA}">
      <dsp:nvSpPr>
        <dsp:cNvPr id="0" name=""/>
        <dsp:cNvSpPr/>
      </dsp:nvSpPr>
      <dsp:spPr>
        <a:xfrm>
          <a:off x="6537152" y="379849"/>
          <a:ext cx="1451833" cy="580733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68" rIns="0" bIns="10668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800" b="1" kern="1200" cap="all" baseline="0" noProof="0" dirty="0">
              <a:latin typeface="Helvetica" charset="0"/>
              <a:ea typeface="Helvetica" charset="0"/>
              <a:cs typeface="Helvetica" charset="0"/>
            </a:rPr>
            <a:t>Betrieb</a:t>
          </a:r>
        </a:p>
      </dsp:txBody>
      <dsp:txXfrm>
        <a:off x="6827519" y="379849"/>
        <a:ext cx="871100" cy="5807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862" cy="493176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4" y="1"/>
            <a:ext cx="2945862" cy="493176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04AD9446-8967-4AFA-AA99-5EA9804733ED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9543"/>
            <a:ext cx="2945862" cy="493176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r>
              <a:rPr lang="de-DE" smtClean="0"/>
              <a:t>© 2013  Mensch und Maschine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4" y="9379543"/>
            <a:ext cx="2945862" cy="493176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189AC420-9B7F-4679-8862-60E48A05B0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068068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89" cy="494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900" y="0"/>
            <a:ext cx="2946189" cy="494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C304-6CFB-461F-B078-463D68FA05AD}" type="datetimeFigureOut">
              <a:rPr lang="de-DE" smtClean="0"/>
              <a:t>16.11.2018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690900"/>
            <a:ext cx="5438140" cy="444309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378643"/>
            <a:ext cx="2946189" cy="4940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smtClean="0"/>
              <a:t>© 2013  Mensch und Maschine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900" y="9378643"/>
            <a:ext cx="2946189" cy="49402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D051C-E6EA-4508-BD94-9A289D5851B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3039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FC10B-C971-4F5D-9593-180CBD9A519E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43807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89175" y="25558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7966D-A216-42D8-9210-F248D78BEAB7}" type="slidenum">
              <a:rPr lang="de-CH" smtClean="0"/>
              <a:t>12</a:t>
            </a:fld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A811AE-7BA0-4A2F-B018-C1B5B457D2AB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47775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89175" y="25558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7966D-A216-42D8-9210-F248D78BEAB7}" type="slidenum">
              <a:rPr lang="de-CH" smtClean="0"/>
              <a:t>13</a:t>
            </a:fld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A811AE-7BA0-4A2F-B018-C1B5B457D2AB}"/>
              </a:ext>
            </a:extLst>
          </p:cNvPr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89170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2C0-E992-4B86-8064-AAE69F06E44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6048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Blick auf die Daten /</a:t>
            </a:r>
            <a:r>
              <a:rPr lang="de-DE" baseline="0" dirty="0"/>
              <a:t> Grafik kommt an 2ter Stelle</a:t>
            </a:r>
          </a:p>
          <a:p>
            <a:r>
              <a:rPr lang="de-DE" baseline="0" dirty="0"/>
              <a:t>Jetzt beginnt die Zeit der Daten!</a:t>
            </a:r>
          </a:p>
          <a:p>
            <a:r>
              <a:rPr lang="de-DE" baseline="0" dirty="0"/>
              <a:t>Rechtssichere Pläne </a:t>
            </a:r>
            <a:r>
              <a:rPr lang="de-DE" baseline="0" dirty="0">
                <a:sym typeface="Wingdings" panose="05000000000000000000" pitchFamily="2" charset="2"/>
              </a:rPr>
              <a:t> rechtssichere Modelle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7392C0-E992-4B86-8064-AAE69F06E44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219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71962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73100" y="1990725"/>
            <a:ext cx="8278813" cy="46577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7966D-A216-42D8-9210-F248D78BEAB7}" type="slidenum">
              <a:rPr lang="de-CH" smtClean="0"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30119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3F11D-353A-41A2-A770-5A5F5B2E1B4F}" type="slidenum">
              <a:rPr lang="de-DE" smtClean="0">
                <a:solidFill>
                  <a:prstClr val="black"/>
                </a:solidFill>
              </a:rPr>
              <a:pPr/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2520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/>
              <a:t>BIM für Planer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Mensch und Maschine Zuberbühler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9325-2A40-442A-84E6-5E55DBFF1F7C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2287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3F11D-353A-41A2-A770-5A5F5B2E1B4F}" type="slidenum">
              <a:rPr lang="de-DE" smtClean="0">
                <a:solidFill>
                  <a:prstClr val="black"/>
                </a:solidFill>
              </a:rPr>
              <a:pPr/>
              <a:t>27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03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FC10B-C971-4F5D-9593-180CBD9A519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8823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39" cy="4605575"/>
          </a:xfrm>
          <a:prstGeom prst="rect">
            <a:avLst/>
          </a:prstGeom>
        </p:spPr>
        <p:txBody>
          <a:bodyPr lIns="92195" tIns="92195" rIns="92195" bIns="92195" anchor="ctr" anchorCtr="0">
            <a:noAutofit/>
          </a:bodyPr>
          <a:lstStyle/>
          <a:p>
            <a:r>
              <a:rPr lang="de-DE" dirty="0" smtClean="0"/>
              <a:t>Mensch und Maschine ist Autodesk Platinum Partner. </a:t>
            </a:r>
          </a:p>
          <a:p>
            <a:r>
              <a:rPr lang="de-DE" dirty="0" smtClean="0"/>
              <a:t>Dieser Status wird nur Partnern verliehen, </a:t>
            </a:r>
          </a:p>
          <a:p>
            <a:r>
              <a:rPr lang="de-DE" dirty="0" smtClean="0"/>
              <a:t>die höchsten Ansprüchen in Bezug auf Kompetenz </a:t>
            </a:r>
          </a:p>
          <a:p>
            <a:r>
              <a:rPr lang="de-DE" dirty="0" smtClean="0"/>
              <a:t>und Kundenzufriedenheit genügen.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42525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106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043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74642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36015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9002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54292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514096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94360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1422004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81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39" cy="4605575"/>
          </a:xfrm>
          <a:prstGeom prst="rect">
            <a:avLst/>
          </a:prstGeom>
        </p:spPr>
        <p:txBody>
          <a:bodyPr lIns="92195" tIns="92195" rIns="92195" bIns="92195" anchor="ctr" anchorCtr="0">
            <a:noAutofit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68987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4670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17582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07798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77818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182178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3619708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436962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856162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229488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/>
              <a:t>BIM für Planer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Mensch und Maschine Deutschland GmbH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9325-2A40-442A-84E6-5E55DBFF1F7C}" type="slidenum">
              <a:rPr lang="de-CH" smtClean="0"/>
              <a:pPr/>
              <a:t>48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57127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39" cy="4605575"/>
          </a:xfrm>
          <a:prstGeom prst="rect">
            <a:avLst/>
          </a:prstGeom>
        </p:spPr>
        <p:txBody>
          <a:bodyPr lIns="92195" tIns="92195" rIns="92195" bIns="92195" anchor="ctr" anchorCtr="0">
            <a:noAutofit/>
          </a:bodyPr>
          <a:lstStyle/>
          <a:p>
            <a:r>
              <a:rPr lang="de-DE" dirty="0" smtClean="0"/>
              <a:t>Mensch und Maschine ist Autodesk Platinum Partner. </a:t>
            </a:r>
          </a:p>
          <a:p>
            <a:r>
              <a:rPr lang="de-DE" dirty="0" smtClean="0"/>
              <a:t>Dieser Status wird nur Partnern verliehen, </a:t>
            </a:r>
          </a:p>
          <a:p>
            <a:r>
              <a:rPr lang="de-DE" dirty="0" smtClean="0"/>
              <a:t>die höchsten Ansprüchen in Bezug auf Kompetenz </a:t>
            </a:r>
          </a:p>
          <a:p>
            <a:r>
              <a:rPr lang="de-DE" dirty="0" smtClean="0"/>
              <a:t>und Kundenzufriedenheit genügen.</a:t>
            </a:r>
            <a:br>
              <a:rPr lang="de-DE" dirty="0" smtClean="0"/>
            </a:br>
            <a:endParaRPr lang="de-DE"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28384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>
                <a:solidFill>
                  <a:prstClr val="black"/>
                </a:solidFill>
              </a:rPr>
              <a:t>BIM für Planer</a:t>
            </a:r>
            <a:endParaRPr lang="de-CH" dirty="0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/>
                </a:solidFill>
              </a:rPr>
              <a:t>Mensch und Maschine Deutschland GmbH</a:t>
            </a:r>
            <a:endParaRPr lang="de-CH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4147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Folienbildplatzhalter 1">
            <a:extLst>
              <a:ext uri="{FF2B5EF4-FFF2-40B4-BE49-F238E27FC236}">
                <a16:creationId xmlns:a16="http://schemas.microsoft.com/office/drawing/2014/main" id="{ECEFFDD7-17E7-469C-AD26-6D29EF64FC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izenplatzhalter 2">
            <a:extLst>
              <a:ext uri="{FF2B5EF4-FFF2-40B4-BE49-F238E27FC236}">
                <a16:creationId xmlns:a16="http://schemas.microsoft.com/office/drawing/2014/main" id="{719FC6C1-CC39-417F-A83A-D833F9EC4FF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de-CH" altLang="de-DE" dirty="0"/>
              <a:t>SIA = Schweizerischer Ingenieur- und Architektenverein</a:t>
            </a:r>
          </a:p>
        </p:txBody>
      </p:sp>
      <p:sp>
        <p:nvSpPr>
          <p:cNvPr id="19459" name="Foliennummernplatzhalter 3">
            <a:extLst>
              <a:ext uri="{FF2B5EF4-FFF2-40B4-BE49-F238E27FC236}">
                <a16:creationId xmlns:a16="http://schemas.microsoft.com/office/drawing/2014/main" id="{E178D869-C027-4522-9AA0-7942E49DCA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1518EBC-F410-4B40-9FE6-1980DD0AF235}" type="slidenum">
              <a:rPr lang="de-DE" altLang="de-DE">
                <a:latin typeface="Calibri" panose="020F0502020204030204" pitchFamily="34" charset="0"/>
              </a:rPr>
              <a:pPr/>
              <a:t>50</a:t>
            </a:fld>
            <a:endParaRPr lang="de-DE" altLang="de-D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6379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Kopfzeilenplatzhalt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de-CH"/>
              <a:t>BIM für Planer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Mensch und Maschine Zuberbühler AG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B9325-2A40-442A-84E6-5E55DBFF1F7C}" type="slidenum">
              <a:rPr lang="de-CH" smtClean="0"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907925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2289175" y="25558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E8911E-7EBC-4D5C-AC46-E8DC03AF0CA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4480362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B9325-2A40-442A-84E6-5E55DBFF1F7C}" type="slidenum">
              <a:rPr kumimoji="0" lang="de-C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Normal" charset="0"/>
                <a:ea typeface="+mn-ea"/>
                <a:cs typeface="+mn-cs"/>
              </a:rPr>
              <a:pPr marL="0" marR="0" lvl="0" indent="0" algn="r" defTabSz="9143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Normal" charset="0"/>
              <a:ea typeface="+mn-ea"/>
              <a:cs typeface="+mn-cs"/>
            </a:endParaRPr>
          </a:p>
        </p:txBody>
      </p:sp>
      <p:sp>
        <p:nvSpPr>
          <p:cNvPr id="5" name="Kopfzeilenplatzhalt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C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Normal" charset="0"/>
                <a:ea typeface="+mn-ea"/>
                <a:cs typeface="+mn-cs"/>
              </a:rPr>
              <a:t>BIM für Planer</a:t>
            </a:r>
            <a:endParaRPr kumimoji="0" lang="de-CH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 Neue Norm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43849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43728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40878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963856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08079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 bwMode="auto">
          <a:xfrm>
            <a:off x="4019261" y="9726516"/>
            <a:ext cx="3075138" cy="51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97" tIns="47447" rIns="94897" bIns="47447" anchor="b"/>
          <a:lstStyle>
            <a:lvl1pPr defTabSz="949325">
              <a:defRPr sz="12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49325">
              <a:defRPr sz="12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49325">
              <a:defRPr sz="12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49325">
              <a:defRPr sz="12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49325">
              <a:defRPr sz="12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4932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4932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4932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49325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509549EE-9502-4C00-88FC-DC2EDBAF4043}" type="slidenum">
              <a:rPr lang="de-DE" b="0">
                <a:solidFill>
                  <a:prstClr val="black"/>
                </a:solidFill>
              </a:rPr>
              <a:pPr algn="r"/>
              <a:t>58</a:t>
            </a:fld>
            <a:endParaRPr lang="de-DE" b="0">
              <a:solidFill>
                <a:prstClr val="black"/>
              </a:solidFill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4938" y="768350"/>
            <a:ext cx="6824662" cy="3838575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298" y="4864847"/>
            <a:ext cx="5201394" cy="460595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7" tIns="45719" rIns="91437" bIns="45719"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3341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39" cy="4605575"/>
          </a:xfrm>
          <a:prstGeom prst="rect">
            <a:avLst/>
          </a:prstGeom>
        </p:spPr>
        <p:txBody>
          <a:bodyPr lIns="92195" tIns="92195" rIns="92195" bIns="92195" anchor="ctr" anchorCtr="0">
            <a:noAutofit/>
          </a:bodyPr>
          <a:lstStyle/>
          <a:p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Mensch und Maschine Software SE (MuM) ist ein führender Anbieter von </a:t>
            </a:r>
          </a:p>
          <a:p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CAD | CAM (Computer </a:t>
            </a:r>
            <a:r>
              <a:rPr lang="de-DE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Aided</a:t>
            </a:r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Design und Manufacturing)</a:t>
            </a:r>
          </a:p>
          <a:p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PDM (</a:t>
            </a:r>
            <a:r>
              <a:rPr lang="de-DE" sz="1200" b="1" i="0" u="none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Product</a:t>
            </a:r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Data Management) </a:t>
            </a:r>
          </a:p>
          <a:p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BIM</a:t>
            </a:r>
            <a:r>
              <a:rPr lang="de-DE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de-DE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Building Information Management)</a:t>
            </a:r>
          </a:p>
          <a:p>
            <a:endParaRPr lang="de-DE" dirty="0" smtClean="0"/>
          </a:p>
          <a:p>
            <a:r>
              <a:rPr lang="de-DE" dirty="0" smtClean="0"/>
              <a:t>Wir sind in erster Linie als CAD Partner</a:t>
            </a:r>
            <a:r>
              <a:rPr lang="de-DE" baseline="0" dirty="0" smtClean="0"/>
              <a:t> bekannt, noch aus der Historie heraus…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Verkauf von Software als Distributor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Seit 2009 direkt an Endkunden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Seit der Zeit extrem gewachsen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Neben Software, Schulung, Eigenentwicklung haben </a:t>
            </a:r>
            <a:r>
              <a:rPr lang="de-DE" baseline="0" dirty="0" err="1" smtClean="0"/>
              <a:t>wír</a:t>
            </a:r>
            <a:r>
              <a:rPr lang="de-DE" baseline="0" dirty="0" smtClean="0"/>
              <a:t> auch immer schon ganzheitliche unsere Kunden betreut im Bereich Dienstleistung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baseline="0" dirty="0" smtClean="0"/>
              <a:t>Mit der Digitalisierung haben sich die Schwerpunkte nochmal deutlich verlagert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baseline="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553525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39274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709931" y="4861442"/>
            <a:ext cx="5679439" cy="4605575"/>
          </a:xfrm>
          <a:prstGeom prst="rect">
            <a:avLst/>
          </a:prstGeom>
        </p:spPr>
        <p:txBody>
          <a:bodyPr lIns="92195" tIns="92195" rIns="92195" bIns="92195" anchor="ctr" anchorCtr="0">
            <a:noAutofit/>
          </a:bodyPr>
          <a:lstStyle/>
          <a:p>
            <a:r>
              <a:rPr lang="de-DE" dirty="0" smtClean="0"/>
              <a:t>Interdisziplinärer</a:t>
            </a:r>
            <a:r>
              <a:rPr lang="de-DE" baseline="0" dirty="0" smtClean="0"/>
              <a:t> Partner</a:t>
            </a:r>
          </a:p>
          <a:p>
            <a:endParaRPr lang="de-DE" dirty="0"/>
          </a:p>
        </p:txBody>
      </p:sp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8177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FC10B-C971-4F5D-9593-180CBD9A519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4799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7064CF-330A-4EB4-A165-22B8315C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10" name="Kopfzeilenplatzhalter 9">
            <a:extLst>
              <a:ext uri="{FF2B5EF4-FFF2-40B4-BE49-F238E27FC236}">
                <a16:creationId xmlns:a16="http://schemas.microsoft.com/office/drawing/2014/main" id="{39C24C83-1999-4F0D-B219-E25FBDDA6200}"/>
              </a:ext>
            </a:extLst>
          </p:cNvPr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5866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BIM 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54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21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1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22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2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2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22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2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2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2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2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2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2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2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0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0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0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20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0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0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20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0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3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2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el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152638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Schlussfolie Elektrotech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9846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m 17"/>
          <p:cNvGraphicFramePr/>
          <p:nvPr userDrawn="1">
            <p:extLst/>
          </p:nvPr>
        </p:nvGraphicFramePr>
        <p:xfrm>
          <a:off x="2209800" y="1303990"/>
          <a:ext cx="5105400" cy="26270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8382000" y="136688"/>
            <a:ext cx="486124" cy="206213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A290D8D-6BA0-418D-AFED-C65293F70DA0}" type="slidenum">
              <a:rPr lang="en-US" sz="675" smtClean="0">
                <a:solidFill>
                  <a:prstClr val="black"/>
                </a:solidFill>
                <a:latin typeface="Helvetica" panose="020B0604020202030204" pitchFamily="34" charset="0"/>
                <a:ea typeface="Arial" charset="0"/>
                <a:cs typeface="Arial" charset="0"/>
              </a:rPr>
              <a:pPr algn="l"/>
              <a:t>‹Nr.›</a:t>
            </a:fld>
            <a:endParaRPr lang="en-US" sz="675" dirty="0">
              <a:solidFill>
                <a:prstClr val="black"/>
              </a:solidFill>
              <a:latin typeface="Helvetica" panose="020B0604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4" name="Oval 3"/>
          <p:cNvSpPr/>
          <p:nvPr userDrawn="1"/>
        </p:nvSpPr>
        <p:spPr>
          <a:xfrm>
            <a:off x="2133600" y="914400"/>
            <a:ext cx="5257800" cy="3632118"/>
          </a:xfrm>
          <a:prstGeom prst="ellipse">
            <a:avLst/>
          </a:prstGeom>
          <a:noFill/>
          <a:ln w="53975">
            <a:solidFill>
              <a:srgbClr val="FF8000"/>
            </a:solidFill>
          </a:ln>
          <a:effectLst>
            <a:glow rad="12700">
              <a:srgbClr val="FF800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cxnSp>
        <p:nvCxnSpPr>
          <p:cNvPr id="7" name="Gerade Verbindung mit Pfeil 6"/>
          <p:cNvCxnSpPr/>
          <p:nvPr userDrawn="1"/>
        </p:nvCxnSpPr>
        <p:spPr>
          <a:xfrm>
            <a:off x="1524000" y="2800350"/>
            <a:ext cx="609600" cy="0"/>
          </a:xfrm>
          <a:prstGeom prst="straightConnector1">
            <a:avLst/>
          </a:prstGeom>
          <a:ln w="41275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 userDrawn="1"/>
        </p:nvCxnSpPr>
        <p:spPr>
          <a:xfrm>
            <a:off x="7391400" y="2692694"/>
            <a:ext cx="609600" cy="0"/>
          </a:xfrm>
          <a:prstGeom prst="straightConnector1">
            <a:avLst/>
          </a:prstGeom>
          <a:ln w="41275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 userDrawn="1"/>
        </p:nvCxnSpPr>
        <p:spPr>
          <a:xfrm>
            <a:off x="0" y="2800350"/>
            <a:ext cx="502080" cy="0"/>
          </a:xfrm>
          <a:prstGeom prst="straightConnector1">
            <a:avLst/>
          </a:prstGeom>
          <a:ln w="41275">
            <a:solidFill>
              <a:srgbClr val="FF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uppierung 12"/>
          <p:cNvGrpSpPr/>
          <p:nvPr userDrawn="1"/>
        </p:nvGrpSpPr>
        <p:grpSpPr>
          <a:xfrm>
            <a:off x="533400" y="2514600"/>
            <a:ext cx="1054558" cy="571500"/>
            <a:chOff x="336325" y="1035015"/>
            <a:chExt cx="1587958" cy="793979"/>
          </a:xfrm>
        </p:grpSpPr>
        <p:sp>
          <p:nvSpPr>
            <p:cNvPr id="14" name="Alternativer Prozess 13"/>
            <p:cNvSpPr/>
            <p:nvPr userDrawn="1"/>
          </p:nvSpPr>
          <p:spPr>
            <a:xfrm>
              <a:off x="336325" y="1035015"/>
              <a:ext cx="1587958" cy="793979"/>
            </a:xfrm>
            <a:prstGeom prst="flowChartAlternateProcess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r>
                <a:rPr lang="de-DE" sz="1350" dirty="0">
                  <a:solidFill>
                    <a:prstClr val="white"/>
                  </a:solidFill>
                  <a:latin typeface="Helvetica" panose="020B0604020202030204" pitchFamily="34" charset="0"/>
                </a:rPr>
                <a:t> Text</a:t>
              </a:r>
            </a:p>
          </p:txBody>
        </p:sp>
        <p:sp>
          <p:nvSpPr>
            <p:cNvPr id="15" name="Alternativer Prozess 4"/>
            <p:cNvSpPr/>
            <p:nvPr userDrawn="1"/>
          </p:nvSpPr>
          <p:spPr>
            <a:xfrm>
              <a:off x="375083" y="1073773"/>
              <a:ext cx="1510442" cy="7164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500" dirty="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</p:grpSp>
      <p:grpSp>
        <p:nvGrpSpPr>
          <p:cNvPr id="16" name="Gruppierung 15"/>
          <p:cNvGrpSpPr/>
          <p:nvPr userDrawn="1"/>
        </p:nvGrpSpPr>
        <p:grpSpPr>
          <a:xfrm>
            <a:off x="8016950" y="2394305"/>
            <a:ext cx="1075401" cy="583492"/>
            <a:chOff x="336325" y="1035015"/>
            <a:chExt cx="1587958" cy="793979"/>
          </a:xfrm>
        </p:grpSpPr>
        <p:sp>
          <p:nvSpPr>
            <p:cNvPr id="17" name="Alternativer Prozess 16"/>
            <p:cNvSpPr/>
            <p:nvPr userDrawn="1"/>
          </p:nvSpPr>
          <p:spPr>
            <a:xfrm>
              <a:off x="336325" y="1035015"/>
              <a:ext cx="1587958" cy="793979"/>
            </a:xfrm>
            <a:prstGeom prst="flowChartAlternateProcess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80000"/>
                <a:hueOff val="0"/>
                <a:satOff val="0"/>
                <a:lumOff val="19092"/>
                <a:alphaOff val="0"/>
              </a:schemeClr>
            </a:fillRef>
            <a:effectRef idx="0">
              <a:schemeClr val="accent3">
                <a:shade val="80000"/>
                <a:hueOff val="0"/>
                <a:satOff val="0"/>
                <a:lumOff val="1909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sz="1350" dirty="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20" name="Alternativer Prozess 4"/>
            <p:cNvSpPr/>
            <p:nvPr userDrawn="1"/>
          </p:nvSpPr>
          <p:spPr>
            <a:xfrm>
              <a:off x="375083" y="1073773"/>
              <a:ext cx="1510442" cy="71646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DE" sz="1500" dirty="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</p:grpSp>
      <p:grpSp>
        <p:nvGrpSpPr>
          <p:cNvPr id="21" name="Gruppieren 20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22" name="Rechteck 21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23" name="Grafik 22"/>
            <p:cNvPicPr>
              <a:picLocks noChangeAspect="1"/>
            </p:cNvPicPr>
            <p:nvPr userDrawn="1"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417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low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587395" y="136688"/>
            <a:ext cx="280730" cy="24622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675" dirty="0">
              <a:solidFill>
                <a:prstClr val="black"/>
              </a:solidFill>
              <a:latin typeface="Helvetica" panose="020B0604020202030204" pitchFamily="34" charset="0"/>
              <a:ea typeface="Arial" charset="0"/>
              <a:cs typeface="Arial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742507" y="1134407"/>
            <a:ext cx="13716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prstClr val="white"/>
                </a:solidFill>
                <a:latin typeface="Helvetica" panose="020B0604020202030204" pitchFamily="34" charset="0"/>
              </a:rPr>
              <a:t>Text</a:t>
            </a:r>
          </a:p>
        </p:txBody>
      </p:sp>
      <p:pic>
        <p:nvPicPr>
          <p:cNvPr id="10" name="Grafik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280" y="1178242"/>
            <a:ext cx="416509" cy="312382"/>
          </a:xfrm>
          <a:prstGeom prst="rect">
            <a:avLst/>
          </a:prstGeom>
        </p:spPr>
      </p:pic>
      <p:sp>
        <p:nvSpPr>
          <p:cNvPr id="3" name="Pfeil nach rechts 2"/>
          <p:cNvSpPr/>
          <p:nvPr userDrawn="1"/>
        </p:nvSpPr>
        <p:spPr>
          <a:xfrm>
            <a:off x="2275865" y="1232701"/>
            <a:ext cx="838200" cy="203463"/>
          </a:xfrm>
          <a:prstGeom prst="rightArrow">
            <a:avLst/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1" name="Pfeil nach rechts 10"/>
          <p:cNvSpPr/>
          <p:nvPr userDrawn="1"/>
        </p:nvSpPr>
        <p:spPr>
          <a:xfrm>
            <a:off x="3843458" y="1232701"/>
            <a:ext cx="838200" cy="203463"/>
          </a:xfrm>
          <a:prstGeom prst="rightArrow">
            <a:avLst/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2" name="Rechteck 11"/>
          <p:cNvSpPr/>
          <p:nvPr userDrawn="1"/>
        </p:nvSpPr>
        <p:spPr>
          <a:xfrm>
            <a:off x="4836328" y="1133078"/>
            <a:ext cx="13716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prstClr val="white"/>
                </a:solidFill>
                <a:latin typeface="Helvetica" panose="020B0604020202030204" pitchFamily="34" charset="0"/>
              </a:rPr>
              <a:t>Text</a:t>
            </a:r>
          </a:p>
        </p:txBody>
      </p:sp>
      <p:cxnSp>
        <p:nvCxnSpPr>
          <p:cNvPr id="5" name="Gewinkelte Verbindung 4"/>
          <p:cNvCxnSpPr/>
          <p:nvPr userDrawn="1"/>
        </p:nvCxnSpPr>
        <p:spPr>
          <a:xfrm>
            <a:off x="6446207" y="1433506"/>
            <a:ext cx="909262" cy="329552"/>
          </a:xfrm>
          <a:prstGeom prst="bentConnector3">
            <a:avLst>
              <a:gd name="adj1" fmla="val 46492"/>
            </a:avLst>
          </a:prstGeom>
          <a:ln w="82550" cap="sq">
            <a:solidFill>
              <a:srgbClr val="FF8001"/>
            </a:solidFill>
            <a:miter lim="800000"/>
            <a:tailEnd type="triangle"/>
          </a:ln>
          <a:effectLst>
            <a:glow>
              <a:srgbClr val="FF8001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winkelte Verbindung 14"/>
          <p:cNvCxnSpPr/>
          <p:nvPr userDrawn="1"/>
        </p:nvCxnSpPr>
        <p:spPr>
          <a:xfrm flipV="1">
            <a:off x="6454762" y="946910"/>
            <a:ext cx="900707" cy="386193"/>
          </a:xfrm>
          <a:prstGeom prst="bentConnector3">
            <a:avLst>
              <a:gd name="adj1" fmla="val 45279"/>
            </a:avLst>
          </a:prstGeom>
          <a:ln w="82550" cap="sq">
            <a:solidFill>
              <a:srgbClr val="FF8001"/>
            </a:solidFill>
            <a:miter lim="800000"/>
            <a:tailEnd type="triangle"/>
          </a:ln>
          <a:effectLst>
            <a:glow>
              <a:srgbClr val="FF8001">
                <a:alpha val="40000"/>
              </a:srgbClr>
            </a:glow>
            <a:reflection stA="45000" endPos="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Grafik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7257" y="1598283"/>
            <a:ext cx="416509" cy="312382"/>
          </a:xfrm>
          <a:prstGeom prst="rect">
            <a:avLst/>
          </a:prstGeom>
        </p:spPr>
      </p:pic>
      <p:pic>
        <p:nvPicPr>
          <p:cNvPr id="30" name="Grafik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1424" y="790720"/>
            <a:ext cx="416509" cy="312382"/>
          </a:xfrm>
          <a:prstGeom prst="rect">
            <a:avLst/>
          </a:prstGeom>
        </p:spPr>
      </p:pic>
      <p:sp>
        <p:nvSpPr>
          <p:cNvPr id="35" name="Textfeld 34"/>
          <p:cNvSpPr txBox="1"/>
          <p:nvPr userDrawn="1"/>
        </p:nvSpPr>
        <p:spPr>
          <a:xfrm>
            <a:off x="322058" y="2283210"/>
            <a:ext cx="8440943" cy="3000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de-DE" sz="1350">
              <a:solidFill>
                <a:prstClr val="black"/>
              </a:solidFill>
              <a:latin typeface="Helvetica" panose="020B0604020202030204" pitchFamily="34" charset="0"/>
            </a:endParaRPr>
          </a:p>
        </p:txBody>
      </p:sp>
      <p:sp>
        <p:nvSpPr>
          <p:cNvPr id="36" name="Rechteck 35"/>
          <p:cNvSpPr/>
          <p:nvPr userDrawn="1"/>
        </p:nvSpPr>
        <p:spPr>
          <a:xfrm>
            <a:off x="762000" y="2525126"/>
            <a:ext cx="1371600" cy="400050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prstClr val="white"/>
                </a:solidFill>
                <a:latin typeface="Helvetica" panose="020B0604020202030204" pitchFamily="34" charset="0"/>
              </a:rPr>
              <a:t>Text</a:t>
            </a:r>
          </a:p>
        </p:txBody>
      </p:sp>
      <p:sp>
        <p:nvSpPr>
          <p:cNvPr id="37" name="Pfeil nach rechts 36"/>
          <p:cNvSpPr/>
          <p:nvPr userDrawn="1"/>
        </p:nvSpPr>
        <p:spPr>
          <a:xfrm>
            <a:off x="775551" y="3383540"/>
            <a:ext cx="838200" cy="203463"/>
          </a:xfrm>
          <a:prstGeom prst="rightArrow">
            <a:avLst/>
          </a:prstGeom>
          <a:solidFill>
            <a:srgbClr val="FF8001"/>
          </a:solidFill>
          <a:ln>
            <a:solidFill>
              <a:srgbClr val="FF80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pic>
        <p:nvPicPr>
          <p:cNvPr id="38" name="Grafik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535" y="4015520"/>
            <a:ext cx="416509" cy="312382"/>
          </a:xfrm>
          <a:prstGeom prst="rect">
            <a:avLst/>
          </a:prstGeom>
        </p:spPr>
      </p:pic>
      <p:cxnSp>
        <p:nvCxnSpPr>
          <p:cNvPr id="39" name="Gewinkelte Verbindung 38"/>
          <p:cNvCxnSpPr/>
          <p:nvPr userDrawn="1"/>
        </p:nvCxnSpPr>
        <p:spPr>
          <a:xfrm>
            <a:off x="2226027" y="3283271"/>
            <a:ext cx="909262" cy="329552"/>
          </a:xfrm>
          <a:prstGeom prst="bentConnector3">
            <a:avLst>
              <a:gd name="adj1" fmla="val 46492"/>
            </a:avLst>
          </a:prstGeom>
          <a:ln w="82550" cap="sq">
            <a:solidFill>
              <a:srgbClr val="FF8001"/>
            </a:solidFill>
            <a:miter lim="800000"/>
            <a:tailEnd type="triangle"/>
          </a:ln>
          <a:effectLst>
            <a:glow>
              <a:srgbClr val="FF8001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Grafik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0658" y="4038724"/>
            <a:ext cx="349587" cy="234537"/>
          </a:xfrm>
          <a:prstGeom prst="rect">
            <a:avLst/>
          </a:prstGeom>
        </p:spPr>
      </p:pic>
      <p:pic>
        <p:nvPicPr>
          <p:cNvPr id="41" name="Grafik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1" y="4045370"/>
            <a:ext cx="394551" cy="295913"/>
          </a:xfrm>
          <a:prstGeom prst="rect">
            <a:avLst/>
          </a:prstGeom>
        </p:spPr>
      </p:pic>
      <p:pic>
        <p:nvPicPr>
          <p:cNvPr id="42" name="Grafik 2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6017" y="4029851"/>
            <a:ext cx="435933" cy="326950"/>
          </a:xfrm>
          <a:prstGeom prst="rect">
            <a:avLst/>
          </a:prstGeom>
        </p:spPr>
      </p:pic>
      <p:cxnSp>
        <p:nvCxnSpPr>
          <p:cNvPr id="44" name="Gewinkelte Verbindung 43"/>
          <p:cNvCxnSpPr/>
          <p:nvPr userDrawn="1"/>
        </p:nvCxnSpPr>
        <p:spPr>
          <a:xfrm>
            <a:off x="3491765" y="3287688"/>
            <a:ext cx="944266" cy="378908"/>
          </a:xfrm>
          <a:prstGeom prst="bentConnector3">
            <a:avLst/>
          </a:prstGeom>
          <a:ln w="69850" cap="sq">
            <a:solidFill>
              <a:srgbClr val="FF8001"/>
            </a:solidFill>
            <a:miter lim="800000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 userDrawn="1"/>
        </p:nvSpPr>
        <p:spPr>
          <a:xfrm>
            <a:off x="2680657" y="2386271"/>
            <a:ext cx="1084556" cy="6858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350" dirty="0">
                <a:solidFill>
                  <a:prstClr val="white"/>
                </a:solidFill>
                <a:latin typeface="Helvetica" panose="020B0604020202030204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72983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M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26" name="Image 1" descr="image00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0352" y="1085850"/>
            <a:ext cx="5498406" cy="353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001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aphicFrame>
        <p:nvGraphicFramePr>
          <p:cNvPr id="6" name="Diagramm 5"/>
          <p:cNvGraphicFramePr/>
          <p:nvPr userDrawn="1">
            <p:extLst/>
          </p:nvPr>
        </p:nvGraphicFramePr>
        <p:xfrm>
          <a:off x="1371600" y="914400"/>
          <a:ext cx="6324600" cy="329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5577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>
            <a:graphicFrameLocks noChangeAspect="1"/>
          </p:cNvGraphicFramePr>
          <p:nvPr userDrawn="1">
            <p:extLst/>
          </p:nvPr>
        </p:nvGraphicFramePr>
        <p:xfrm>
          <a:off x="1523997" y="914399"/>
          <a:ext cx="6491692" cy="3387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783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Halbbogen 7"/>
          <p:cNvSpPr/>
          <p:nvPr userDrawn="1"/>
        </p:nvSpPr>
        <p:spPr>
          <a:xfrm rot="16200000">
            <a:off x="1362075" y="1457325"/>
            <a:ext cx="2000250" cy="2743200"/>
          </a:xfrm>
          <a:prstGeom prst="blockArc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black"/>
              </a:solidFill>
              <a:latin typeface="Helvetica" panose="020B0604020202030204" pitchFamily="34" charset="0"/>
            </a:endParaRPr>
          </a:p>
        </p:txBody>
      </p:sp>
      <p:sp>
        <p:nvSpPr>
          <p:cNvPr id="9" name="Halbbogen 8"/>
          <p:cNvSpPr/>
          <p:nvPr userDrawn="1"/>
        </p:nvSpPr>
        <p:spPr>
          <a:xfrm rot="5400000">
            <a:off x="1362076" y="1457324"/>
            <a:ext cx="2000250" cy="2743200"/>
          </a:xfrm>
          <a:prstGeom prst="blockArc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black"/>
              </a:solidFill>
              <a:latin typeface="Helvetica" panose="020B0604020202030204" pitchFamily="34" charset="0"/>
            </a:endParaRPr>
          </a:p>
        </p:txBody>
      </p:sp>
      <p:sp>
        <p:nvSpPr>
          <p:cNvPr id="12" name="Trapez 11"/>
          <p:cNvSpPr/>
          <p:nvPr userDrawn="1"/>
        </p:nvSpPr>
        <p:spPr>
          <a:xfrm rot="16200000">
            <a:off x="4550863" y="400946"/>
            <a:ext cx="2764631" cy="4855957"/>
          </a:xfrm>
          <a:prstGeom prst="trapezoid">
            <a:avLst>
              <a:gd name="adj" fmla="val 26437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  <a:latin typeface="Helvetica" panose="020B0604020202030204" pitchFamily="34" charset="0"/>
            </a:endParaRPr>
          </a:p>
        </p:txBody>
      </p:sp>
      <p:sp>
        <p:nvSpPr>
          <p:cNvPr id="10" name="Halbbogen 9"/>
          <p:cNvSpPr/>
          <p:nvPr userDrawn="1"/>
        </p:nvSpPr>
        <p:spPr>
          <a:xfrm rot="8397716">
            <a:off x="1235537" y="1806791"/>
            <a:ext cx="2519411" cy="1976534"/>
          </a:xfrm>
          <a:prstGeom prst="blockArc">
            <a:avLst>
              <a:gd name="adj1" fmla="val 10546871"/>
              <a:gd name="adj2" fmla="val 16392639"/>
              <a:gd name="adj3" fmla="val 27773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black"/>
              </a:solidFill>
              <a:latin typeface="Helvetica" panose="020B0604020202030204" pitchFamily="34" charset="0"/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2017241" y="2729716"/>
            <a:ext cx="7620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>
                <a:solidFill>
                  <a:srgbClr val="777777"/>
                </a:solidFill>
                <a:latin typeface="Helvetica" panose="020B0604020202030204" pitchFamily="34" charset="0"/>
              </a:rPr>
              <a:t>25 %</a:t>
            </a:r>
          </a:p>
        </p:txBody>
      </p:sp>
      <p:graphicFrame>
        <p:nvGraphicFramePr>
          <p:cNvPr id="14" name="Diagramm 13"/>
          <p:cNvGraphicFramePr/>
          <p:nvPr userDrawn="1">
            <p:extLst/>
          </p:nvPr>
        </p:nvGraphicFramePr>
        <p:xfrm>
          <a:off x="5164875" y="1828799"/>
          <a:ext cx="3043883" cy="215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6633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/>
          <p:cNvSpPr txBox="1">
            <a:spLocks/>
          </p:cNvSpPr>
          <p:nvPr userDrawn="1"/>
        </p:nvSpPr>
        <p:spPr>
          <a:xfrm>
            <a:off x="8587395" y="136688"/>
            <a:ext cx="280730" cy="246221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675" dirty="0">
              <a:solidFill>
                <a:prstClr val="black"/>
              </a:solidFill>
              <a:latin typeface="Helvetica" panose="020B0604020202030204" pitchFamily="34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Diagramm 4"/>
          <p:cNvGraphicFramePr/>
          <p:nvPr userDrawn="1">
            <p:extLst/>
          </p:nvPr>
        </p:nvGraphicFramePr>
        <p:xfrm>
          <a:off x="1524000" y="1047750"/>
          <a:ext cx="6096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3290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b="6445"/>
          <a:stretch/>
        </p:blipFill>
        <p:spPr>
          <a:xfrm>
            <a:off x="0" y="-28575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84087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rchite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8" b="6160"/>
          <a:stretch/>
        </p:blipFill>
        <p:spPr>
          <a:xfrm>
            <a:off x="0" y="-21431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</a:t>
            </a:r>
            <a:r>
              <a:rPr lang="de-CH" sz="675" dirty="0" err="1">
                <a:solidFill>
                  <a:prstClr val="white">
                    <a:lumMod val="65000"/>
                  </a:prstClr>
                </a:solidFill>
              </a:rPr>
              <a:t>Werknetz</a:t>
            </a:r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 Architektur, Zürich | Gewinner BIM Award 2016</a:t>
            </a:r>
          </a:p>
        </p:txBody>
      </p:sp>
    </p:spTree>
    <p:extLst>
      <p:ext uri="{BB962C8B-B14F-4D97-AF65-F5344CB8AC3E}">
        <p14:creationId xmlns:p14="http://schemas.microsoft.com/office/powerpoint/2010/main" val="355190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Maschin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1"/>
          <a:stretch/>
        </p:blipFill>
        <p:spPr>
          <a:xfrm>
            <a:off x="0" y="-14287"/>
            <a:ext cx="9144000" cy="477321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17645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Titelfolie Anlag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3451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nlag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b="6445"/>
          <a:stretch/>
        </p:blipFill>
        <p:spPr>
          <a:xfrm>
            <a:off x="0" y="-28575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418316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usbil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3" b="14309"/>
          <a:stretch/>
        </p:blipFill>
        <p:spPr>
          <a:xfrm>
            <a:off x="0" y="0"/>
            <a:ext cx="9144000" cy="47577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673641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Netzwerk / 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4" b="5441"/>
          <a:stretch/>
        </p:blipFill>
        <p:spPr>
          <a:xfrm>
            <a:off x="0" y="-7143"/>
            <a:ext cx="9144000" cy="4764881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731682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Seite - V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0" b="19826"/>
          <a:stretch/>
        </p:blipFill>
        <p:spPr>
          <a:xfrm>
            <a:off x="0" y="1"/>
            <a:ext cx="9144000" cy="47577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133120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G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5" b="10508"/>
          <a:stretch/>
        </p:blipFill>
        <p:spPr>
          <a:xfrm>
            <a:off x="0" y="0"/>
            <a:ext cx="9144000" cy="47577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306335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Verme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8" b="34063"/>
          <a:stretch/>
        </p:blipFill>
        <p:spPr>
          <a:xfrm>
            <a:off x="0" y="1"/>
            <a:ext cx="9144000" cy="475746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66258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K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1" b="5078"/>
          <a:stretch/>
        </p:blipFill>
        <p:spPr>
          <a:xfrm>
            <a:off x="1" y="-14288"/>
            <a:ext cx="9143999" cy="477202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2012987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es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/>
          <a:p>
            <a:r>
              <a:rPr lang="de-DE" dirty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4538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991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h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0164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 Schlussfolie Anlag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147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org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9636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h-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5706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48077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48144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h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47576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org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65064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h-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58070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68521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Inhal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5022056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922169" y="1356122"/>
            <a:ext cx="3007519" cy="3151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455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pos="4974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Inhalt - Bild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5022056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1494" y="288441"/>
            <a:ext cx="5022057" cy="60742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922169" y="0"/>
            <a:ext cx="3221831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13335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pos="497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Titelfolie Industrie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3451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-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8638" y="1354931"/>
            <a:ext cx="3886200" cy="3263504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9163" y="1369219"/>
            <a:ext cx="3886200" cy="3263504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67529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Bild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7031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abschie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9" b="39149"/>
          <a:stretch/>
        </p:blipFill>
        <p:spPr>
          <a:xfrm>
            <a:off x="0" y="-868986"/>
            <a:ext cx="9144000" cy="56279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Verabschiedung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350827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14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A6973-6BFC-412C-9F85-16C0124C7467}" type="datetimeFigureOut">
              <a:rPr lang="de-DE" smtClean="0">
                <a:solidFill>
                  <a:prstClr val="black"/>
                </a:solidFill>
              </a:rPr>
              <a:pPr/>
              <a:t>16.11.2018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64873" cy="273844"/>
          </a:xfrm>
        </p:spPr>
        <p:txBody>
          <a:bodyPr/>
          <a:lstStyle/>
          <a:p>
            <a:r>
              <a:rPr lang="de-DE" dirty="0">
                <a:solidFill>
                  <a:prstClr val="black"/>
                </a:solidFill>
              </a:rPr>
              <a:t>Rainer Sailer</a:t>
            </a:r>
          </a:p>
        </p:txBody>
      </p:sp>
    </p:spTree>
    <p:extLst>
      <p:ext uri="{BB962C8B-B14F-4D97-AF65-F5344CB8AC3E}">
        <p14:creationId xmlns:p14="http://schemas.microsoft.com/office/powerpoint/2010/main" val="3856150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ra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70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 +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360000"/>
            <a:ext cx="7740000" cy="540000"/>
          </a:xfrm>
          <a:prstGeom prst="rect">
            <a:avLst/>
          </a:prstGeom>
        </p:spPr>
        <p:txBody>
          <a:bodyPr/>
          <a:lstStyle>
            <a:lvl1pPr>
              <a:defRPr sz="2775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/>
              <a:t>Text bearbeiten (Arial / 28pt)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 hasCustomPrompt="1"/>
          </p:nvPr>
        </p:nvSpPr>
        <p:spPr>
          <a:xfrm>
            <a:off x="1080000" y="1440000"/>
            <a:ext cx="7740000" cy="2700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37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8B00"/>
              </a:buClr>
              <a:buSzTx/>
              <a:buFontTx/>
              <a:buNone/>
              <a:tabLst/>
              <a:defRPr sz="1575" baseline="0">
                <a:latin typeface="Arial" pitchFamily="34" charset="0"/>
                <a:cs typeface="Arial" pitchFamily="34" charset="0"/>
              </a:defRPr>
            </a:lvl1pPr>
            <a:lvl2pPr marL="359991" indent="-179996">
              <a:lnSpc>
                <a:spcPct val="100000"/>
              </a:lnSpc>
              <a:spcBef>
                <a:spcPts val="600"/>
              </a:spcBef>
              <a:buClr>
                <a:srgbClr val="FF8B00"/>
              </a:buClr>
              <a:buFont typeface="Wingdings" pitchFamily="2" charset="2"/>
              <a:buChar char="§"/>
              <a:defRPr sz="1200" baseline="0">
                <a:latin typeface="Arial" pitchFamily="34" charset="0"/>
                <a:cs typeface="Arial" pitchFamily="34" charset="0"/>
              </a:defRPr>
            </a:lvl2pPr>
            <a:lvl3pPr marL="914378" indent="0">
              <a:buClr>
                <a:srgbClr val="FF8B00"/>
              </a:buClr>
              <a:buFontTx/>
              <a:buNone/>
              <a:defRPr sz="2025" baseline="0">
                <a:latin typeface="Helvetica Condensed" pitchFamily="2" charset="0"/>
              </a:defRPr>
            </a:lvl3pPr>
            <a:lvl4pPr marL="1371566" indent="0">
              <a:buClr>
                <a:srgbClr val="FF8B00"/>
              </a:buClr>
              <a:buFontTx/>
              <a:buNone/>
              <a:defRPr sz="1575" baseline="0">
                <a:latin typeface="Helvetica Condensed" pitchFamily="2" charset="0"/>
              </a:defRPr>
            </a:lvl4pPr>
            <a:lvl5pPr marL="2057348" indent="-228594">
              <a:buClr>
                <a:srgbClr val="EC9F00"/>
              </a:buClr>
              <a:buFont typeface="Wingdings" pitchFamily="2" charset="2"/>
              <a:buChar char="§"/>
              <a:defRPr sz="1800" baseline="0">
                <a:latin typeface="Helvetica Condensed" pitchFamily="2" charset="0"/>
              </a:defRPr>
            </a:lvl5pPr>
          </a:lstStyle>
          <a:p>
            <a:pPr lvl="0"/>
            <a:r>
              <a:rPr lang="de-DE" dirty="0"/>
              <a:t>Text bearbeiten (Arial / 12 oder 16pt)</a:t>
            </a:r>
          </a:p>
          <a:p>
            <a:pPr lvl="1"/>
            <a:r>
              <a:rPr lang="de-DE" dirty="0"/>
              <a:t>Zweite Ebene (Arial / 12pt)</a:t>
            </a:r>
          </a:p>
        </p:txBody>
      </p:sp>
      <p:sp>
        <p:nvSpPr>
          <p:cNvPr id="6" name="Line 3"/>
          <p:cNvSpPr>
            <a:spLocks noChangeShapeType="1"/>
          </p:cNvSpPr>
          <p:nvPr userDrawn="1"/>
        </p:nvSpPr>
        <p:spPr bwMode="auto">
          <a:xfrm>
            <a:off x="1152000" y="951570"/>
            <a:ext cx="7650000" cy="0"/>
          </a:xfrm>
          <a:prstGeom prst="line">
            <a:avLst/>
          </a:prstGeom>
          <a:noFill/>
          <a:ln w="57150">
            <a:solidFill>
              <a:srgbClr val="FF8B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endParaRPr lang="de-DE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31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 Seite -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6" b="6445"/>
          <a:stretch/>
        </p:blipFill>
        <p:spPr>
          <a:xfrm>
            <a:off x="0" y="-28575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49904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Aufzählung |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383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- Inhalt - Bild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5022056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1494" y="288441"/>
            <a:ext cx="5022057" cy="60742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922169" y="0"/>
            <a:ext cx="3221831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57157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pos="4974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 Schlussfolie Industrie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|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36498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|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70605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1" y="1169987"/>
            <a:ext cx="8229644" cy="3468705"/>
          </a:xfrm>
          <a:prstGeom prst="rect">
            <a:avLst/>
          </a:prstGeom>
        </p:spPr>
        <p:txBody>
          <a:bodyPr lIns="73140" tIns="0" rIns="0" bIns="0">
            <a:noAutofit/>
          </a:bodyPr>
          <a:lstStyle>
            <a:lvl1pPr marL="411382" indent="-411382">
              <a:buClr>
                <a:schemeClr val="accent4"/>
              </a:buClr>
              <a:buSzPct val="100000"/>
              <a:buFont typeface="Wingdings" charset="2"/>
              <a:buChar char="§"/>
              <a:defRPr sz="2800" b="0">
                <a:solidFill>
                  <a:schemeClr val="tx1"/>
                </a:solidFill>
                <a:latin typeface="Artifakt ElementOfc"/>
                <a:cs typeface="Artifakt ElementOfc"/>
              </a:defRPr>
            </a:lvl1pPr>
            <a:lvl2pPr marL="831737" indent="-287905">
              <a:buClr>
                <a:schemeClr val="accent4"/>
              </a:buClr>
              <a:buSzPct val="100000"/>
              <a:buFont typeface="Wingdings" charset="2"/>
              <a:buChar char="§"/>
              <a:defRPr sz="2800" b="0">
                <a:solidFill>
                  <a:schemeClr val="tx1"/>
                </a:solidFill>
                <a:latin typeface="Artifakt ElementOfc"/>
                <a:cs typeface="Artifakt ElementOfc"/>
              </a:defRPr>
            </a:lvl2pPr>
            <a:lvl3pPr marL="1279593" indent="-259115">
              <a:buClr>
                <a:schemeClr val="accent4"/>
              </a:buClr>
              <a:buSzPct val="100000"/>
              <a:buFont typeface="Wingdings" charset="2"/>
              <a:buChar char="§"/>
              <a:defRPr sz="2800" b="0">
                <a:solidFill>
                  <a:schemeClr val="tx1"/>
                </a:solidFill>
                <a:latin typeface="Artifakt ElementOfc"/>
                <a:cs typeface="Artifakt ElementOfc"/>
              </a:defRPr>
            </a:lvl3pPr>
            <a:lvl4pPr marL="1791431" indent="-230324">
              <a:buClr>
                <a:schemeClr val="accent4"/>
              </a:buClr>
              <a:buSzPct val="100000"/>
              <a:buFont typeface="Wingdings" charset="2"/>
              <a:buChar char="§"/>
              <a:defRPr sz="2800" b="0">
                <a:solidFill>
                  <a:schemeClr val="tx1"/>
                </a:solidFill>
                <a:latin typeface="Artifakt ElementOfc"/>
                <a:cs typeface="Artifakt ElementOfc"/>
              </a:defRPr>
            </a:lvl4pPr>
            <a:lvl5pPr marL="2303269" indent="-201533">
              <a:buClr>
                <a:schemeClr val="accent4"/>
              </a:buClr>
              <a:buSzPct val="100000"/>
              <a:buFont typeface="Wingdings" charset="2"/>
              <a:buChar char="§"/>
              <a:defRPr sz="1700" b="0">
                <a:solidFill>
                  <a:schemeClr val="tx1"/>
                </a:solidFill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0" tIns="0" rIns="0" bIns="0" anchor="t"/>
          <a:lstStyle>
            <a:lvl1pPr algn="l">
              <a:defRPr sz="3000" b="1" i="0">
                <a:solidFill>
                  <a:schemeClr val="accent4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5856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w/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4206" y="205979"/>
            <a:ext cx="8637372" cy="85725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999" b="1" i="0" baseline="0">
                <a:solidFill>
                  <a:schemeClr val="tx1"/>
                </a:solidFill>
                <a:latin typeface="Artifakt LegendOfc" charset="0"/>
                <a:ea typeface="Artifakt LegendOfc" charset="0"/>
                <a:cs typeface="Artifakt LegendOfc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>
          <a:xfrm>
            <a:off x="284209" y="1169989"/>
            <a:ext cx="4251960" cy="370059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57141" indent="-257141">
              <a:lnSpc>
                <a:spcPts val="2588"/>
              </a:lnSpc>
              <a:spcBef>
                <a:spcPts val="1013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2025" b="0">
                <a:solidFill>
                  <a:schemeClr val="accent1"/>
                </a:solidFill>
                <a:latin typeface="Artifakt ElementOfc"/>
                <a:cs typeface="Artifakt ElementOfc"/>
              </a:defRPr>
            </a:lvl1pPr>
            <a:lvl2pPr marL="514282" indent="-257141" defTabSz="53966">
              <a:lnSpc>
                <a:spcPts val="2588"/>
              </a:lnSpc>
              <a:spcBef>
                <a:spcPts val="1013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2025" b="0">
                <a:solidFill>
                  <a:schemeClr val="accent1"/>
                </a:solidFill>
                <a:latin typeface="Artifakt ElementOfc"/>
                <a:cs typeface="Artifakt ElementOfc"/>
              </a:defRPr>
            </a:lvl2pPr>
            <a:lvl3pPr marL="771422" indent="-257141">
              <a:lnSpc>
                <a:spcPts val="2588"/>
              </a:lnSpc>
              <a:spcBef>
                <a:spcPts val="1013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2025" b="0">
                <a:solidFill>
                  <a:schemeClr val="accent1"/>
                </a:solidFill>
                <a:latin typeface="Artifakt ElementOfc"/>
                <a:cs typeface="Artifakt ElementOfc"/>
              </a:defRPr>
            </a:lvl3pPr>
            <a:lvl4pPr marL="1028563" indent="-257141">
              <a:lnSpc>
                <a:spcPts val="2588"/>
              </a:lnSpc>
              <a:spcBef>
                <a:spcPts val="1013"/>
              </a:spcBef>
              <a:buClr>
                <a:schemeClr val="tx1"/>
              </a:buClr>
              <a:buSzPct val="105000"/>
              <a:buFont typeface="Wingdings" pitchFamily="2" charset="2"/>
              <a:buChar char="§"/>
              <a:tabLst/>
              <a:defRPr sz="2025" b="0">
                <a:solidFill>
                  <a:schemeClr val="accent1"/>
                </a:solidFill>
                <a:latin typeface="Artifakt ElementOfc"/>
                <a:cs typeface="Artifakt ElementOfc"/>
              </a:defRPr>
            </a:lvl4pPr>
            <a:lvl5pPr marL="2389412" indent="-287877">
              <a:buClr>
                <a:schemeClr val="accent4"/>
              </a:buClr>
              <a:buSzPct val="100000"/>
              <a:buFont typeface="Wingdings" pitchFamily="2" charset="2"/>
              <a:buChar char="§"/>
              <a:defRPr sz="1700" b="0">
                <a:latin typeface="Artifakt ElementOfc"/>
                <a:cs typeface="Artifakt ElementOfc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629150" y="1169989"/>
            <a:ext cx="4292600" cy="37005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>
          <a:xfrm>
            <a:off x="4629150" y="4870580"/>
            <a:ext cx="4292600" cy="214725"/>
          </a:xfrm>
          <a:prstGeom prst="rect">
            <a:avLst/>
          </a:prstGeom>
        </p:spPr>
        <p:txBody>
          <a:bodyPr lIns="0" tIns="36576" rIns="0" bIns="0"/>
          <a:lstStyle>
            <a:lvl1pPr marL="0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1pPr>
            <a:lvl2pPr marL="342859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2pPr>
            <a:lvl3pPr marL="685717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3pPr>
            <a:lvl4pPr marL="1028576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4pPr>
            <a:lvl5pPr marL="1371434" indent="0">
              <a:buNone/>
              <a:defRPr sz="9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6137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hf sldNum="0" hd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 Seite - 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07"/>
          <a:stretch/>
        </p:blipFill>
        <p:spPr>
          <a:xfrm>
            <a:off x="0" y="-337221"/>
            <a:ext cx="9144000" cy="5096150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>
                <a:solidFill>
                  <a:schemeClr val="bg1">
                    <a:lumMod val="65000"/>
                  </a:schemeClr>
                </a:solidFill>
                <a:latin typeface="Helvetica" panose="02000603020000020004" pitchFamily="2" charset="0"/>
              </a:rPr>
              <a:t>© 2017 |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905130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575442"/>
            <a:ext cx="7643812" cy="5561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3608" y="1275606"/>
            <a:ext cx="7643812" cy="3024336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563888" y="4731990"/>
            <a:ext cx="2520280" cy="273844"/>
          </a:xfrm>
          <a:prstGeom prst="rect">
            <a:avLst/>
          </a:prstGeom>
        </p:spPr>
        <p:txBody>
          <a:bodyPr/>
          <a:lstStyle>
            <a:lvl1pPr algn="ctr">
              <a:defRPr lang="de-CH" sz="800" b="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1043608" y="1046077"/>
            <a:ext cx="7776864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74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>
        <p14:doors dir="vert"/>
      </p:transition>
    </mc:Choice>
    <mc:Fallback>
      <p:transition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42988" y="1851669"/>
            <a:ext cx="7643812" cy="27429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766234" y="-15418"/>
            <a:ext cx="7643812" cy="71496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0967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742950"/>
            <a:ext cx="7886700" cy="354245"/>
          </a:xfrm>
        </p:spPr>
        <p:txBody>
          <a:bodyPr>
            <a:noAutofit/>
          </a:bodyPr>
          <a:lstStyle>
            <a:lvl1pPr marL="0" indent="0" algn="l">
              <a:buNone/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218" y="1097194"/>
            <a:ext cx="7888082" cy="301229"/>
          </a:xfrm>
        </p:spPr>
        <p:txBody>
          <a:bodyPr>
            <a:normAutofit/>
          </a:bodyPr>
          <a:lstStyle>
            <a:lvl1pPr marL="0" indent="0" algn="l">
              <a:buNone/>
              <a:defRPr sz="1050" b="0" i="0" baseline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UNTER-ÜBERSCHRIFT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218" y="1526316"/>
            <a:ext cx="7888083" cy="2702785"/>
          </a:xfrm>
        </p:spPr>
        <p:txBody>
          <a:bodyPr/>
          <a:lstStyle>
            <a:lvl1pPr marL="1714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875">
                <a:latin typeface="Helvetica" panose="020B0604020202030204" pitchFamily="34" charset="0"/>
                <a:cs typeface="Arial" panose="020B0604020202020204" pitchFamily="34" charset="0"/>
              </a:defRPr>
            </a:lvl1pPr>
            <a:lvl2pPr marL="5143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650">
                <a:latin typeface="Helvetica" panose="020B0604020202030204" pitchFamily="34" charset="0"/>
                <a:cs typeface="Arial" panose="020B0604020202020204" pitchFamily="34" charset="0"/>
              </a:defRPr>
            </a:lvl2pPr>
            <a:lvl3pPr marL="8572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350">
                <a:latin typeface="Helvetica" panose="020B0604020202030204" pitchFamily="34" charset="0"/>
                <a:cs typeface="Arial" panose="020B0604020202020204" pitchFamily="34" charset="0"/>
              </a:defRPr>
            </a:lvl3pPr>
            <a:lvl4pPr marL="12001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200">
                <a:latin typeface="Helvetica" panose="020B0604020202030204" pitchFamily="34" charset="0"/>
                <a:cs typeface="Arial" panose="020B0604020202020204" pitchFamily="34" charset="0"/>
              </a:defRPr>
            </a:lvl4pPr>
            <a:lvl5pPr marL="15430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975">
                <a:latin typeface="Helvetica" panose="020B0604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1239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1621" y="915569"/>
            <a:ext cx="7643812" cy="3368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236" y="272614"/>
            <a:ext cx="7643812" cy="7149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5651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M_Titel und frei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286903"/>
            <a:ext cx="7643812" cy="64295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  <p:sp>
        <p:nvSpPr>
          <p:cNvPr id="3" name="Foliennummernplatzhalter 5">
            <a:extLst>
              <a:ext uri="{FF2B5EF4-FFF2-40B4-BE49-F238E27FC236}">
                <a16:creationId xmlns:a16="http://schemas.microsoft.com/office/drawing/2014/main" id="{37BFFB82-9195-42FC-ADD1-C49FE2400F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8475" y="481382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B7119-65C9-41FA-8B7D-1FF0F8525E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76A4C4-087D-4F01-AF26-62ED07476C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BE1C57D-466B-4B94-94D3-6F7F0240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3888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Titelfolie Daten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3451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M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286903"/>
            <a:ext cx="7643812" cy="64295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912F90-52F5-46CA-9329-1E66E73A0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41640"/>
            <a:ext cx="7643812" cy="359074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§"/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4EB49E-CBD6-4449-B2C2-4C0D3AA1E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88475" y="481382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FB7119-65C9-41FA-8B7D-1FF0F8525E52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97FD81E-5232-4771-A38C-30B288E8D7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094A18-12DF-4743-A568-8862ED06F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350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1621" y="915569"/>
            <a:ext cx="7643812" cy="3368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236" y="272614"/>
            <a:ext cx="7643812" cy="7149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3743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1621" y="915569"/>
            <a:ext cx="7643812" cy="3368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236" y="272614"/>
            <a:ext cx="7643812" cy="7149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4898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61621" y="915569"/>
            <a:ext cx="7643812" cy="33687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6236" y="272614"/>
            <a:ext cx="7643812" cy="71496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847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el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170000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chluss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94305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 Schlussfolie Datenmana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952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Titelfolie CAD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3451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 Schlussfolie CAD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9045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el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231446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chluss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4022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chluss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860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el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227123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chluss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888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el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63723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chluss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142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el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82503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chluss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52808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el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3217458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chluss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8594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8296" y="1353839"/>
            <a:ext cx="7643812" cy="302433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7" name="Line 3"/>
          <p:cNvSpPr>
            <a:spLocks noChangeShapeType="1"/>
          </p:cNvSpPr>
          <p:nvPr userDrawn="1"/>
        </p:nvSpPr>
        <p:spPr bwMode="auto">
          <a:xfrm>
            <a:off x="978296" y="1046077"/>
            <a:ext cx="7776864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sz="2400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8687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49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folie Maschin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108533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71550" y="1347788"/>
            <a:ext cx="7486650" cy="1102519"/>
          </a:xfrm>
        </p:spPr>
        <p:txBody>
          <a:bodyPr anchor="t"/>
          <a:lstStyle>
            <a:lvl1pPr>
              <a:defRPr baseline="0"/>
            </a:lvl1pPr>
          </a:lstStyle>
          <a:p>
            <a:r>
              <a:rPr lang="de-CH" dirty="0" smtClean="0"/>
              <a:t> 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71550" y="2914650"/>
            <a:ext cx="6800850" cy="131445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 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6616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1347788"/>
            <a:ext cx="7650558" cy="272448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3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Titelfolie Maschin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1898619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chlussfolie Maschin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2161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el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51795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chluss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8670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Titel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3470151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Schlussfolie M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216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Titel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522462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Schlussfolie vari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0905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Schlussfolie Maschin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1236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360000"/>
            <a:ext cx="7740000" cy="540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</a:p>
        </p:txBody>
      </p:sp>
    </p:spTree>
    <p:extLst>
      <p:ext uri="{BB962C8B-B14F-4D97-AF65-F5344CB8AC3E}">
        <p14:creationId xmlns:p14="http://schemas.microsoft.com/office/powerpoint/2010/main" val="643319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llgem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748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rchite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1431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</a:t>
            </a:r>
            <a:r>
              <a:rPr lang="de-CH" sz="675" dirty="0" err="1" smtClean="0">
                <a:solidFill>
                  <a:prstClr val="white">
                    <a:lumMod val="65000"/>
                  </a:prstClr>
                </a:solidFill>
              </a:rPr>
              <a:t>Werknetz</a:t>
            </a:r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 Architektur, Zürich | Gewinner BIM Award 2016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81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Maschin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287"/>
            <a:ext cx="9144000" cy="4773216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800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nlag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9144000" cy="4779169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994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Ausbil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7577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319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Netzwerk / 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143"/>
            <a:ext cx="9144000" cy="4764881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178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 Seite - V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7577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8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G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475773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75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Vermess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4757468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8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Titelfolie Archite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3023648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 Seite - Kollabo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4288"/>
            <a:ext cx="9143999" cy="477202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2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ues 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521493" y="3231666"/>
            <a:ext cx="8622507" cy="607424"/>
          </a:xfrm>
        </p:spPr>
        <p:txBody>
          <a:bodyPr/>
          <a:lstStyle/>
          <a:p>
            <a:r>
              <a:rPr lang="de-DE" dirty="0" smtClean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01585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6291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h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6481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org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568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h-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9254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Aufzählung |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372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37688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575756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h-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722739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org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32011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Schlussfolie Archite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6793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h-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953459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|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0"/>
            <a:ext cx="9144000" cy="475892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8459544" cy="3151584"/>
          </a:xfrm>
        </p:spPr>
        <p:txBody>
          <a:bodyPr/>
          <a:lstStyle>
            <a:lvl1pPr marL="0" indent="0">
              <a:buNone/>
              <a:defRPr sz="2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45209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Inhalt -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5022056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922169" y="1356122"/>
            <a:ext cx="3007519" cy="315158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8614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97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Inhalt - Bild gr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521494" y="1356122"/>
            <a:ext cx="5022056" cy="3151584"/>
          </a:xfrm>
        </p:spPr>
        <p:txBody>
          <a:bodyPr/>
          <a:lstStyle>
            <a:lvl1pPr marL="0" indent="0">
              <a:buNone/>
              <a:defRPr sz="2100"/>
            </a:lvl1pPr>
          </a:lstStyle>
          <a:p>
            <a:pPr lvl="0"/>
            <a:r>
              <a:rPr lang="de-DE" dirty="0" smtClean="0"/>
              <a:t>Formatvorlagen des Textmasters bearbeiten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21494" y="288441"/>
            <a:ext cx="5022057" cy="60742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/>
          </p:nvPr>
        </p:nvSpPr>
        <p:spPr>
          <a:xfrm>
            <a:off x="5922169" y="0"/>
            <a:ext cx="3221831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2487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97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-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28638" y="1354931"/>
            <a:ext cx="3886200" cy="3263504"/>
          </a:xfr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29163" y="1369219"/>
            <a:ext cx="3886200" cy="3263504"/>
          </a:xfrm>
        </p:spPr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822559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- Bild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75892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Titel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9126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abschie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8986"/>
            <a:ext cx="9144000" cy="5627915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prstClr val="white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521493" y="3851672"/>
            <a:ext cx="8103523" cy="541734"/>
          </a:xfrm>
        </p:spPr>
        <p:txBody>
          <a:bodyPr/>
          <a:lstStyle>
            <a:lvl1pPr marL="0" indent="0" algn="l">
              <a:buNone/>
              <a:defRPr sz="21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Vorname Name, Funktion</a:t>
            </a:r>
            <a:endParaRPr lang="de-CH" dirty="0"/>
          </a:p>
        </p:txBody>
      </p:sp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521493" y="3231666"/>
            <a:ext cx="8622507" cy="6074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Verabschiedung</a:t>
            </a:r>
            <a:endParaRPr lang="de-CH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4321969" y="4559610"/>
            <a:ext cx="474345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CH" sz="675" dirty="0" smtClean="0">
                <a:solidFill>
                  <a:prstClr val="white">
                    <a:lumMod val="65000"/>
                  </a:prstClr>
                </a:solidFill>
              </a:rPr>
              <a:t>© 2017 | Mensch und Maschine</a:t>
            </a:r>
            <a:endParaRPr lang="de-CH" sz="675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3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70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M_Titel und freier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286903"/>
            <a:ext cx="7643812" cy="64295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8694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 hasCustomPrompt="1"/>
          </p:nvPr>
        </p:nvSpPr>
        <p:spPr>
          <a:xfrm>
            <a:off x="1080000" y="360000"/>
            <a:ext cx="7740000" cy="540000"/>
          </a:xfrm>
          <a:prstGeom prst="rect">
            <a:avLst/>
          </a:prstGeom>
        </p:spPr>
        <p:txBody>
          <a:bodyPr/>
          <a:lstStyle>
            <a:lvl1pPr>
              <a:defRPr sz="28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</a:p>
        </p:txBody>
      </p:sp>
    </p:spTree>
    <p:extLst>
      <p:ext uri="{BB962C8B-B14F-4D97-AF65-F5344CB8AC3E}">
        <p14:creationId xmlns:p14="http://schemas.microsoft.com/office/powerpoint/2010/main" val="353079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rgbClr val="FFC000"/>
              </a:buClr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3171F51-1E63-6748-AA54-5D3B39FAD2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F625B0D-D466-364E-A78F-29CE532EA51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358900" y="823503"/>
            <a:ext cx="7785100" cy="0"/>
          </a:xfrm>
          <a:prstGeom prst="line">
            <a:avLst/>
          </a:prstGeom>
          <a:ln>
            <a:solidFill>
              <a:srgbClr val="FF66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60" y="51470"/>
            <a:ext cx="1223800" cy="23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19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Titelfolie 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3451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742950"/>
            <a:ext cx="7886700" cy="354245"/>
          </a:xfrm>
        </p:spPr>
        <p:txBody>
          <a:bodyPr>
            <a:noAutofit/>
          </a:bodyPr>
          <a:lstStyle>
            <a:lvl1pPr marL="0" indent="0" algn="l">
              <a:buNone/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218" y="1097194"/>
            <a:ext cx="7888082" cy="301229"/>
          </a:xfrm>
        </p:spPr>
        <p:txBody>
          <a:bodyPr>
            <a:normAutofit/>
          </a:bodyPr>
          <a:lstStyle>
            <a:lvl1pPr marL="0" indent="0" algn="l">
              <a:buNone/>
              <a:defRPr sz="1050" b="0" i="0" baseline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UNTER-ÜBERSCHRIFT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218" y="1526316"/>
            <a:ext cx="7888083" cy="2702785"/>
          </a:xfrm>
        </p:spPr>
        <p:txBody>
          <a:bodyPr/>
          <a:lstStyle>
            <a:lvl1pPr marL="1714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875">
                <a:latin typeface="Helvetica" panose="020B0604020202030204" pitchFamily="34" charset="0"/>
                <a:cs typeface="Arial" panose="020B0604020202020204" pitchFamily="34" charset="0"/>
              </a:defRPr>
            </a:lvl1pPr>
            <a:lvl2pPr marL="5143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650">
                <a:latin typeface="Helvetica" panose="020B0604020202030204" pitchFamily="34" charset="0"/>
                <a:cs typeface="Arial" panose="020B0604020202020204" pitchFamily="34" charset="0"/>
              </a:defRPr>
            </a:lvl2pPr>
            <a:lvl3pPr marL="8572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350">
                <a:latin typeface="Helvetica" panose="020B0604020202030204" pitchFamily="34" charset="0"/>
                <a:cs typeface="Arial" panose="020B0604020202020204" pitchFamily="34" charset="0"/>
              </a:defRPr>
            </a:lvl3pPr>
            <a:lvl4pPr marL="12001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200">
                <a:latin typeface="Helvetica" panose="020B0604020202030204" pitchFamily="34" charset="0"/>
                <a:cs typeface="Arial" panose="020B0604020202020204" pitchFamily="34" charset="0"/>
              </a:defRPr>
            </a:lvl4pPr>
            <a:lvl5pPr marL="15430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975">
                <a:latin typeface="Helvetica" panose="020B0604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43975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988" y="267494"/>
            <a:ext cx="7643812" cy="85725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901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2400"/>
            </a:lvl1pPr>
            <a:lvl2pPr marL="5143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2100"/>
            </a:lvl2pPr>
            <a:lvl3pPr marL="8572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1800"/>
            </a:lvl3pPr>
            <a:lvl4pPr marL="12001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1500"/>
            </a:lvl4pPr>
            <a:lvl5pPr marL="1543050" indent="-171450">
              <a:buClr>
                <a:srgbClr val="FFC000"/>
              </a:buClr>
              <a:buFont typeface="Wingdings" panose="05000000000000000000" pitchFamily="2" charset="2"/>
              <a:buChar char="§"/>
              <a:defRPr sz="15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DAA6973-6BFC-412C-9F85-16C0124C7467}" type="datetimeFigureOut">
              <a:rPr lang="de-DE" smtClean="0"/>
              <a:t>16.11.2018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64873" cy="273844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Rainer Sailer</a:t>
            </a:r>
          </a:p>
        </p:txBody>
      </p:sp>
    </p:spTree>
    <p:extLst>
      <p:ext uri="{BB962C8B-B14F-4D97-AF65-F5344CB8AC3E}">
        <p14:creationId xmlns:p14="http://schemas.microsoft.com/office/powerpoint/2010/main" val="102239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uM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286903"/>
            <a:ext cx="7643812" cy="642952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E912F90-52F5-46CA-9329-1E66E73A0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41640"/>
            <a:ext cx="7643812" cy="3590745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>
              <a:buFont typeface="Wingdings" panose="05000000000000000000" pitchFamily="2" charset="2"/>
              <a:buChar char="§"/>
              <a:defRPr sz="2000">
                <a:latin typeface="Helvetica" charset="0"/>
                <a:ea typeface="Helvetica" charset="0"/>
                <a:cs typeface="Helvetica" charset="0"/>
              </a:defRPr>
            </a:lvl1pPr>
            <a:lvl2pPr marL="514350" indent="-171450">
              <a:buFont typeface="Wingdings" panose="05000000000000000000" pitchFamily="2" charset="2"/>
              <a:buChar char="§"/>
              <a:defRPr sz="1800">
                <a:latin typeface="Helvetica" charset="0"/>
                <a:ea typeface="Helvetica" charset="0"/>
                <a:cs typeface="Helvetica" charset="0"/>
              </a:defRPr>
            </a:lvl2pPr>
            <a:lvl3pPr marL="857250" indent="-171450">
              <a:buFont typeface="Wingdings" panose="05000000000000000000" pitchFamily="2" charset="2"/>
              <a:buChar char="§"/>
              <a:defRPr sz="1600">
                <a:latin typeface="Helvetica" charset="0"/>
                <a:ea typeface="Helvetica" charset="0"/>
                <a:cs typeface="Helvetica" charset="0"/>
              </a:defRPr>
            </a:lvl3pPr>
            <a:lvl4pPr marL="1200150" indent="-171450">
              <a:buFont typeface="Wingdings" panose="05000000000000000000" pitchFamily="2" charset="2"/>
              <a:buChar char="§"/>
              <a:defRPr sz="1400">
                <a:latin typeface="Helvetica" charset="0"/>
                <a:ea typeface="Helvetica" charset="0"/>
                <a:cs typeface="Helvetica" charset="0"/>
              </a:defRPr>
            </a:lvl4pPr>
            <a:lvl5pPr marL="1543050" indent="-171450">
              <a:buFont typeface="Wingdings" panose="05000000000000000000" pitchFamily="2" charset="2"/>
              <a:buChar char="§"/>
              <a:defRPr sz="1400">
                <a:latin typeface="Helvetica" charset="0"/>
                <a:ea typeface="Helvetica" charset="0"/>
                <a:cs typeface="Helvetica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4A1EE3C-DC53-4318-8D03-1FEBAD6EBB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95" y="2938509"/>
            <a:ext cx="1991317" cy="17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17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7643812" cy="64295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02423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467544" y="267494"/>
            <a:ext cx="7643812" cy="642952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>
              <a:lnSpc>
                <a:spcPct val="90000"/>
              </a:lnSpc>
              <a:defRPr sz="2000" b="1"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3923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tart Work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"/>
            <a:ext cx="9144000" cy="5143500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492430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TITEL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3143250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9" name="Rechteck 8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4127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rchite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79"/>
            <a:ext cx="9103540" cy="5143500"/>
          </a:xfrm>
          <a:prstGeom prst="rect">
            <a:avLst/>
          </a:prstGeom>
        </p:spPr>
      </p:pic>
      <p:sp>
        <p:nvSpPr>
          <p:cNvPr id="11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492430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TITEL</a:t>
            </a:r>
            <a:endParaRPr lang="de-DE" dirty="0"/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3143250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9" name="Rechteck 8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1112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3540" cy="5143500"/>
          </a:xfrm>
          <a:prstGeom prst="rect">
            <a:avLst/>
          </a:prstGeom>
        </p:spPr>
      </p:pic>
      <p:sp>
        <p:nvSpPr>
          <p:cNvPr id="11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492430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TITEL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3143250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9" name="Rechteck 8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0825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492430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rgbClr val="77777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TITEL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3143250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13" b="0" i="0">
                <a:solidFill>
                  <a:srgbClr val="777777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  <a:endParaRPr lang="de-DE" dirty="0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8" name="Rechteck 7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</a:endParaRPr>
            </a:p>
          </p:txBody>
        </p:sp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952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Schlussfolie Infra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268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4961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Worksp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"/>
            <a:ext cx="9144000" cy="5143500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171701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TITEL</a:t>
            </a:r>
          </a:p>
        </p:txBody>
      </p:sp>
      <p:sp>
        <p:nvSpPr>
          <p:cNvPr id="12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2822521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9" name="Rechteck 8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6809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Cl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1" y="-5576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5" y="0"/>
            <a:ext cx="9103540" cy="5143500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171701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TITEL</a:t>
            </a:r>
            <a:endParaRPr lang="de-DE" dirty="0"/>
          </a:p>
        </p:txBody>
      </p:sp>
      <p:sp>
        <p:nvSpPr>
          <p:cNvPr id="13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2822521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8" name="Gruppieren 7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9" name="Rechteck 8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242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Archite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579"/>
            <a:ext cx="9103540" cy="5143500"/>
          </a:xfrm>
          <a:prstGeom prst="rect">
            <a:avLst/>
          </a:prstGeom>
        </p:spPr>
      </p:pic>
      <p:sp>
        <p:nvSpPr>
          <p:cNvPr id="8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171701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TITEL</a:t>
            </a:r>
            <a:endParaRPr lang="de-DE" dirty="0"/>
          </a:p>
        </p:txBody>
      </p:sp>
      <p:sp>
        <p:nvSpPr>
          <p:cNvPr id="9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2822521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11" name="Rechteck 10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625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Develop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78"/>
            <a:ext cx="9144000" cy="51409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3540" cy="5143500"/>
          </a:xfrm>
          <a:prstGeom prst="rect">
            <a:avLst/>
          </a:prstGeom>
        </p:spPr>
      </p:pic>
      <p:sp>
        <p:nvSpPr>
          <p:cNvPr id="8" name="Inhaltsplatzhalter 9"/>
          <p:cNvSpPr>
            <a:spLocks noGrp="1"/>
          </p:cNvSpPr>
          <p:nvPr>
            <p:ph sz="quarter" idx="10" hasCustomPrompt="1"/>
          </p:nvPr>
        </p:nvSpPr>
        <p:spPr>
          <a:xfrm>
            <a:off x="0" y="2171701"/>
            <a:ext cx="9144000" cy="422221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TITEL</a:t>
            </a:r>
            <a:endParaRPr lang="de-DE" dirty="0"/>
          </a:p>
        </p:txBody>
      </p:sp>
      <p:sp>
        <p:nvSpPr>
          <p:cNvPr id="9" name="Inhaltsplatzhalter 11"/>
          <p:cNvSpPr>
            <a:spLocks noGrp="1"/>
          </p:cNvSpPr>
          <p:nvPr>
            <p:ph sz="quarter" idx="11" hasCustomPrompt="1"/>
          </p:nvPr>
        </p:nvSpPr>
        <p:spPr>
          <a:xfrm>
            <a:off x="0" y="2822521"/>
            <a:ext cx="9144000" cy="628650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5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UNTERÜBERSCHRIFT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10" name="Gruppieren 9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11" name="Rechteck 10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2" name="Grafik 11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6696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tart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 txBox="1">
            <a:spLocks/>
          </p:cNvSpPr>
          <p:nvPr userDrawn="1"/>
        </p:nvSpPr>
        <p:spPr>
          <a:xfrm>
            <a:off x="765261" y="3030872"/>
            <a:ext cx="5850128" cy="54118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215"/>
              </a:lnSpc>
            </a:pPr>
            <a:r>
              <a:rPr lang="en-US" sz="1013">
                <a:solidFill>
                  <a:srgbClr val="FEFFFF"/>
                </a:solidFill>
                <a:latin typeface="Helvetica" panose="020B0604020202030204" pitchFamily="34" charset="0"/>
                <a:ea typeface="Open Sans Light" charset="0"/>
                <a:cs typeface="Arial" panose="020B0604020202020204" pitchFamily="34" charset="0"/>
              </a:rPr>
              <a:t>UNTERÜBERSCHRIFT</a:t>
            </a:r>
          </a:p>
        </p:txBody>
      </p:sp>
      <p:pic>
        <p:nvPicPr>
          <p:cNvPr id="9" name="Bildplatzhalter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021"/>
            <a:ext cx="9144000" cy="51435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5162027"/>
          </a:xfrm>
          <a:prstGeom prst="rect">
            <a:avLst/>
          </a:prstGeom>
          <a:solidFill>
            <a:srgbClr val="191917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304733" y="2235888"/>
            <a:ext cx="4534535" cy="451247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304732" y="2687134"/>
            <a:ext cx="4533900" cy="1027616"/>
          </a:xfrm>
        </p:spPr>
        <p:txBody>
          <a:bodyPr/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SUBTEXT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11" name="Gruppieren 10"/>
          <p:cNvGrpSpPr/>
          <p:nvPr userDrawn="1"/>
        </p:nvGrpSpPr>
        <p:grpSpPr>
          <a:xfrm>
            <a:off x="0" y="4866806"/>
            <a:ext cx="9144000" cy="304859"/>
            <a:chOff x="0" y="4804414"/>
            <a:chExt cx="9144000" cy="406478"/>
          </a:xfrm>
        </p:grpSpPr>
        <p:sp>
          <p:nvSpPr>
            <p:cNvPr id="12" name="Rechteck 11"/>
            <p:cNvSpPr/>
            <p:nvPr/>
          </p:nvSpPr>
          <p:spPr>
            <a:xfrm>
              <a:off x="0" y="4844387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4" name="Grafik 13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440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7" name="Rectangle 9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91917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304733" y="2235888"/>
            <a:ext cx="4534535" cy="451247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304732" y="2687134"/>
            <a:ext cx="4533900" cy="1027616"/>
          </a:xfrm>
        </p:spPr>
        <p:txBody>
          <a:bodyPr/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SUBTEXT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8" name="Rechteck 7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327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Infrastru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platzhalt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304733" y="2235888"/>
            <a:ext cx="4534535" cy="451247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304732" y="2687134"/>
            <a:ext cx="4533900" cy="1027616"/>
          </a:xfrm>
        </p:spPr>
        <p:txBody>
          <a:bodyPr/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SUBTEXT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7" name="Rechteck 6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1644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Pla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62027"/>
          </a:xfrm>
          <a:prstGeom prst="rect">
            <a:avLst/>
          </a:prstGeom>
        </p:spPr>
      </p:pic>
      <p:sp>
        <p:nvSpPr>
          <p:cNvPr id="8" name="Rectangle 9"/>
          <p:cNvSpPr/>
          <p:nvPr userDrawn="1"/>
        </p:nvSpPr>
        <p:spPr>
          <a:xfrm>
            <a:off x="-318" y="0"/>
            <a:ext cx="9144000" cy="5162027"/>
          </a:xfrm>
          <a:prstGeom prst="rect">
            <a:avLst/>
          </a:prstGeom>
          <a:solidFill>
            <a:srgbClr val="19191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  <a:latin typeface="Helvetica" panose="020B0604020202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304733" y="2235888"/>
            <a:ext cx="4534535" cy="451247"/>
          </a:xfrm>
        </p:spPr>
        <p:txBody>
          <a:bodyPr>
            <a:normAutofit/>
          </a:bodyPr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000" b="1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</p:txBody>
      </p:sp>
      <p:sp>
        <p:nvSpPr>
          <p:cNvPr id="25" name="Textplatzhalter 24"/>
          <p:cNvSpPr>
            <a:spLocks noGrp="1"/>
          </p:cNvSpPr>
          <p:nvPr>
            <p:ph type="body" sz="quarter" idx="13" hasCustomPrompt="1"/>
          </p:nvPr>
        </p:nvSpPr>
        <p:spPr>
          <a:xfrm>
            <a:off x="2304732" y="2687134"/>
            <a:ext cx="4533900" cy="1027616"/>
          </a:xfrm>
        </p:spPr>
        <p:txBody>
          <a:bodyPr/>
          <a:lstStyle>
            <a:lvl1pPr marL="171450" marR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b="0" i="0">
                <a:solidFill>
                  <a:schemeClr val="bg1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SUBTEXT</a:t>
            </a:r>
          </a:p>
          <a:p>
            <a:pPr marL="171450" marR="0" lvl="0" indent="-17145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de-DE" dirty="0"/>
          </a:p>
        </p:txBody>
      </p:sp>
      <p:grpSp>
        <p:nvGrpSpPr>
          <p:cNvPr id="9" name="Gruppieren 8"/>
          <p:cNvGrpSpPr/>
          <p:nvPr userDrawn="1"/>
        </p:nvGrpSpPr>
        <p:grpSpPr>
          <a:xfrm>
            <a:off x="-636" y="4887672"/>
            <a:ext cx="9144000" cy="274879"/>
            <a:chOff x="0" y="4776995"/>
            <a:chExt cx="9144000" cy="366505"/>
          </a:xfrm>
        </p:grpSpPr>
        <p:sp>
          <p:nvSpPr>
            <p:cNvPr id="10" name="Rechteck 9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344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65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742950"/>
            <a:ext cx="7886700" cy="354245"/>
          </a:xfrm>
        </p:spPr>
        <p:txBody>
          <a:bodyPr>
            <a:noAutofit/>
          </a:bodyPr>
          <a:lstStyle>
            <a:lvl1pPr marL="0" indent="0" algn="l">
              <a:buNone/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218" y="1097194"/>
            <a:ext cx="7888082" cy="301229"/>
          </a:xfrm>
        </p:spPr>
        <p:txBody>
          <a:bodyPr>
            <a:normAutofit/>
          </a:bodyPr>
          <a:lstStyle>
            <a:lvl1pPr marL="0" indent="0" algn="l">
              <a:buNone/>
              <a:defRPr sz="1050" b="0" i="0" baseline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UNTER-ÜBERSCHRIFT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218" y="1526316"/>
            <a:ext cx="7888083" cy="2702785"/>
          </a:xfrm>
        </p:spPr>
        <p:txBody>
          <a:bodyPr/>
          <a:lstStyle>
            <a:lvl1pPr marL="1714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875">
                <a:latin typeface="Helvetica" panose="020B0604020202030204" pitchFamily="34" charset="0"/>
                <a:cs typeface="Arial" panose="020B0604020202020204" pitchFamily="34" charset="0"/>
              </a:defRPr>
            </a:lvl1pPr>
            <a:lvl2pPr marL="5143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650">
                <a:latin typeface="Helvetica" panose="020B0604020202030204" pitchFamily="34" charset="0"/>
                <a:cs typeface="Arial" panose="020B0604020202020204" pitchFamily="34" charset="0"/>
              </a:defRPr>
            </a:lvl2pPr>
            <a:lvl3pPr marL="8572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350">
                <a:latin typeface="Helvetica" panose="020B0604020202030204" pitchFamily="34" charset="0"/>
                <a:cs typeface="Arial" panose="020B0604020202020204" pitchFamily="34" charset="0"/>
              </a:defRPr>
            </a:lvl3pPr>
            <a:lvl4pPr marL="12001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200">
                <a:latin typeface="Helvetica" panose="020B0604020202030204" pitchFamily="34" charset="0"/>
                <a:cs typeface="Arial" panose="020B0604020202020204" pitchFamily="34" charset="0"/>
              </a:defRPr>
            </a:lvl4pPr>
            <a:lvl5pPr marL="15430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975">
                <a:latin typeface="Helvetica" panose="020B0604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8154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Titelfolie Elektrotechn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1080000" y="2070000"/>
            <a:ext cx="7560000" cy="540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28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Text bearbeiten (Arial / 28pt)</a:t>
            </a:r>
            <a:endParaRPr lang="de-DE" dirty="0"/>
          </a:p>
        </p:txBody>
      </p:sp>
      <p:sp>
        <p:nvSpPr>
          <p:cNvPr id="5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1080000" y="2610000"/>
            <a:ext cx="7560000" cy="30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 i="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 bearbeiten (Arial / 16pt)</a:t>
            </a:r>
          </a:p>
        </p:txBody>
      </p:sp>
    </p:spTree>
    <p:extLst>
      <p:ext uri="{BB962C8B-B14F-4D97-AF65-F5344CB8AC3E}">
        <p14:creationId xmlns:p14="http://schemas.microsoft.com/office/powerpoint/2010/main" val="234518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Textbox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742950"/>
            <a:ext cx="7886700" cy="354245"/>
          </a:xfrm>
        </p:spPr>
        <p:txBody>
          <a:bodyPr>
            <a:noAutofit/>
          </a:bodyPr>
          <a:lstStyle>
            <a:lvl1pPr marL="0" indent="0" algn="l">
              <a:buNone/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218" y="1097194"/>
            <a:ext cx="7888082" cy="301229"/>
          </a:xfrm>
        </p:spPr>
        <p:txBody>
          <a:bodyPr>
            <a:normAutofit/>
          </a:bodyPr>
          <a:lstStyle>
            <a:lvl1pPr marL="0" indent="0" algn="l">
              <a:buNone/>
              <a:defRPr sz="1050" b="0" i="0" baseline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UNTERÜBERSCHRIFT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08218" y="1526316"/>
            <a:ext cx="3735183" cy="2702785"/>
          </a:xfrm>
        </p:spPr>
        <p:txBody>
          <a:bodyPr/>
          <a:lstStyle>
            <a:lvl1pPr marL="1714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875">
                <a:latin typeface="Helvetica" panose="020B0604020202030204" pitchFamily="34" charset="0"/>
                <a:cs typeface="Arial" panose="020B0604020202020204" pitchFamily="34" charset="0"/>
              </a:defRPr>
            </a:lvl1pPr>
            <a:lvl2pPr marL="5143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650">
                <a:latin typeface="Helvetica" panose="020B0604020202030204" pitchFamily="34" charset="0"/>
                <a:cs typeface="Arial" panose="020B0604020202020204" pitchFamily="34" charset="0"/>
              </a:defRPr>
            </a:lvl2pPr>
            <a:lvl3pPr marL="8572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350">
                <a:latin typeface="Helvetica" panose="020B0604020202030204" pitchFamily="34" charset="0"/>
                <a:cs typeface="Arial" panose="020B0604020202020204" pitchFamily="34" charset="0"/>
              </a:defRPr>
            </a:lvl3pPr>
            <a:lvl4pPr marL="12001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200">
                <a:latin typeface="Helvetica" panose="020B0604020202030204" pitchFamily="34" charset="0"/>
                <a:cs typeface="Arial" panose="020B0604020202020204" pitchFamily="34" charset="0"/>
              </a:defRPr>
            </a:lvl4pPr>
            <a:lvl5pPr marL="15430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975">
                <a:latin typeface="Helvetica" panose="020B0604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5"/>
          </p:nvPr>
        </p:nvSpPr>
        <p:spPr>
          <a:xfrm>
            <a:off x="4482617" y="1526316"/>
            <a:ext cx="4039983" cy="2702785"/>
          </a:xfrm>
        </p:spPr>
        <p:txBody>
          <a:bodyPr/>
          <a:lstStyle>
            <a:lvl1pPr marL="1714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875">
                <a:latin typeface="Helvetica" panose="020B0604020202030204" pitchFamily="34" charset="0"/>
                <a:cs typeface="Arial" panose="020B0604020202020204" pitchFamily="34" charset="0"/>
              </a:defRPr>
            </a:lvl1pPr>
            <a:lvl2pPr marL="5143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650">
                <a:latin typeface="Helvetica" panose="020B0604020202030204" pitchFamily="34" charset="0"/>
                <a:cs typeface="Arial" panose="020B0604020202020204" pitchFamily="34" charset="0"/>
              </a:defRPr>
            </a:lvl2pPr>
            <a:lvl3pPr marL="8572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350">
                <a:latin typeface="Helvetica" panose="020B0604020202030204" pitchFamily="34" charset="0"/>
                <a:cs typeface="Arial" panose="020B0604020202020204" pitchFamily="34" charset="0"/>
              </a:defRPr>
            </a:lvl3pPr>
            <a:lvl4pPr marL="12001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1200">
                <a:latin typeface="Helvetica" panose="020B0604020202030204" pitchFamily="34" charset="0"/>
                <a:cs typeface="Arial" panose="020B0604020202020204" pitchFamily="34" charset="0"/>
              </a:defRPr>
            </a:lvl4pPr>
            <a:lvl5pPr marL="1543050" indent="-171450" algn="l">
              <a:buClr>
                <a:srgbClr val="FF8100"/>
              </a:buClr>
              <a:buSzPct val="100000"/>
              <a:buFont typeface="Courier New" charset="0"/>
              <a:buChar char="o"/>
              <a:defRPr sz="975">
                <a:latin typeface="Helvetica" panose="020B0604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20107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661" y="2480958"/>
            <a:ext cx="349587" cy="262190"/>
          </a:xfrm>
          <a:prstGeom prst="rect">
            <a:avLst/>
          </a:prstGeom>
        </p:spPr>
      </p:pic>
      <p:pic>
        <p:nvPicPr>
          <p:cNvPr id="11" name="Grafi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200" y="685800"/>
            <a:ext cx="416509" cy="312382"/>
          </a:xfrm>
          <a:prstGeom prst="rect">
            <a:avLst/>
          </a:prstGeom>
        </p:spPr>
      </p:pic>
      <p:pic>
        <p:nvPicPr>
          <p:cNvPr id="12" name="Grafik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9762" y="4104708"/>
            <a:ext cx="394551" cy="295913"/>
          </a:xfrm>
          <a:prstGeom prst="rect">
            <a:avLst/>
          </a:prstGeom>
        </p:spPr>
      </p:pic>
      <p:pic>
        <p:nvPicPr>
          <p:cNvPr id="13" name="Grafik 2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261" y="3186000"/>
            <a:ext cx="435933" cy="326950"/>
          </a:xfrm>
          <a:prstGeom prst="rect">
            <a:avLst/>
          </a:prstGeom>
        </p:spPr>
      </p:pic>
      <p:pic>
        <p:nvPicPr>
          <p:cNvPr id="14" name="Grafik 2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090" y="1562250"/>
            <a:ext cx="416509" cy="31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88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right+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551744" y="0"/>
            <a:ext cx="4592256" cy="51435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671810" y="1547096"/>
            <a:ext cx="3811701" cy="354245"/>
          </a:xfrm>
        </p:spPr>
        <p:txBody>
          <a:bodyPr>
            <a:noAutofit/>
          </a:bodyPr>
          <a:lstStyle>
            <a:lvl1pPr marL="0" indent="0" algn="l">
              <a:buNone/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671810" y="1950643"/>
            <a:ext cx="3741737" cy="249770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750">
                <a:solidFill>
                  <a:srgbClr val="777777"/>
                </a:solidFill>
                <a:latin typeface="Open Sans"/>
                <a:ea typeface="+mn-ea"/>
                <a:cs typeface="Arial" panose="020B0604020202020204" pitchFamily="34" charset="0"/>
              </a:rPr>
              <a:t>Text</a:t>
            </a:r>
            <a:endParaRPr lang="en-US" sz="750" dirty="0">
              <a:solidFill>
                <a:srgbClr val="777777"/>
              </a:solidFill>
              <a:latin typeface="Open Sans"/>
              <a:ea typeface="Open Sans Light" charset="0"/>
              <a:cs typeface="Open Sans Light" charset="0"/>
            </a:endParaRP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7" name="Rechteck 6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31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left+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592256" cy="514350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1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149421" y="1547096"/>
            <a:ext cx="3811701" cy="354245"/>
          </a:xfrm>
        </p:spPr>
        <p:txBody>
          <a:bodyPr>
            <a:noAutofit/>
          </a:bodyPr>
          <a:lstStyle>
            <a:lvl1pPr marL="0" indent="0" algn="l">
              <a:buNone/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ÜBERSCHRIFT</a:t>
            </a:r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8473" y="1901340"/>
            <a:ext cx="3811701" cy="301229"/>
          </a:xfrm>
        </p:spPr>
        <p:txBody>
          <a:bodyPr>
            <a:normAutofit/>
          </a:bodyPr>
          <a:lstStyle>
            <a:lvl1pPr marL="0" indent="0" algn="l">
              <a:buNone/>
              <a:defRPr sz="1050" b="0" i="0" baseline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SUBTEXT</a:t>
            </a:r>
            <a:endParaRPr lang="de-DE" dirty="0"/>
          </a:p>
        </p:txBody>
      </p:sp>
      <p:sp>
        <p:nvSpPr>
          <p:cNvPr id="17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5163060" y="2240951"/>
            <a:ext cx="3741737" cy="249770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750">
                <a:solidFill>
                  <a:srgbClr val="777777"/>
                </a:solidFill>
                <a:latin typeface="Open Sans"/>
                <a:ea typeface="+mn-ea"/>
                <a:cs typeface="Arial" panose="020B0604020202020204" pitchFamily="34" charset="0"/>
              </a:rPr>
              <a:t>Text</a:t>
            </a:r>
            <a:endParaRPr lang="en-US" sz="750" dirty="0">
              <a:solidFill>
                <a:srgbClr val="777777"/>
              </a:solidFill>
              <a:latin typeface="Open Sans"/>
              <a:ea typeface="Open Sans Light" charset="0"/>
              <a:cs typeface="Open Sans Light" charset="0"/>
            </a:endParaRPr>
          </a:p>
        </p:txBody>
      </p:sp>
      <p:grpSp>
        <p:nvGrpSpPr>
          <p:cNvPr id="6" name="Gruppieren 5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7" name="Rechteck 6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8" name="Grafik 7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25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right+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4940515" y="1971991"/>
            <a:ext cx="3268242" cy="18327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683423" y="2488724"/>
            <a:ext cx="3741737" cy="228639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750" dirty="0">
                <a:solidFill>
                  <a:srgbClr val="777777"/>
                </a:solidFill>
                <a:latin typeface="Open Sans"/>
                <a:ea typeface="+mn-ea"/>
                <a:cs typeface="Arial" panose="020B0604020202020204" pitchFamily="34" charset="0"/>
              </a:rPr>
              <a:t>Text</a:t>
            </a:r>
            <a:endParaRPr lang="en-US" sz="750" dirty="0">
              <a:solidFill>
                <a:srgbClr val="777777"/>
              </a:solidFill>
              <a:latin typeface="Open Sans"/>
              <a:ea typeface="Open Sans Light" charset="0"/>
              <a:cs typeface="Open Sans Light" charset="0"/>
            </a:endParaRPr>
          </a:p>
        </p:txBody>
      </p:sp>
      <p:sp>
        <p:nvSpPr>
          <p:cNvPr id="12" name="Inhaltsplatzhalter 10"/>
          <p:cNvSpPr>
            <a:spLocks noGrp="1"/>
          </p:cNvSpPr>
          <p:nvPr>
            <p:ph sz="quarter" idx="15" hasCustomPrompt="1"/>
          </p:nvPr>
        </p:nvSpPr>
        <p:spPr>
          <a:xfrm>
            <a:off x="685800" y="1794869"/>
            <a:ext cx="3757272" cy="354243"/>
          </a:xfrm>
        </p:spPr>
        <p:txBody>
          <a:bodyPr>
            <a:noAutofit/>
          </a:bodyPr>
          <a:lstStyle>
            <a:lvl1pPr algn="l"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</p:txBody>
      </p:sp>
      <p:sp>
        <p:nvSpPr>
          <p:cNvPr id="13" name="Inhaltsplatzhalter 10"/>
          <p:cNvSpPr>
            <a:spLocks noGrp="1"/>
          </p:cNvSpPr>
          <p:nvPr>
            <p:ph sz="quarter" idx="16" hasCustomPrompt="1"/>
          </p:nvPr>
        </p:nvSpPr>
        <p:spPr>
          <a:xfrm>
            <a:off x="683422" y="2149112"/>
            <a:ext cx="3759650" cy="339611"/>
          </a:xfrm>
        </p:spPr>
        <p:txBody>
          <a:bodyPr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SUBTEXT</a:t>
            </a:r>
          </a:p>
        </p:txBody>
      </p:sp>
    </p:spTree>
    <p:extLst>
      <p:ext uri="{BB962C8B-B14F-4D97-AF65-F5344CB8AC3E}">
        <p14:creationId xmlns:p14="http://schemas.microsoft.com/office/powerpoint/2010/main" val="86994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left+headline+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15"/>
          <p:cNvSpPr>
            <a:spLocks noGrp="1"/>
          </p:cNvSpPr>
          <p:nvPr>
            <p:ph type="body" sz="quarter" idx="14"/>
          </p:nvPr>
        </p:nvSpPr>
        <p:spPr>
          <a:xfrm>
            <a:off x="4771420" y="2488724"/>
            <a:ext cx="3741737" cy="2286395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750">
                <a:latin typeface="Helvetica" panose="020B0604020202030204" pitchFamily="34" charset="0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de-DE" sz="750">
                <a:solidFill>
                  <a:srgbClr val="777777"/>
                </a:solidFill>
                <a:latin typeface="Open Sans"/>
                <a:ea typeface="+mn-ea"/>
                <a:cs typeface="Arial" panose="020B0604020202020204" pitchFamily="34" charset="0"/>
              </a:rPr>
              <a:t>Text</a:t>
            </a:r>
            <a:endParaRPr lang="en-US" sz="750" dirty="0">
              <a:solidFill>
                <a:srgbClr val="777777"/>
              </a:solidFill>
              <a:latin typeface="Open Sans"/>
              <a:ea typeface="Open Sans Light" charset="0"/>
              <a:cs typeface="Open Sans Light" charset="0"/>
            </a:endParaRP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84325" y="1971991"/>
            <a:ext cx="3268242" cy="183277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22057" y="120551"/>
            <a:ext cx="7886700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5" hasCustomPrompt="1"/>
          </p:nvPr>
        </p:nvSpPr>
        <p:spPr>
          <a:xfrm>
            <a:off x="4773797" y="1794869"/>
            <a:ext cx="3757272" cy="354243"/>
          </a:xfrm>
        </p:spPr>
        <p:txBody>
          <a:bodyPr>
            <a:noAutofit/>
          </a:bodyPr>
          <a:lstStyle>
            <a:lvl1pPr algn="l">
              <a:defRPr sz="2700" b="1" i="0"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ÜBERSCHRIFT</a:t>
            </a:r>
          </a:p>
        </p:txBody>
      </p:sp>
      <p:sp>
        <p:nvSpPr>
          <p:cNvPr id="18" name="Inhaltsplatzhalter 10"/>
          <p:cNvSpPr>
            <a:spLocks noGrp="1"/>
          </p:cNvSpPr>
          <p:nvPr>
            <p:ph sz="quarter" idx="16" hasCustomPrompt="1"/>
          </p:nvPr>
        </p:nvSpPr>
        <p:spPr>
          <a:xfrm>
            <a:off x="4771420" y="2149112"/>
            <a:ext cx="3759650" cy="339611"/>
          </a:xfrm>
        </p:spPr>
        <p:txBody>
          <a:bodyPr>
            <a:normAutofit/>
          </a:bodyPr>
          <a:lstStyle>
            <a:lvl1pPr marL="171450" marR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="0" i="0">
                <a:solidFill>
                  <a:srgbClr val="777777"/>
                </a:solidFill>
                <a:latin typeface="Helvetica" panose="020B0604020202030204" pitchFamily="34" charset="0"/>
                <a:ea typeface="Helvetica" panose="020B0604020202030204" pitchFamily="34" charset="0"/>
                <a:cs typeface="Helvetica" panose="020B0604020202030204" pitchFamily="34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marL="171450" marR="0" lvl="0" indent="-1714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/>
              <a:t>SUBTEXT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1478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op+ 3 headlines/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57175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735550" y="1129305"/>
            <a:ext cx="7886700" cy="4965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r>
              <a:rPr lang="en-US" sz="2700" b="1" dirty="0">
                <a:solidFill>
                  <a:srgbClr val="FEFFFF"/>
                </a:solidFill>
                <a:latin typeface="Helvetica" panose="020B0604020202030204" pitchFamily="34" charset="0"/>
                <a:ea typeface="Open Sans Semibold" charset="0"/>
                <a:cs typeface="Arial" panose="020B0604020202020204" pitchFamily="34" charset="0"/>
              </a:rPr>
              <a:t>ÜBERSCHRIFT</a:t>
            </a:r>
          </a:p>
        </p:txBody>
      </p:sp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735552" y="1595607"/>
            <a:ext cx="7886699" cy="3205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EFFFF"/>
                </a:solidFill>
                <a:latin typeface="Helvetica" panose="020B0604020202030204" pitchFamily="34" charset="0"/>
                <a:ea typeface="Open Sans Light" charset="0"/>
                <a:cs typeface="Arial" panose="020B0604020202020204" pitchFamily="34" charset="0"/>
              </a:rPr>
              <a:t>ZWEITE ÜBERSCHRIFT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sz="quarter" idx="12" hasCustomPrompt="1"/>
          </p:nvPr>
        </p:nvSpPr>
        <p:spPr>
          <a:xfrm>
            <a:off x="3690299" y="2949779"/>
            <a:ext cx="1752600" cy="234419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  <a:endParaRPr lang="de-DE" dirty="0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6"/>
          </p:nvPr>
        </p:nvSpPr>
        <p:spPr>
          <a:xfrm>
            <a:off x="3558933" y="3237821"/>
            <a:ext cx="2015332" cy="1651366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6" name="Inhaltsplatzhalter 13"/>
          <p:cNvSpPr>
            <a:spLocks noGrp="1"/>
          </p:cNvSpPr>
          <p:nvPr>
            <p:ph sz="quarter" idx="17" hasCustomPrompt="1"/>
          </p:nvPr>
        </p:nvSpPr>
        <p:spPr>
          <a:xfrm>
            <a:off x="870899" y="2949779"/>
            <a:ext cx="1752600" cy="234419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  <a:endParaRPr lang="de-DE" dirty="0"/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737843" y="3237821"/>
            <a:ext cx="2015332" cy="1651366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75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18" name="Inhaltsplatzhalter 13"/>
          <p:cNvSpPr>
            <a:spLocks noGrp="1"/>
          </p:cNvSpPr>
          <p:nvPr>
            <p:ph sz="quarter" idx="19" hasCustomPrompt="1"/>
          </p:nvPr>
        </p:nvSpPr>
        <p:spPr>
          <a:xfrm>
            <a:off x="6509699" y="2949779"/>
            <a:ext cx="1752600" cy="234419"/>
          </a:xfrm>
        </p:spPr>
        <p:txBody>
          <a:bodyPr>
            <a:normAutofit/>
          </a:bodyPr>
          <a:lstStyle>
            <a:lvl1pPr marL="0" indent="0" algn="ctr">
              <a:buNone/>
              <a:defRPr sz="1200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TEXT</a:t>
            </a:r>
            <a:endParaRPr lang="de-DE" dirty="0"/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6380025" y="3237820"/>
            <a:ext cx="2015332" cy="1630802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13" name="Rechteck 12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20" name="Grafik 19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398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top+ 1 headline/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144000" cy="2571750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735550" y="1129305"/>
            <a:ext cx="7886700" cy="49655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</a:lstStyle>
          <a:p>
            <a:r>
              <a:rPr lang="en-US" sz="2700" b="1" dirty="0">
                <a:solidFill>
                  <a:srgbClr val="FEFFFF"/>
                </a:solidFill>
                <a:latin typeface="Helvetica" panose="020B0604020202030204" pitchFamily="34" charset="0"/>
                <a:ea typeface="Open Sans Semibold" charset="0"/>
                <a:cs typeface="Arial" panose="020B0604020202020204" pitchFamily="34" charset="0"/>
              </a:rPr>
              <a:t>ÜBERSCHRIFT</a:t>
            </a:r>
          </a:p>
        </p:txBody>
      </p:sp>
      <p:sp>
        <p:nvSpPr>
          <p:cNvPr id="4" name="Text Placeholder 2"/>
          <p:cNvSpPr txBox="1">
            <a:spLocks/>
          </p:cNvSpPr>
          <p:nvPr userDrawn="1"/>
        </p:nvSpPr>
        <p:spPr>
          <a:xfrm>
            <a:off x="735552" y="1595607"/>
            <a:ext cx="7886699" cy="320503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6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SF UI Display Thin" charset="0"/>
                <a:ea typeface="SF UI Display Thin" charset="0"/>
                <a:cs typeface="SF UI Display Thin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13">
                <a:solidFill>
                  <a:srgbClr val="FEFFFF"/>
                </a:solidFill>
                <a:latin typeface="Helvetica" panose="020B0604020202030204" pitchFamily="34" charset="0"/>
                <a:ea typeface="Open Sans Light" charset="0"/>
                <a:cs typeface="Arial" panose="020B0604020202020204" pitchFamily="34" charset="0"/>
              </a:rPr>
              <a:t>ZWEITE ÜBERSCHRIFT</a:t>
            </a:r>
          </a:p>
        </p:txBody>
      </p:sp>
      <p:sp>
        <p:nvSpPr>
          <p:cNvPr id="17" name="Textplatzhalter 18"/>
          <p:cNvSpPr>
            <a:spLocks noGrp="1"/>
          </p:cNvSpPr>
          <p:nvPr>
            <p:ph type="body" sz="quarter" idx="18"/>
          </p:nvPr>
        </p:nvSpPr>
        <p:spPr>
          <a:xfrm>
            <a:off x="737842" y="2971801"/>
            <a:ext cx="7720358" cy="1657350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75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8" name="Rechteck 7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  <a:latin typeface="Helvetica" panose="020B0604020202030204" pitchFamily="34" charset="0"/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771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ictures top+ 3 headlines/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2058" y="120551"/>
            <a:ext cx="5469143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1075242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0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3672681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1" name="Inhaltsplatzhalter 18"/>
          <p:cNvSpPr>
            <a:spLocks noGrp="1"/>
          </p:cNvSpPr>
          <p:nvPr>
            <p:ph sz="quarter" idx="12" hasCustomPrompt="1"/>
          </p:nvPr>
        </p:nvSpPr>
        <p:spPr>
          <a:xfrm>
            <a:off x="6270120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092870" y="1077437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3690309" y="1080719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282638" y="1080719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959138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3543336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1" name="Textplatzhalter 18"/>
          <p:cNvSpPr>
            <a:spLocks noGrp="1"/>
          </p:cNvSpPr>
          <p:nvPr>
            <p:ph type="body" sz="quarter" idx="21"/>
          </p:nvPr>
        </p:nvSpPr>
        <p:spPr>
          <a:xfrm>
            <a:off x="6156663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cs typeface="Arial" panose="020B0604020202020204" pitchFamily="34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85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s top+ 4 headlines/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2058" y="120551"/>
            <a:ext cx="5469143" cy="339341"/>
          </a:xfrm>
          <a:prstGeom prst="rect">
            <a:avLst/>
          </a:prstGeom>
        </p:spPr>
        <p:txBody>
          <a:bodyPr/>
          <a:lstStyle>
            <a:lvl1pPr algn="l">
              <a:defRPr sz="1125" b="1" i="0">
                <a:solidFill>
                  <a:srgbClr val="444444"/>
                </a:solidFill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Inhaltsplatzhalter 18"/>
          <p:cNvSpPr>
            <a:spLocks noGrp="1"/>
          </p:cNvSpPr>
          <p:nvPr>
            <p:ph sz="quarter" idx="10" hasCustomPrompt="1"/>
          </p:nvPr>
        </p:nvSpPr>
        <p:spPr>
          <a:xfrm>
            <a:off x="466634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0" name="Inhaltsplatzhalter 18"/>
          <p:cNvSpPr>
            <a:spLocks noGrp="1"/>
          </p:cNvSpPr>
          <p:nvPr>
            <p:ph sz="quarter" idx="11" hasCustomPrompt="1"/>
          </p:nvPr>
        </p:nvSpPr>
        <p:spPr>
          <a:xfrm>
            <a:off x="2636759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1" name="Inhaltsplatzhalter 18"/>
          <p:cNvSpPr>
            <a:spLocks noGrp="1"/>
          </p:cNvSpPr>
          <p:nvPr>
            <p:ph sz="quarter" idx="12" hasCustomPrompt="1"/>
          </p:nvPr>
        </p:nvSpPr>
        <p:spPr>
          <a:xfrm>
            <a:off x="4806884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2" name="Inhaltsplatzhalter 18"/>
          <p:cNvSpPr>
            <a:spLocks noGrp="1"/>
          </p:cNvSpPr>
          <p:nvPr>
            <p:ph sz="quarter" idx="13" hasCustomPrompt="1"/>
          </p:nvPr>
        </p:nvSpPr>
        <p:spPr>
          <a:xfrm>
            <a:off x="6977009" y="2164920"/>
            <a:ext cx="1798638" cy="342900"/>
          </a:xfrm>
        </p:spPr>
        <p:txBody>
          <a:bodyPr>
            <a:normAutofit/>
          </a:bodyPr>
          <a:lstStyle>
            <a:lvl1pPr marL="0" indent="0" algn="ctr">
              <a:buNone/>
              <a:defRPr sz="1125" b="1" i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 lvl="0"/>
            <a:r>
              <a:rPr lang="de-DE"/>
              <a:t>ÜBERSCHRIFT</a:t>
            </a:r>
            <a:endParaRPr lang="de-DE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84262" y="1080719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655332" y="1080719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4824512" y="1080719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993692" y="1080719"/>
            <a:ext cx="1763382" cy="893613"/>
          </a:xfrm>
          <a:prstGeom prst="roundRect">
            <a:avLst>
              <a:gd name="adj" fmla="val 0"/>
            </a:avLst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013" b="0" i="0" baseline="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r>
              <a:rPr lang="en-US"/>
              <a:t>Insert Image</a:t>
            </a:r>
          </a:p>
        </p:txBody>
      </p:sp>
      <p:sp>
        <p:nvSpPr>
          <p:cNvPr id="29" name="Textplatzhalter 18"/>
          <p:cNvSpPr>
            <a:spLocks noGrp="1"/>
          </p:cNvSpPr>
          <p:nvPr>
            <p:ph type="body" sz="quarter" idx="19"/>
          </p:nvPr>
        </p:nvSpPr>
        <p:spPr>
          <a:xfrm>
            <a:off x="358287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 dirty="0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</a:p>
        </p:txBody>
      </p:sp>
      <p:sp>
        <p:nvSpPr>
          <p:cNvPr id="30" name="Textplatzhalter 18"/>
          <p:cNvSpPr>
            <a:spLocks noGrp="1"/>
          </p:cNvSpPr>
          <p:nvPr>
            <p:ph type="body" sz="quarter" idx="20"/>
          </p:nvPr>
        </p:nvSpPr>
        <p:spPr>
          <a:xfrm>
            <a:off x="2522154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 dirty="0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</a:p>
        </p:txBody>
      </p:sp>
      <p:sp>
        <p:nvSpPr>
          <p:cNvPr id="31" name="Textplatzhalter 18"/>
          <p:cNvSpPr>
            <a:spLocks noGrp="1"/>
          </p:cNvSpPr>
          <p:nvPr>
            <p:ph type="body" sz="quarter" idx="21"/>
          </p:nvPr>
        </p:nvSpPr>
        <p:spPr>
          <a:xfrm>
            <a:off x="4686020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33" name="Textplatzhalter 18"/>
          <p:cNvSpPr>
            <a:spLocks noGrp="1"/>
          </p:cNvSpPr>
          <p:nvPr>
            <p:ph type="body" sz="quarter" idx="22"/>
          </p:nvPr>
        </p:nvSpPr>
        <p:spPr>
          <a:xfrm>
            <a:off x="6848393" y="2470910"/>
            <a:ext cx="2015332" cy="2000250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1238"/>
              </a:spcBef>
              <a:buNone/>
              <a:defRPr sz="2100">
                <a:latin typeface="Helvetica" panose="020B0604020202030204" pitchFamily="34" charset="0"/>
                <a:ea typeface="Helvetica" panose="020B0604020202030204" pitchFamily="34" charset="0"/>
                <a:cs typeface="Arial" charset="0"/>
              </a:defRPr>
            </a:lvl1pPr>
          </a:lstStyle>
          <a:p>
            <a:pPr>
              <a:lnSpc>
                <a:spcPct val="150000"/>
              </a:lnSpc>
              <a:spcBef>
                <a:spcPts val="1650"/>
              </a:spcBef>
            </a:pPr>
            <a:r>
              <a:rPr lang="en-US" sz="713">
                <a:solidFill>
                  <a:srgbClr val="777777"/>
                </a:solidFill>
                <a:latin typeface="Open Sans" charset="0"/>
                <a:ea typeface="Open Sans" charset="0"/>
                <a:cs typeface="Open Sans" charset="0"/>
              </a:rPr>
              <a:t>Text</a:t>
            </a:r>
            <a:endParaRPr lang="en-US" sz="713" dirty="0">
              <a:solidFill>
                <a:srgbClr val="777777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693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heme" Target="../theme/theme1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heme" Target="../theme/theme1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theme" Target="../theme/theme1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.jpe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.jpeg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theme" Target="../theme/theme19.xml"/><Relationship Id="rId9" Type="http://schemas.openxmlformats.org/officeDocument/2006/relationships/image" Target="../media/image17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image" Target="../media/image18.png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theme" Target="../theme/theme20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_rels/slideMaster2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8.xml"/><Relationship Id="rId18" Type="http://schemas.openxmlformats.org/officeDocument/2006/relationships/slideLayout" Target="../slideLayouts/slideLayout93.xml"/><Relationship Id="rId26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78.xml"/><Relationship Id="rId21" Type="http://schemas.openxmlformats.org/officeDocument/2006/relationships/slideLayout" Target="../slideLayouts/slideLayout96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slideLayout" Target="../slideLayouts/slideLayout92.xml"/><Relationship Id="rId25" Type="http://schemas.openxmlformats.org/officeDocument/2006/relationships/slideLayout" Target="../slideLayouts/slideLayout100.xml"/><Relationship Id="rId33" Type="http://schemas.openxmlformats.org/officeDocument/2006/relationships/image" Target="../media/image31.png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20" Type="http://schemas.openxmlformats.org/officeDocument/2006/relationships/slideLayout" Target="../slideLayouts/slideLayout95.xml"/><Relationship Id="rId29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24" Type="http://schemas.openxmlformats.org/officeDocument/2006/relationships/slideLayout" Target="../slideLayouts/slideLayout99.xml"/><Relationship Id="rId32" Type="http://schemas.openxmlformats.org/officeDocument/2006/relationships/theme" Target="../theme/theme21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23" Type="http://schemas.openxmlformats.org/officeDocument/2006/relationships/slideLayout" Target="../slideLayouts/slideLayout98.xml"/><Relationship Id="rId28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85.xml"/><Relationship Id="rId19" Type="http://schemas.openxmlformats.org/officeDocument/2006/relationships/slideLayout" Target="../slideLayouts/slideLayout94.xml"/><Relationship Id="rId31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Relationship Id="rId22" Type="http://schemas.openxmlformats.org/officeDocument/2006/relationships/slideLayout" Target="../slideLayouts/slideLayout97.xml"/><Relationship Id="rId27" Type="http://schemas.openxmlformats.org/officeDocument/2006/relationships/slideLayout" Target="../slideLayouts/slideLayout102.xml"/><Relationship Id="rId30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83.xml"/></Relationships>
</file>

<file path=ppt/slideMasters/_rels/slideMaster2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image" Target="../media/image47.png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theme" Target="../theme/theme22.xml"/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heme" Target="../theme/theme23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55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1312848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7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97166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nachtsheim\Documents\Marketing\Unternehmen + CI\CI\MuM 2013\01_MuM_PowerPoint_Hintergrund_Mu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alken grau, transparent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Fram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pyright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  <p:pic>
        <p:nvPicPr>
          <p:cNvPr id="8" name="MuM-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M+M-Logo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5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tabLst/>
        <a:defRPr sz="3600" b="1" i="0" kern="1200" baseline="0">
          <a:solidFill>
            <a:schemeClr val="tx1"/>
          </a:solidFill>
          <a:latin typeface="Helvetica Conden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nachtsheim\Documents\Marketing\Unternehmen + CI\CI\MuM 2013\01_MuM_PowerPoint_Hintergrund_MuM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alken grau, transparent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Frame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pyright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  <p:pic>
        <p:nvPicPr>
          <p:cNvPr id="8" name="MuM-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M+M-Logo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9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tabLst/>
        <a:defRPr sz="3600" b="1" i="0" kern="1200" baseline="0">
          <a:solidFill>
            <a:schemeClr val="tx1"/>
          </a:solidFill>
          <a:latin typeface="Helvetica Conden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793785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lken grau, transparent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Fram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MuM-Logo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M+M-Logo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pyright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2015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06521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tabLst/>
        <a:defRPr sz="3600" b="1" i="0" kern="1200" baseline="0">
          <a:solidFill>
            <a:schemeClr val="tx1"/>
          </a:solidFill>
          <a:latin typeface="Helvetica Conden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978296" y="238162"/>
            <a:ext cx="7643812" cy="11096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78294" y="1347788"/>
            <a:ext cx="7643812" cy="285814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272" y="269936"/>
            <a:ext cx="1800200" cy="4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5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Helvetica" panose="02000603020000020004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FF9933"/>
        </a:buClr>
        <a:buFont typeface="Wingdings" pitchFamily="2" charset="2"/>
        <a:buChar char="§"/>
        <a:defRPr sz="24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FF9933"/>
        </a:buClr>
        <a:buFont typeface="Wingdings" pitchFamily="2" charset="2"/>
        <a:buChar char="§"/>
        <a:defRPr sz="20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FF9933"/>
        </a:buClr>
        <a:buFont typeface="Wingdings" pitchFamily="2" charset="2"/>
        <a:buChar char="§"/>
        <a:defRPr sz="18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FF9933"/>
        </a:buClr>
        <a:buFont typeface="Wingdings" pitchFamily="2" charset="2"/>
        <a:buChar char="§"/>
        <a:defRPr sz="16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FF9933"/>
        </a:buClr>
        <a:buFont typeface="Wingdings" pitchFamily="2" charset="2"/>
        <a:buChar char="§"/>
        <a:defRPr sz="16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9">
          <p15:clr>
            <a:srgbClr val="F26B43"/>
          </p15:clr>
        </p15:guide>
        <p15:guide id="2" pos="612">
          <p15:clr>
            <a:srgbClr val="F26B43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10778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509596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239938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886" t="29607" r="1490" b="11762"/>
          <a:stretch/>
        </p:blipFill>
        <p:spPr>
          <a:xfrm>
            <a:off x="0" y="-15766"/>
            <a:ext cx="9136118" cy="5163207"/>
          </a:xfrm>
          <a:prstGeom prst="rect">
            <a:avLst/>
          </a:prstGeom>
        </p:spPr>
      </p:pic>
      <p:pic>
        <p:nvPicPr>
          <p:cNvPr id="7" name="Balken grau, transparent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Frame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MuM-Logo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M+M-Logo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"/>
          <a:stretch/>
        </p:blipFill>
        <p:spPr>
          <a:xfrm>
            <a:off x="0" y="-6578"/>
            <a:ext cx="9144000" cy="5150078"/>
          </a:xfrm>
          <a:prstGeom prst="rect">
            <a:avLst/>
          </a:prstGeom>
        </p:spPr>
      </p:pic>
      <p:sp>
        <p:nvSpPr>
          <p:cNvPr id="6" name="Copyright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2017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1355023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tabLst/>
        <a:defRPr sz="3600" b="1" i="0" kern="1200" baseline="0">
          <a:solidFill>
            <a:schemeClr val="tx1"/>
          </a:solidFill>
          <a:latin typeface="Helvetica Conden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161478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1493" y="288441"/>
            <a:ext cx="8459545" cy="607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Titel </a:t>
            </a:r>
            <a:r>
              <a:rPr lang="de-DE" dirty="0" err="1" smtClean="0"/>
              <a:t>master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1494" y="1356122"/>
            <a:ext cx="8459544" cy="32911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9" name="Rechteck 8"/>
          <p:cNvSpPr/>
          <p:nvPr/>
        </p:nvSpPr>
        <p:spPr>
          <a:xfrm>
            <a:off x="0" y="4767263"/>
            <a:ext cx="9144000" cy="3762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>
              <a:solidFill>
                <a:prstClr val="white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3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832" y="4861009"/>
            <a:ext cx="1425206" cy="1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02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  <p:sldLayoutId id="2147483910" r:id="rId19"/>
    <p:sldLayoutId id="2147483911" r:id="rId20"/>
    <p:sldLayoutId id="2147483912" r:id="rId21"/>
    <p:sldLayoutId id="2147483913" r:id="rId22"/>
    <p:sldLayoutId id="2147483914" r:id="rId23"/>
    <p:sldLayoutId id="2147483915" r:id="rId24"/>
    <p:sldLayoutId id="2147483916" r:id="rId25"/>
    <p:sldLayoutId id="2147483917" r:id="rId26"/>
    <p:sldLayoutId id="2147484039" r:id="rId27"/>
    <p:sldLayoutId id="2147484041" r:id="rId28"/>
    <p:sldLayoutId id="2147484044" r:id="rId29"/>
    <p:sldLayoutId id="2147484046" r:id="rId30"/>
    <p:sldLayoutId id="2147484047" r:id="rId31"/>
    <p:sldLayoutId id="2147484049" r:id="rId32"/>
    <p:sldLayoutId id="2147484050" r:id="rId33"/>
    <p:sldLayoutId id="2147484063" r:id="rId34"/>
    <p:sldLayoutId id="2147484064" r:id="rId35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Helvetica" panose="0200060302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399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1139">
          <p15:clr>
            <a:srgbClr val="F26B43"/>
          </p15:clr>
        </p15:guide>
      </p15:sldGuideLst>
    </p:ext>
  </p:extLst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274320"/>
            <a:ext cx="7886700" cy="96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371602"/>
            <a:ext cx="7886700" cy="32635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2"/>
            <a:ext cx="9144000" cy="484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prstClr val="white"/>
              </a:solidFill>
              <a:latin typeface="Roboto Thin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76027"/>
            <a:ext cx="91440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ieren 8"/>
          <p:cNvGrpSpPr/>
          <p:nvPr userDrawn="1"/>
        </p:nvGrpSpPr>
        <p:grpSpPr>
          <a:xfrm>
            <a:off x="0" y="4868622"/>
            <a:ext cx="9144000" cy="274879"/>
            <a:chOff x="0" y="4776995"/>
            <a:chExt cx="9144000" cy="366505"/>
          </a:xfrm>
        </p:grpSpPr>
        <p:sp>
          <p:nvSpPr>
            <p:cNvPr id="10" name="Rechteck 9"/>
            <p:cNvSpPr/>
            <p:nvPr/>
          </p:nvSpPr>
          <p:spPr>
            <a:xfrm>
              <a:off x="0" y="4776995"/>
              <a:ext cx="9144000" cy="36650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/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sz="1350">
                <a:solidFill>
                  <a:prstClr val="white"/>
                </a:solidFill>
              </a:endParaRPr>
            </a:p>
          </p:txBody>
        </p:sp>
        <p:pic>
          <p:nvPicPr>
            <p:cNvPr id="11" name="Grafik 10"/>
            <p:cNvPicPr>
              <a:picLocks noChangeAspect="1"/>
            </p:cNvPicPr>
            <p:nvPr userDrawn="1"/>
          </p:nvPicPr>
          <p:blipFill rotWithShape="1"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3970"/>
            <a:stretch/>
          </p:blipFill>
          <p:spPr>
            <a:xfrm>
              <a:off x="7722350" y="4804414"/>
              <a:ext cx="1310164" cy="1976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885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  <p:sldLayoutId id="2147483937" r:id="rId17"/>
    <p:sldLayoutId id="2147483938" r:id="rId18"/>
    <p:sldLayoutId id="2147483939" r:id="rId19"/>
    <p:sldLayoutId id="2147483940" r:id="rId20"/>
    <p:sldLayoutId id="2147483941" r:id="rId21"/>
    <p:sldLayoutId id="2147483942" r:id="rId22"/>
    <p:sldLayoutId id="2147483943" r:id="rId23"/>
    <p:sldLayoutId id="2147483944" r:id="rId24"/>
    <p:sldLayoutId id="2147483945" r:id="rId25"/>
    <p:sldLayoutId id="2147483946" r:id="rId26"/>
    <p:sldLayoutId id="2147483947" r:id="rId27"/>
    <p:sldLayoutId id="2147483948" r:id="rId28"/>
    <p:sldLayoutId id="2147483949" r:id="rId29"/>
    <p:sldLayoutId id="2147483950" r:id="rId30"/>
    <p:sldLayoutId id="2147483951" r:id="rId3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Helvetica" panose="020B0604020202030204" pitchFamily="34" charset="0"/>
          <a:ea typeface="+mj-ea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Wingdings 2" pitchFamily="18" charset="2"/>
        <a:buChar char=""/>
        <a:defRPr sz="1575" kern="1200">
          <a:solidFill>
            <a:schemeClr val="tx1"/>
          </a:solidFill>
          <a:latin typeface="Helvetica" panose="020B0604020202030204" pitchFamily="34" charset="0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Helvetica" panose="020B060402020203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125" kern="1200">
          <a:solidFill>
            <a:schemeClr val="tx1"/>
          </a:solidFill>
          <a:latin typeface="Helvetica" panose="020B060402020203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Helvetica" panose="020B060402020203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Helvetica" panose="020B060402020203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Wingdings 2" pitchFamily="18" charset="2"/>
        <a:buChar char="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21493" y="288441"/>
            <a:ext cx="8459545" cy="6074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 </a:t>
            </a:r>
            <a:r>
              <a:rPr lang="de-DE" dirty="0" err="1"/>
              <a:t>master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21494" y="1356122"/>
            <a:ext cx="8459544" cy="329119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9" name="Rechteck 8"/>
          <p:cNvSpPr/>
          <p:nvPr/>
        </p:nvSpPr>
        <p:spPr>
          <a:xfrm>
            <a:off x="0" y="4767263"/>
            <a:ext cx="9144000" cy="37623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>
              <a:solidFill>
                <a:prstClr val="white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 userDrawn="1"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46"/>
          <a:stretch/>
        </p:blipFill>
        <p:spPr>
          <a:xfrm>
            <a:off x="7555832" y="4861009"/>
            <a:ext cx="1425206" cy="1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85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9" r:id="rId1"/>
    <p:sldLayoutId id="2147483990" r:id="rId2"/>
    <p:sldLayoutId id="2147483991" r:id="rId3"/>
    <p:sldLayoutId id="2147483992" r:id="rId4"/>
    <p:sldLayoutId id="2147483993" r:id="rId5"/>
    <p:sldLayoutId id="2147483994" r:id="rId6"/>
    <p:sldLayoutId id="2147483995" r:id="rId7"/>
    <p:sldLayoutId id="2147483996" r:id="rId8"/>
    <p:sldLayoutId id="2147483997" r:id="rId9"/>
    <p:sldLayoutId id="2147483998" r:id="rId10"/>
    <p:sldLayoutId id="2147483999" r:id="rId11"/>
    <p:sldLayoutId id="2147484000" r:id="rId12"/>
    <p:sldLayoutId id="2147484001" r:id="rId13"/>
    <p:sldLayoutId id="2147484002" r:id="rId14"/>
    <p:sldLayoutId id="2147484003" r:id="rId15"/>
    <p:sldLayoutId id="2147484004" r:id="rId16"/>
    <p:sldLayoutId id="2147484005" r:id="rId17"/>
    <p:sldLayoutId id="2147484006" r:id="rId18"/>
    <p:sldLayoutId id="2147484007" r:id="rId19"/>
    <p:sldLayoutId id="2147484008" r:id="rId20"/>
    <p:sldLayoutId id="2147484009" r:id="rId21"/>
    <p:sldLayoutId id="2147484010" r:id="rId22"/>
    <p:sldLayoutId id="2147484011" r:id="rId23"/>
    <p:sldLayoutId id="2147484012" r:id="rId24"/>
    <p:sldLayoutId id="2147484013" r:id="rId25"/>
    <p:sldLayoutId id="2147484014" r:id="rId26"/>
    <p:sldLayoutId id="2147484015" r:id="rId27"/>
    <p:sldLayoutId id="2147484016" r:id="rId28"/>
    <p:sldLayoutId id="2147484018" r:id="rId29"/>
    <p:sldLayoutId id="2147484019" r:id="rId30"/>
    <p:sldLayoutId id="2147484020" r:id="rId31"/>
    <p:sldLayoutId id="2147484021" r:id="rId32"/>
    <p:sldLayoutId id="2147484022" r:id="rId33"/>
    <p:sldLayoutId id="2147484023" r:id="rId34"/>
    <p:sldLayoutId id="2147484024" r:id="rId35"/>
    <p:sldLayoutId id="2147484025" r:id="rId36"/>
    <p:sldLayoutId id="2147484026" r:id="rId37"/>
    <p:sldLayoutId id="2147484051" r:id="rId38"/>
    <p:sldLayoutId id="2147484052" r:id="rId39"/>
    <p:sldLayoutId id="2147484057" r:id="rId40"/>
    <p:sldLayoutId id="2147484062" r:id="rId41"/>
    <p:sldLayoutId id="2147484065" r:id="rId42"/>
    <p:sldLayoutId id="2147484066" r:id="rId43"/>
    <p:sldLayoutId id="2147484067" r:id="rId44"/>
    <p:sldLayoutId id="2147484068" r:id="rId45"/>
    <p:sldLayoutId id="2147484069" r:id="rId46"/>
    <p:sldLayoutId id="2147484070" r:id="rId47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Helvetica" panose="02000603020000020004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Helvetica" panose="02000603020000020004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orient="horz" pos="3997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orient="horz" pos="1139">
          <p15:clr>
            <a:srgbClr val="F26B43"/>
          </p15:clr>
        </p15:guide>
      </p15:sldGuideLst>
    </p:ext>
  </p:extLst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nachtsheim\Documents\Marketing\Unternehmen + CI\CI\MuM 2013\01_MuM_PowerPoint_Hintergrund_M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alken grau, transparent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Fram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Copyright"/>
          <p:cNvSpPr txBox="1">
            <a:spLocks noChangeArrowheads="1"/>
          </p:cNvSpPr>
          <p:nvPr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5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  <p:pic>
        <p:nvPicPr>
          <p:cNvPr id="8" name="MuM-Log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M+M-Log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1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l" defTabSz="914400" rtl="0" eaLnBrk="1" latinLnBrk="0" hangingPunct="1">
        <a:spcBef>
          <a:spcPct val="0"/>
        </a:spcBef>
        <a:buNone/>
        <a:tabLst/>
        <a:defRPr sz="3600" b="1" i="0" kern="1200" baseline="0">
          <a:solidFill>
            <a:schemeClr val="tx1"/>
          </a:solidFill>
          <a:latin typeface="Helvetica Condensed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404383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620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80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620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7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620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8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620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4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620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5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Box 6"/>
          <p:cNvSpPr txBox="1">
            <a:spLocks noChangeArrowheads="1"/>
          </p:cNvSpPr>
          <p:nvPr userDrawn="1"/>
        </p:nvSpPr>
        <p:spPr bwMode="auto">
          <a:xfrm rot="16200000">
            <a:off x="-396106" y="3912961"/>
            <a:ext cx="100811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defRPr/>
            </a:pPr>
            <a:r>
              <a:rPr lang="en-US" sz="500" u="none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© 2013 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62057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6" r:id="rId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6.xml"/><Relationship Id="rId5" Type="http://schemas.openxmlformats.org/officeDocument/2006/relationships/image" Target="../media/image93.png"/><Relationship Id="rId4" Type="http://schemas.openxmlformats.org/officeDocument/2006/relationships/hyperlink" Target="Navis%20Demo/Movie/03_ClashDection.avi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0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98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1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5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5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39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3.xml"/><Relationship Id="rId6" Type="http://schemas.openxmlformats.org/officeDocument/2006/relationships/image" Target="../media/image142.png"/><Relationship Id="rId11" Type="http://schemas.microsoft.com/office/2007/relationships/diagramDrawing" Target="../diagrams/drawing3.xml"/><Relationship Id="rId5" Type="http://schemas.openxmlformats.org/officeDocument/2006/relationships/image" Target="../media/image141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140.png"/><Relationship Id="rId9" Type="http://schemas.openxmlformats.org/officeDocument/2006/relationships/diagramQuickStyle" Target="../diagrams/quickStyle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43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7.xml"/><Relationship Id="rId4" Type="http://schemas.openxmlformats.org/officeDocument/2006/relationships/image" Target="../media/image144.e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1.jpeg"/><Relationship Id="rId18" Type="http://schemas.openxmlformats.org/officeDocument/2006/relationships/image" Target="../media/image166.png"/><Relationship Id="rId26" Type="http://schemas.openxmlformats.org/officeDocument/2006/relationships/image" Target="../media/image173.png"/><Relationship Id="rId39" Type="http://schemas.openxmlformats.org/officeDocument/2006/relationships/image" Target="../media/image185.jpeg"/><Relationship Id="rId21" Type="http://schemas.openxmlformats.org/officeDocument/2006/relationships/image" Target="../media/image168.png"/><Relationship Id="rId34" Type="http://schemas.openxmlformats.org/officeDocument/2006/relationships/image" Target="../media/image181.jpeg"/><Relationship Id="rId42" Type="http://schemas.openxmlformats.org/officeDocument/2006/relationships/image" Target="../media/image188.png"/><Relationship Id="rId47" Type="http://schemas.openxmlformats.org/officeDocument/2006/relationships/image" Target="../media/image193.png"/><Relationship Id="rId50" Type="http://schemas.openxmlformats.org/officeDocument/2006/relationships/image" Target="../media/image196.jpeg"/><Relationship Id="rId55" Type="http://schemas.openxmlformats.org/officeDocument/2006/relationships/image" Target="../media/image201.png"/><Relationship Id="rId7" Type="http://schemas.openxmlformats.org/officeDocument/2006/relationships/hyperlink" Target="http://www.haumann-fuchs.de/index.htm" TargetMode="External"/><Relationship Id="rId2" Type="http://schemas.openxmlformats.org/officeDocument/2006/relationships/notesSlide" Target="../notesSlides/notesSlide49.xml"/><Relationship Id="rId16" Type="http://schemas.openxmlformats.org/officeDocument/2006/relationships/image" Target="../media/image164.jpeg"/><Relationship Id="rId29" Type="http://schemas.openxmlformats.org/officeDocument/2006/relationships/image" Target="../media/image176.jpeg"/><Relationship Id="rId11" Type="http://schemas.openxmlformats.org/officeDocument/2006/relationships/image" Target="../media/image159.png"/><Relationship Id="rId24" Type="http://schemas.openxmlformats.org/officeDocument/2006/relationships/image" Target="../media/image171.gif"/><Relationship Id="rId32" Type="http://schemas.openxmlformats.org/officeDocument/2006/relationships/image" Target="../media/image179.png"/><Relationship Id="rId37" Type="http://schemas.openxmlformats.org/officeDocument/2006/relationships/image" Target="../media/image184.png"/><Relationship Id="rId40" Type="http://schemas.openxmlformats.org/officeDocument/2006/relationships/image" Target="../media/image186.jpeg"/><Relationship Id="rId45" Type="http://schemas.openxmlformats.org/officeDocument/2006/relationships/image" Target="../media/image191.png"/><Relationship Id="rId53" Type="http://schemas.openxmlformats.org/officeDocument/2006/relationships/image" Target="../media/image199.jpeg"/><Relationship Id="rId5" Type="http://schemas.openxmlformats.org/officeDocument/2006/relationships/image" Target="../media/image155.png"/><Relationship Id="rId19" Type="http://schemas.openxmlformats.org/officeDocument/2006/relationships/image" Target="../media/image167.png"/><Relationship Id="rId4" Type="http://schemas.openxmlformats.org/officeDocument/2006/relationships/image" Target="../media/image154.png"/><Relationship Id="rId9" Type="http://schemas.openxmlformats.org/officeDocument/2006/relationships/image" Target="../media/image158.png"/><Relationship Id="rId14" Type="http://schemas.openxmlformats.org/officeDocument/2006/relationships/image" Target="../media/image162.png"/><Relationship Id="rId22" Type="http://schemas.openxmlformats.org/officeDocument/2006/relationships/image" Target="../media/image169.gif"/><Relationship Id="rId27" Type="http://schemas.openxmlformats.org/officeDocument/2006/relationships/image" Target="../media/image174.png"/><Relationship Id="rId30" Type="http://schemas.openxmlformats.org/officeDocument/2006/relationships/image" Target="../media/image177.png"/><Relationship Id="rId35" Type="http://schemas.openxmlformats.org/officeDocument/2006/relationships/image" Target="../media/image182.gif"/><Relationship Id="rId43" Type="http://schemas.openxmlformats.org/officeDocument/2006/relationships/image" Target="../media/image189.jpeg"/><Relationship Id="rId48" Type="http://schemas.openxmlformats.org/officeDocument/2006/relationships/image" Target="../media/image194.png"/><Relationship Id="rId56" Type="http://schemas.openxmlformats.org/officeDocument/2006/relationships/image" Target="../media/image202.png"/><Relationship Id="rId8" Type="http://schemas.openxmlformats.org/officeDocument/2006/relationships/image" Target="../media/image157.gif"/><Relationship Id="rId51" Type="http://schemas.openxmlformats.org/officeDocument/2006/relationships/image" Target="../media/image197.jpeg"/><Relationship Id="rId3" Type="http://schemas.openxmlformats.org/officeDocument/2006/relationships/image" Target="../media/image153.png"/><Relationship Id="rId12" Type="http://schemas.openxmlformats.org/officeDocument/2006/relationships/image" Target="../media/image160.png"/><Relationship Id="rId17" Type="http://schemas.openxmlformats.org/officeDocument/2006/relationships/image" Target="../media/image165.jpeg"/><Relationship Id="rId25" Type="http://schemas.openxmlformats.org/officeDocument/2006/relationships/image" Target="../media/image172.png"/><Relationship Id="rId33" Type="http://schemas.openxmlformats.org/officeDocument/2006/relationships/image" Target="../media/image180.jpeg"/><Relationship Id="rId38" Type="http://schemas.microsoft.com/office/2007/relationships/hdphoto" Target="../media/hdphoto1.wdp"/><Relationship Id="rId46" Type="http://schemas.openxmlformats.org/officeDocument/2006/relationships/image" Target="../media/image192.png"/><Relationship Id="rId20" Type="http://schemas.openxmlformats.org/officeDocument/2006/relationships/hyperlink" Target="http://de.wikipedia.org/w/index.php?title=Datei:Ece-logo.svg&amp;filetimestamp=20080814155528" TargetMode="External"/><Relationship Id="rId41" Type="http://schemas.openxmlformats.org/officeDocument/2006/relationships/image" Target="../media/image187.jpeg"/><Relationship Id="rId54" Type="http://schemas.openxmlformats.org/officeDocument/2006/relationships/image" Target="../media/image200.jpe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56.gif"/><Relationship Id="rId15" Type="http://schemas.openxmlformats.org/officeDocument/2006/relationships/image" Target="../media/image163.png"/><Relationship Id="rId23" Type="http://schemas.openxmlformats.org/officeDocument/2006/relationships/image" Target="../media/image170.png"/><Relationship Id="rId28" Type="http://schemas.openxmlformats.org/officeDocument/2006/relationships/image" Target="../media/image175.png"/><Relationship Id="rId36" Type="http://schemas.openxmlformats.org/officeDocument/2006/relationships/image" Target="../media/image183.jpeg"/><Relationship Id="rId49" Type="http://schemas.openxmlformats.org/officeDocument/2006/relationships/image" Target="../media/image195.png"/><Relationship Id="rId57" Type="http://schemas.openxmlformats.org/officeDocument/2006/relationships/image" Target="../media/image203.png"/><Relationship Id="rId10" Type="http://schemas.openxmlformats.org/officeDocument/2006/relationships/hyperlink" Target="http://www.strabag.de/" TargetMode="External"/><Relationship Id="rId31" Type="http://schemas.openxmlformats.org/officeDocument/2006/relationships/image" Target="../media/image178.jpeg"/><Relationship Id="rId44" Type="http://schemas.openxmlformats.org/officeDocument/2006/relationships/image" Target="../media/image190.jpeg"/><Relationship Id="rId52" Type="http://schemas.openxmlformats.org/officeDocument/2006/relationships/image" Target="../media/image198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sz="2000" dirty="0"/>
              <a:t>Hildegard Rasthofer</a:t>
            </a:r>
          </a:p>
          <a:p>
            <a:r>
              <a:rPr lang="de-CH" sz="2000" dirty="0"/>
              <a:t>Mensch und Maschine </a:t>
            </a:r>
            <a:r>
              <a:rPr lang="de-CH" sz="2000" dirty="0" smtClean="0"/>
              <a:t>Deutschland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/>
              <a:t>   </a:t>
            </a:r>
            <a:endParaRPr lang="de-DE" sz="1200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521493" y="3213294"/>
            <a:ext cx="7515835" cy="809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Helvetica" panose="02000603020000020004" pitchFamily="2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Mensch und </a:t>
            </a:r>
            <a:r>
              <a:rPr lang="de-DE" dirty="0" smtClean="0"/>
              <a:t>Maschine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392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50" dirty="0"/>
              <a:t>BIM Analog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9"/>
          <a:stretch/>
        </p:blipFill>
        <p:spPr>
          <a:xfrm>
            <a:off x="1331942" y="1292352"/>
            <a:ext cx="6183104" cy="2878774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653589" y="929855"/>
            <a:ext cx="405856" cy="300070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de-DE" sz="1350" dirty="0">
                <a:latin typeface="Helvetica" panose="02000603020000020004" pitchFamily="2" charset="0"/>
              </a:rPr>
              <a:t>2D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967072" y="929855"/>
            <a:ext cx="405856" cy="300070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de-DE" sz="1350" dirty="0">
                <a:latin typeface="Helvetica" panose="02000603020000020004" pitchFamily="2" charset="0"/>
              </a:rPr>
              <a:t>3D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305929" y="929855"/>
            <a:ext cx="492418" cy="300070"/>
          </a:xfrm>
          <a:prstGeom prst="rect">
            <a:avLst/>
          </a:prstGeom>
          <a:noFill/>
        </p:spPr>
        <p:txBody>
          <a:bodyPr wrap="none" lIns="91428" tIns="45714" rIns="91428" bIns="45714" rtlCol="0">
            <a:spAutoFit/>
          </a:bodyPr>
          <a:lstStyle/>
          <a:p>
            <a:r>
              <a:rPr lang="de-DE" sz="1350" dirty="0">
                <a:latin typeface="Helvetica" panose="02000603020000020004" pitchFamily="2" charset="0"/>
              </a:rPr>
              <a:t>BIM</a:t>
            </a:r>
          </a:p>
        </p:txBody>
      </p:sp>
      <p:sp>
        <p:nvSpPr>
          <p:cNvPr id="7" name="Pfeil nach rechts 6"/>
          <p:cNvSpPr/>
          <p:nvPr/>
        </p:nvSpPr>
        <p:spPr>
          <a:xfrm>
            <a:off x="2640487" y="1743381"/>
            <a:ext cx="571500" cy="6131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8" name="Pfeil nach rechts 7"/>
          <p:cNvSpPr/>
          <p:nvPr/>
        </p:nvSpPr>
        <p:spPr>
          <a:xfrm>
            <a:off x="5060957" y="1743381"/>
            <a:ext cx="571500" cy="61313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69A51FF-9BFE-482F-B4C4-1A411C73ED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41FB7119-65C9-41FA-8B7D-1FF0F8525E52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3370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ist eine Management Entscheidung !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erst Prozesse dann Produkte !</a:t>
            </a:r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Austauschformate für Daten reduzieren !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ausprobieren statt reden &gt;&gt;&gt; loslegen !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>
                <a:latin typeface="Arial" panose="020B0604020202020204" pitchFamily="34" charset="0"/>
              </a:rPr>
              <a:t>… Mitarbeiter sind Ihr wichtigstes </a:t>
            </a:r>
            <a:r>
              <a:rPr lang="de-DE" sz="1800" dirty="0" smtClean="0">
                <a:latin typeface="Arial" panose="020B0604020202020204" pitchFamily="34" charset="0"/>
              </a:rPr>
              <a:t>Kapital !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100% Lösungen funktionieren nur im Labor, nicht im Alltag !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BIM schafft motivierte Mitarbeiter und mehr Gewinne !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02134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55576" y="987574"/>
          <a:ext cx="7848870" cy="3456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9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3911">
                <a:tc>
                  <a:txBody>
                    <a:bodyPr/>
                    <a:lstStyle/>
                    <a:p>
                      <a:endParaRPr lang="de-CH" dirty="0">
                        <a:latin typeface="Helvetica" panose="02000603020000020004" pitchFamily="2" charset="0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Business</a:t>
                      </a:r>
                    </a:p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Prozess </a:t>
                      </a:r>
                    </a:p>
                  </a:txBody>
                  <a:tcPr marL="88251" marR="882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Leitfaden</a:t>
                      </a:r>
                    </a:p>
                  </a:txBody>
                  <a:tcPr marL="88251" marR="882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Menschen</a:t>
                      </a:r>
                    </a:p>
                  </a:txBody>
                  <a:tcPr marL="88251" marR="882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Technologie</a:t>
                      </a:r>
                    </a:p>
                  </a:txBody>
                  <a:tcPr marL="88251" marR="8825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latin typeface="Helvetica"/>
                          <a:cs typeface="Helvetica"/>
                        </a:rPr>
                        <a:t>strategisch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latin typeface="Helvetica"/>
                          <a:cs typeface="Helvetica"/>
                        </a:rPr>
                        <a:t>taktisch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latin typeface="Helvetica"/>
                          <a:cs typeface="Helvetica"/>
                        </a:rPr>
                        <a:t>operativ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itel 2"/>
          <p:cNvSpPr>
            <a:spLocks noGrp="1"/>
          </p:cNvSpPr>
          <p:nvPr>
            <p:ph type="title"/>
          </p:nvPr>
        </p:nvSpPr>
        <p:spPr>
          <a:xfrm>
            <a:off x="467544" y="267494"/>
            <a:ext cx="7643812" cy="642952"/>
          </a:xfrm>
        </p:spPr>
        <p:txBody>
          <a:bodyPr anchor="ctr"/>
          <a:lstStyle/>
          <a:p>
            <a:r>
              <a:rPr lang="de-CH" sz="2000" dirty="0">
                <a:latin typeface="Helvetica "/>
                <a:cs typeface="Helvetica "/>
              </a:rPr>
              <a:t>Umsetzungskomponenten</a:t>
            </a:r>
          </a:p>
        </p:txBody>
      </p:sp>
      <p:sp>
        <p:nvSpPr>
          <p:cNvPr id="18" name="Ellipse 17"/>
          <p:cNvSpPr/>
          <p:nvPr/>
        </p:nvSpPr>
        <p:spPr>
          <a:xfrm>
            <a:off x="2339752" y="3583467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Unternehmens-handbuch</a:t>
            </a:r>
            <a:endParaRPr lang="de-CH" sz="800" dirty="0">
              <a:latin typeface="Helvetica "/>
              <a:ea typeface="Helvetica" charset="0"/>
              <a:cs typeface="Helvetica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339752" y="1779663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latin typeface="Helvetica "/>
                <a:ea typeface="Helvetica" charset="0"/>
                <a:cs typeface="Helvetica" charset="0"/>
              </a:rPr>
              <a:t>Vision</a:t>
            </a:r>
          </a:p>
        </p:txBody>
      </p:sp>
      <p:sp>
        <p:nvSpPr>
          <p:cNvPr id="5" name="Ellipse 4"/>
          <p:cNvSpPr/>
          <p:nvPr/>
        </p:nvSpPr>
        <p:spPr>
          <a:xfrm>
            <a:off x="2339752" y="2715767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latin typeface="Helvetica "/>
                <a:ea typeface="Helvetica" charset="0"/>
                <a:cs typeface="Helvetica" charset="0"/>
              </a:rPr>
              <a:t>Roadmap</a:t>
            </a:r>
          </a:p>
        </p:txBody>
      </p:sp>
      <p:sp>
        <p:nvSpPr>
          <p:cNvPr id="6" name="Ellipse 5"/>
          <p:cNvSpPr/>
          <p:nvPr/>
        </p:nvSpPr>
        <p:spPr>
          <a:xfrm>
            <a:off x="3928790" y="2717572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latin typeface="Helvetica "/>
                <a:ea typeface="Helvetica" charset="0"/>
                <a:cs typeface="Helvetica" charset="0"/>
              </a:rPr>
              <a:t>Richtlinien</a:t>
            </a:r>
          </a:p>
        </p:txBody>
      </p:sp>
      <p:sp>
        <p:nvSpPr>
          <p:cNvPr id="7" name="Ellipse 6"/>
          <p:cNvSpPr/>
          <p:nvPr/>
        </p:nvSpPr>
        <p:spPr>
          <a:xfrm>
            <a:off x="3928790" y="3579863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000" b="1" dirty="0">
                <a:latin typeface="Helvetica "/>
                <a:ea typeface="Helvetica" charset="0"/>
                <a:cs typeface="Helvetica" charset="0"/>
              </a:rPr>
              <a:t>BIM-Abwicklungs- plan (BAP)</a:t>
            </a:r>
          </a:p>
        </p:txBody>
      </p:sp>
      <p:sp>
        <p:nvSpPr>
          <p:cNvPr id="8" name="Ellipse 7"/>
          <p:cNvSpPr/>
          <p:nvPr/>
        </p:nvSpPr>
        <p:spPr>
          <a:xfrm>
            <a:off x="5508104" y="1779663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informieren / motivieren</a:t>
            </a:r>
          </a:p>
        </p:txBody>
      </p:sp>
      <p:sp>
        <p:nvSpPr>
          <p:cNvPr id="9" name="Ellipse 8"/>
          <p:cNvSpPr/>
          <p:nvPr/>
        </p:nvSpPr>
        <p:spPr>
          <a:xfrm>
            <a:off x="5508104" y="2715767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ausbilden</a:t>
            </a:r>
          </a:p>
        </p:txBody>
      </p:sp>
      <p:sp>
        <p:nvSpPr>
          <p:cNvPr id="10" name="Ellipse 9"/>
          <p:cNvSpPr/>
          <p:nvPr/>
        </p:nvSpPr>
        <p:spPr>
          <a:xfrm>
            <a:off x="5508104" y="3574496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unterstützen</a:t>
            </a:r>
          </a:p>
        </p:txBody>
      </p:sp>
      <p:sp>
        <p:nvSpPr>
          <p:cNvPr id="11" name="Ellipse 10"/>
          <p:cNvSpPr/>
          <p:nvPr/>
        </p:nvSpPr>
        <p:spPr>
          <a:xfrm>
            <a:off x="7087418" y="1762580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entdecken</a:t>
            </a:r>
          </a:p>
        </p:txBody>
      </p:sp>
      <p:sp>
        <p:nvSpPr>
          <p:cNvPr id="12" name="Ellipse 11"/>
          <p:cNvSpPr/>
          <p:nvPr/>
        </p:nvSpPr>
        <p:spPr>
          <a:xfrm>
            <a:off x="7087418" y="2698684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testen / bewerten</a:t>
            </a:r>
          </a:p>
        </p:txBody>
      </p:sp>
      <p:sp>
        <p:nvSpPr>
          <p:cNvPr id="13" name="Ellipse 12"/>
          <p:cNvSpPr/>
          <p:nvPr/>
        </p:nvSpPr>
        <p:spPr>
          <a:xfrm>
            <a:off x="7087418" y="3557413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umsetzen</a:t>
            </a:r>
          </a:p>
        </p:txBody>
      </p:sp>
      <p:sp>
        <p:nvSpPr>
          <p:cNvPr id="15" name="Ellipse 14"/>
          <p:cNvSpPr/>
          <p:nvPr/>
        </p:nvSpPr>
        <p:spPr>
          <a:xfrm>
            <a:off x="3928790" y="1762580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Spezifikation</a:t>
            </a:r>
          </a:p>
          <a:p>
            <a:pPr algn="ctr"/>
            <a:r>
              <a:rPr lang="de-CH" sz="800" dirty="0">
                <a:latin typeface="Helvetica "/>
                <a:ea typeface="Helvetica" charset="0"/>
                <a:cs typeface="Helvetica" charset="0"/>
              </a:rPr>
              <a:t>(Bauherr Bedarf)</a:t>
            </a:r>
          </a:p>
        </p:txBody>
      </p:sp>
    </p:spTree>
    <p:extLst>
      <p:ext uri="{BB962C8B-B14F-4D97-AF65-F5344CB8AC3E}">
        <p14:creationId xmlns:p14="http://schemas.microsoft.com/office/powerpoint/2010/main" val="914753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755576" y="987574"/>
          <a:ext cx="7848870" cy="34563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97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697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53911">
                <a:tc>
                  <a:txBody>
                    <a:bodyPr/>
                    <a:lstStyle/>
                    <a:p>
                      <a:endParaRPr lang="de-CH" dirty="0">
                        <a:latin typeface="Helvetica" panose="02000603020000020004" pitchFamily="2" charset="0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Business</a:t>
                      </a:r>
                    </a:p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Prozess </a:t>
                      </a:r>
                    </a:p>
                  </a:txBody>
                  <a:tcPr marL="88251" marR="882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Leitfaden</a:t>
                      </a:r>
                    </a:p>
                  </a:txBody>
                  <a:tcPr marL="88251" marR="882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Menschen</a:t>
                      </a:r>
                    </a:p>
                  </a:txBody>
                  <a:tcPr marL="88251" marR="882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800" b="1" dirty="0">
                          <a:latin typeface="Helvetica"/>
                          <a:cs typeface="Helvetica"/>
                        </a:rPr>
                        <a:t>Technologie</a:t>
                      </a:r>
                    </a:p>
                  </a:txBody>
                  <a:tcPr marL="88251" marR="88251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latin typeface="Helvetica"/>
                          <a:cs typeface="Helvetica"/>
                        </a:rPr>
                        <a:t>strategisch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latin typeface="Helvetica"/>
                          <a:cs typeface="Helvetica"/>
                        </a:rPr>
                        <a:t>taktisch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b="1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4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CH" sz="1800" b="1" dirty="0">
                          <a:latin typeface="Helvetica"/>
                          <a:cs typeface="Helvetica"/>
                        </a:rPr>
                        <a:t>operativ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CH" sz="1800" b="1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tc>
                  <a:txBody>
                    <a:bodyPr/>
                    <a:lstStyle/>
                    <a:p>
                      <a:endParaRPr lang="de-CH" sz="1400" dirty="0">
                        <a:latin typeface="Helvetica"/>
                        <a:cs typeface="Helvetica"/>
                      </a:endParaRPr>
                    </a:p>
                  </a:txBody>
                  <a:tcPr marL="88251" marR="8825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Titel 2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CH" sz="2000" dirty="0">
                <a:latin typeface="Helvetica "/>
                <a:cs typeface="Helvetica "/>
              </a:rPr>
              <a:t>Umsetzungskomponenten</a:t>
            </a:r>
          </a:p>
        </p:txBody>
      </p:sp>
      <p:sp>
        <p:nvSpPr>
          <p:cNvPr id="18" name="Ellipse 17"/>
          <p:cNvSpPr/>
          <p:nvPr/>
        </p:nvSpPr>
        <p:spPr>
          <a:xfrm>
            <a:off x="2339752" y="3583467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Unternehmens-handbuch</a:t>
            </a:r>
            <a:endParaRPr lang="de-CH" sz="800" dirty="0">
              <a:latin typeface="Helvetica "/>
              <a:ea typeface="Helvetica" charset="0"/>
              <a:cs typeface="Helvetica" charset="0"/>
            </a:endParaRPr>
          </a:p>
        </p:txBody>
      </p:sp>
      <p:sp>
        <p:nvSpPr>
          <p:cNvPr id="3" name="Ellipse 2"/>
          <p:cNvSpPr/>
          <p:nvPr/>
        </p:nvSpPr>
        <p:spPr>
          <a:xfrm>
            <a:off x="2339752" y="1779663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latin typeface="Helvetica "/>
                <a:ea typeface="Helvetica" charset="0"/>
                <a:cs typeface="Helvetica" charset="0"/>
              </a:rPr>
              <a:t>Vision</a:t>
            </a:r>
          </a:p>
        </p:txBody>
      </p:sp>
      <p:sp>
        <p:nvSpPr>
          <p:cNvPr id="5" name="Ellipse 4"/>
          <p:cNvSpPr/>
          <p:nvPr/>
        </p:nvSpPr>
        <p:spPr>
          <a:xfrm>
            <a:off x="2339752" y="2715767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latin typeface="Helvetica "/>
                <a:ea typeface="Helvetica" charset="0"/>
                <a:cs typeface="Helvetica" charset="0"/>
              </a:rPr>
              <a:t>Roadmap</a:t>
            </a:r>
          </a:p>
        </p:txBody>
      </p:sp>
      <p:sp>
        <p:nvSpPr>
          <p:cNvPr id="6" name="Ellipse 5"/>
          <p:cNvSpPr/>
          <p:nvPr/>
        </p:nvSpPr>
        <p:spPr>
          <a:xfrm>
            <a:off x="3928790" y="2717572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200" b="1" dirty="0">
                <a:latin typeface="Helvetica "/>
                <a:ea typeface="Helvetica" charset="0"/>
                <a:cs typeface="Helvetica" charset="0"/>
              </a:rPr>
              <a:t>Richtlinien</a:t>
            </a:r>
          </a:p>
        </p:txBody>
      </p:sp>
      <p:sp>
        <p:nvSpPr>
          <p:cNvPr id="7" name="Ellipse 6"/>
          <p:cNvSpPr/>
          <p:nvPr/>
        </p:nvSpPr>
        <p:spPr>
          <a:xfrm>
            <a:off x="3928790" y="3579863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000" b="1" dirty="0">
                <a:latin typeface="Helvetica "/>
                <a:ea typeface="Helvetica" charset="0"/>
                <a:cs typeface="Helvetica" charset="0"/>
              </a:rPr>
              <a:t>BIM-Abwicklungs- plan (BAP)</a:t>
            </a:r>
          </a:p>
        </p:txBody>
      </p:sp>
      <p:sp>
        <p:nvSpPr>
          <p:cNvPr id="8" name="Ellipse 7"/>
          <p:cNvSpPr/>
          <p:nvPr/>
        </p:nvSpPr>
        <p:spPr>
          <a:xfrm>
            <a:off x="5508104" y="1779663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informieren / motivieren</a:t>
            </a:r>
          </a:p>
        </p:txBody>
      </p:sp>
      <p:sp>
        <p:nvSpPr>
          <p:cNvPr id="9" name="Ellipse 8"/>
          <p:cNvSpPr/>
          <p:nvPr/>
        </p:nvSpPr>
        <p:spPr>
          <a:xfrm>
            <a:off x="5508104" y="2715767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ausbilden</a:t>
            </a:r>
          </a:p>
        </p:txBody>
      </p:sp>
      <p:sp>
        <p:nvSpPr>
          <p:cNvPr id="10" name="Ellipse 9"/>
          <p:cNvSpPr/>
          <p:nvPr/>
        </p:nvSpPr>
        <p:spPr>
          <a:xfrm>
            <a:off x="5508104" y="3574496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unterstützen</a:t>
            </a:r>
          </a:p>
        </p:txBody>
      </p:sp>
      <p:sp>
        <p:nvSpPr>
          <p:cNvPr id="11" name="Ellipse 10"/>
          <p:cNvSpPr/>
          <p:nvPr/>
        </p:nvSpPr>
        <p:spPr>
          <a:xfrm>
            <a:off x="7087418" y="1762580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entdecken</a:t>
            </a:r>
          </a:p>
        </p:txBody>
      </p:sp>
      <p:sp>
        <p:nvSpPr>
          <p:cNvPr id="12" name="Ellipse 11"/>
          <p:cNvSpPr/>
          <p:nvPr/>
        </p:nvSpPr>
        <p:spPr>
          <a:xfrm>
            <a:off x="7087418" y="2698684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testen / bewerten</a:t>
            </a:r>
          </a:p>
        </p:txBody>
      </p:sp>
      <p:sp>
        <p:nvSpPr>
          <p:cNvPr id="13" name="Ellipse 12"/>
          <p:cNvSpPr/>
          <p:nvPr/>
        </p:nvSpPr>
        <p:spPr>
          <a:xfrm>
            <a:off x="7087418" y="3557413"/>
            <a:ext cx="1440160" cy="720080"/>
          </a:xfrm>
          <a:prstGeom prst="ellipse">
            <a:avLst/>
          </a:prstGeom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umsetzen</a:t>
            </a:r>
          </a:p>
        </p:txBody>
      </p:sp>
      <p:sp>
        <p:nvSpPr>
          <p:cNvPr id="15" name="Ellipse 14"/>
          <p:cNvSpPr/>
          <p:nvPr/>
        </p:nvSpPr>
        <p:spPr>
          <a:xfrm>
            <a:off x="3928790" y="1762580"/>
            <a:ext cx="1440160" cy="7200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1100" dirty="0">
                <a:latin typeface="Helvetica "/>
                <a:ea typeface="Helvetica" charset="0"/>
                <a:cs typeface="Helvetica" charset="0"/>
              </a:rPr>
              <a:t>Spezifikation</a:t>
            </a:r>
          </a:p>
          <a:p>
            <a:pPr algn="ctr"/>
            <a:r>
              <a:rPr lang="de-CH" sz="800" dirty="0">
                <a:latin typeface="Helvetica "/>
                <a:ea typeface="Helvetica" charset="0"/>
                <a:cs typeface="Helvetica" charset="0"/>
              </a:rPr>
              <a:t>(Bauherr Bedarf)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9E4EE48-F864-4F74-AC16-2B6A84509B09}"/>
              </a:ext>
            </a:extLst>
          </p:cNvPr>
          <p:cNvSpPr/>
          <p:nvPr/>
        </p:nvSpPr>
        <p:spPr>
          <a:xfrm>
            <a:off x="2195736" y="1641831"/>
            <a:ext cx="6948264" cy="302433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C4CAF01-717E-4F13-A38E-6E7EED7DD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1645">
            <a:off x="3543326" y="1629262"/>
            <a:ext cx="3780681" cy="27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33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1043608" y="1356615"/>
            <a:ext cx="7643812" cy="297142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Helvetica Condensed" pitchFamily="2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Helvetica Condense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Helvetica Condense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Helvetica Condense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F9933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Helvetica Condense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Wingdings" pitchFamily="2" charset="2"/>
              <a:buNone/>
            </a:pPr>
            <a:r>
              <a:rPr lang="de-CH" sz="2400" b="1" dirty="0" smtClean="0">
                <a:latin typeface="Helvetica" panose="02000603020000020004" pitchFamily="2" charset="0"/>
              </a:rPr>
              <a:t>In 7 Modulen zu BIM</a:t>
            </a:r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5641502"/>
              </p:ext>
            </p:extLst>
          </p:nvPr>
        </p:nvGraphicFramePr>
        <p:xfrm>
          <a:off x="755576" y="1839211"/>
          <a:ext cx="7931224" cy="24877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itel 3"/>
          <p:cNvSpPr>
            <a:spLocks noGrp="1"/>
          </p:cNvSpPr>
          <p:nvPr>
            <p:ph type="title"/>
          </p:nvPr>
        </p:nvSpPr>
        <p:spPr>
          <a:xfrm>
            <a:off x="1043608" y="456515"/>
            <a:ext cx="7643812" cy="556148"/>
          </a:xfrm>
        </p:spPr>
        <p:txBody>
          <a:bodyPr/>
          <a:lstStyle/>
          <a:p>
            <a:pPr algn="l" fontAlgn="auto">
              <a:spcAft>
                <a:spcPts val="0"/>
              </a:spcAft>
            </a:pPr>
            <a:r>
              <a:rPr lang="de-CH" sz="2800" dirty="0" err="1">
                <a:solidFill>
                  <a:schemeClr val="tx1"/>
                </a:solidFill>
                <a:latin typeface="+mj-lt"/>
              </a:rPr>
              <a:t>MuM|BI</a:t>
            </a:r>
            <a:r>
              <a:rPr lang="de-CH" sz="2800" dirty="0" err="1">
                <a:solidFill>
                  <a:schemeClr val="tx1"/>
                </a:solidFill>
                <a:latin typeface="+mj-lt"/>
                <a:cs typeface="Helvetica" pitchFamily="34" charset="0"/>
              </a:rPr>
              <a:t>M</a:t>
            </a:r>
            <a:r>
              <a:rPr lang="de-CH" sz="2800" dirty="0">
                <a:solidFill>
                  <a:schemeClr val="tx1"/>
                </a:solidFill>
                <a:latin typeface="+mj-lt"/>
                <a:cs typeface="Helvetica" pitchFamily="34" charset="0"/>
              </a:rPr>
              <a:t>™</a:t>
            </a:r>
            <a:r>
              <a:rPr lang="de-CH" sz="2800" dirty="0">
                <a:solidFill>
                  <a:schemeClr val="tx1"/>
                </a:solidFill>
                <a:latin typeface="+mj-lt"/>
              </a:rPr>
              <a:t>– </a:t>
            </a:r>
            <a:r>
              <a:rPr lang="de-CH" sz="2800" dirty="0" smtClean="0">
                <a:solidFill>
                  <a:schemeClr val="tx1"/>
                </a:solidFill>
                <a:latin typeface="+mj-lt"/>
              </a:rPr>
              <a:t>Implementierung</a:t>
            </a:r>
            <a:br>
              <a:rPr lang="de-CH" sz="2800" dirty="0" smtClean="0">
                <a:solidFill>
                  <a:schemeClr val="tx1"/>
                </a:solidFill>
                <a:latin typeface="+mj-lt"/>
              </a:rPr>
            </a:br>
            <a:endParaRPr lang="de-CH" sz="2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277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461695D9-FB51-458A-9E0C-F70896F5A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bei Mensch und Maschine</a:t>
            </a:r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D7F25-C5A6-4191-9935-0788B03E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Ausbildung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516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811" y="1738002"/>
            <a:ext cx="5030869" cy="234822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Training </a:t>
            </a:r>
            <a:r>
              <a:rPr lang="de-DE" sz="2800" dirty="0" smtClean="0"/>
              <a:t>als Grundlage der </a:t>
            </a:r>
            <a:br>
              <a:rPr lang="de-DE" sz="2800" dirty="0" smtClean="0"/>
            </a:br>
            <a:r>
              <a:rPr lang="de-DE" sz="2800" dirty="0" smtClean="0"/>
              <a:t>BIM Implementierung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2366728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window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BIM Eisberg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/>
          <a:srcRect l="3103" t="28491" r="25509"/>
          <a:stretch/>
        </p:blipFill>
        <p:spPr>
          <a:xfrm>
            <a:off x="628650" y="1419289"/>
            <a:ext cx="6034368" cy="3185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6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window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Gerader Verbinder 33">
            <a:extLst>
              <a:ext uri="{FF2B5EF4-FFF2-40B4-BE49-F238E27FC236}">
                <a16:creationId xmlns:a16="http://schemas.microsoft.com/office/drawing/2014/main" id="{50E42A4B-03C1-4617-B92F-33542E4D24A5}"/>
              </a:ext>
            </a:extLst>
          </p:cNvPr>
          <p:cNvCxnSpPr>
            <a:cxnSpLocks/>
          </p:cNvCxnSpPr>
          <p:nvPr/>
        </p:nvCxnSpPr>
        <p:spPr>
          <a:xfrm flipH="1">
            <a:off x="5910439" y="3977581"/>
            <a:ext cx="74905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>
            <a:extLst>
              <a:ext uri="{FF2B5EF4-FFF2-40B4-BE49-F238E27FC236}">
                <a16:creationId xmlns:a16="http://schemas.microsoft.com/office/drawing/2014/main" id="{16EC9233-AC31-4482-824C-922E3129B340}"/>
              </a:ext>
            </a:extLst>
          </p:cNvPr>
          <p:cNvCxnSpPr>
            <a:cxnSpLocks/>
          </p:cNvCxnSpPr>
          <p:nvPr/>
        </p:nvCxnSpPr>
        <p:spPr>
          <a:xfrm flipH="1">
            <a:off x="2234991" y="3347882"/>
            <a:ext cx="4430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>
            <a:extLst>
              <a:ext uri="{FF2B5EF4-FFF2-40B4-BE49-F238E27FC236}">
                <a16:creationId xmlns:a16="http://schemas.microsoft.com/office/drawing/2014/main" id="{A50834DF-78A8-4384-B684-94881BACBD75}"/>
              </a:ext>
            </a:extLst>
          </p:cNvPr>
          <p:cNvCxnSpPr>
            <a:cxnSpLocks/>
          </p:cNvCxnSpPr>
          <p:nvPr/>
        </p:nvCxnSpPr>
        <p:spPr>
          <a:xfrm flipH="1">
            <a:off x="2234991" y="2142350"/>
            <a:ext cx="4430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A0FC37F-89D0-40A1-8FC9-6249A6370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31490"/>
            <a:ext cx="8244916" cy="642952"/>
          </a:xfrm>
        </p:spPr>
        <p:txBody>
          <a:bodyPr/>
          <a:lstStyle/>
          <a:p>
            <a:r>
              <a:rPr lang="de-DE" sz="2800" dirty="0"/>
              <a:t>BIM Ready – Unser Ausbildungskonzept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370CABD0-EA5B-43D5-981D-4728C1C1D43D}"/>
              </a:ext>
            </a:extLst>
          </p:cNvPr>
          <p:cNvCxnSpPr>
            <a:cxnSpLocks/>
          </p:cNvCxnSpPr>
          <p:nvPr/>
        </p:nvCxnSpPr>
        <p:spPr>
          <a:xfrm flipH="1">
            <a:off x="2234992" y="969156"/>
            <a:ext cx="443096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069D4C25-BD2E-40E4-9E32-C33D24AC26C0}"/>
              </a:ext>
            </a:extLst>
          </p:cNvPr>
          <p:cNvSpPr txBox="1"/>
          <p:nvPr/>
        </p:nvSpPr>
        <p:spPr>
          <a:xfrm>
            <a:off x="976808" y="889827"/>
            <a:ext cx="12369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geeignet für</a:t>
            </a:r>
          </a:p>
          <a:p>
            <a:r>
              <a:rPr lang="de-DE" sz="900" dirty="0"/>
              <a:t>Projektleiter</a:t>
            </a:r>
          </a:p>
          <a:p>
            <a:r>
              <a:rPr lang="de-DE" sz="900" dirty="0"/>
              <a:t>Geschäftsführer</a:t>
            </a:r>
          </a:p>
          <a:p>
            <a:r>
              <a:rPr lang="de-DE" sz="900" dirty="0"/>
              <a:t>BIM-Koordinatoren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4C107D55-C0B1-4F82-B0A3-AA2F4F1B0D4E}"/>
              </a:ext>
            </a:extLst>
          </p:cNvPr>
          <p:cNvSpPr txBox="1"/>
          <p:nvPr/>
        </p:nvSpPr>
        <p:spPr>
          <a:xfrm>
            <a:off x="976807" y="2081860"/>
            <a:ext cx="1236992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geeignet für</a:t>
            </a:r>
          </a:p>
          <a:p>
            <a:r>
              <a:rPr lang="de-DE" sz="900" dirty="0"/>
              <a:t>leitende Mitarbeiter</a:t>
            </a:r>
          </a:p>
          <a:p>
            <a:r>
              <a:rPr lang="de-DE" sz="900" dirty="0"/>
              <a:t>technische Projektleiter</a:t>
            </a:r>
          </a:p>
          <a:p>
            <a:r>
              <a:rPr lang="de-DE" sz="900" dirty="0"/>
              <a:t>BIM-Konstrukteure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8348863-6B6D-4E66-BBF7-31AEC73C879D}"/>
              </a:ext>
            </a:extLst>
          </p:cNvPr>
          <p:cNvSpPr txBox="1"/>
          <p:nvPr/>
        </p:nvSpPr>
        <p:spPr>
          <a:xfrm>
            <a:off x="976807" y="3278816"/>
            <a:ext cx="1236992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geeignet für</a:t>
            </a:r>
          </a:p>
          <a:p>
            <a:r>
              <a:rPr lang="de-DE" sz="900" dirty="0"/>
              <a:t>ausführende Planer</a:t>
            </a:r>
          </a:p>
          <a:p>
            <a:r>
              <a:rPr lang="de-DE" sz="900" dirty="0"/>
              <a:t>technische Zeichner</a:t>
            </a:r>
          </a:p>
          <a:p>
            <a:r>
              <a:rPr lang="de-DE" sz="900" dirty="0"/>
              <a:t>BIM-Einsteiger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A85478C1-15EC-41D6-B0D1-AD313AFE8FF2}"/>
              </a:ext>
            </a:extLst>
          </p:cNvPr>
          <p:cNvSpPr txBox="1"/>
          <p:nvPr/>
        </p:nvSpPr>
        <p:spPr>
          <a:xfrm>
            <a:off x="7370395" y="889025"/>
            <a:ext cx="153035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Zertifikat</a:t>
            </a:r>
          </a:p>
          <a:p>
            <a:r>
              <a:rPr lang="de-DE" sz="900" dirty="0"/>
              <a:t>BIM-Management</a:t>
            </a:r>
          </a:p>
          <a:p>
            <a:r>
              <a:rPr lang="de-DE" sz="900" dirty="0"/>
              <a:t>(5 Tage)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DC0291F-5584-47F9-943B-0E55088B0463}"/>
              </a:ext>
            </a:extLst>
          </p:cNvPr>
          <p:cNvSpPr txBox="1"/>
          <p:nvPr/>
        </p:nvSpPr>
        <p:spPr>
          <a:xfrm>
            <a:off x="7376864" y="2074587"/>
            <a:ext cx="153035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Zertifikat</a:t>
            </a:r>
          </a:p>
          <a:p>
            <a:r>
              <a:rPr lang="de-DE" sz="900" dirty="0"/>
              <a:t>BIM-Koordinator</a:t>
            </a:r>
          </a:p>
          <a:p>
            <a:r>
              <a:rPr lang="de-DE" sz="900" dirty="0"/>
              <a:t>(5 Tage)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2E8AE863-EE3E-46E7-9D2A-8FD71911D141}"/>
              </a:ext>
            </a:extLst>
          </p:cNvPr>
          <p:cNvSpPr txBox="1"/>
          <p:nvPr/>
        </p:nvSpPr>
        <p:spPr>
          <a:xfrm>
            <a:off x="7370394" y="3271543"/>
            <a:ext cx="1530350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900" dirty="0"/>
              <a:t>Zertifikat</a:t>
            </a:r>
          </a:p>
          <a:p>
            <a:r>
              <a:rPr lang="de-DE" sz="900" dirty="0"/>
              <a:t>BIM-Konstrukteur</a:t>
            </a:r>
          </a:p>
          <a:p>
            <a:r>
              <a:rPr lang="de-DE" sz="900" dirty="0"/>
              <a:t>(10 Tage)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7D1CECD-5647-4EC7-869D-66C6360720AE}"/>
              </a:ext>
            </a:extLst>
          </p:cNvPr>
          <p:cNvSpPr txBox="1"/>
          <p:nvPr/>
        </p:nvSpPr>
        <p:spPr>
          <a:xfrm>
            <a:off x="6698309" y="3903472"/>
            <a:ext cx="749480" cy="60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25" dirty="0"/>
              <a:t>Zertifikat</a:t>
            </a:r>
          </a:p>
          <a:p>
            <a:r>
              <a:rPr lang="de-DE" sz="825" dirty="0"/>
              <a:t>Revit Master</a:t>
            </a:r>
          </a:p>
          <a:p>
            <a:r>
              <a:rPr lang="de-DE" sz="825" dirty="0"/>
              <a:t>(8 Tage)</a:t>
            </a:r>
          </a:p>
        </p:txBody>
      </p:sp>
      <p:sp>
        <p:nvSpPr>
          <p:cNvPr id="28" name="Gleichschenkliges Dreieck 27">
            <a:extLst>
              <a:ext uri="{FF2B5EF4-FFF2-40B4-BE49-F238E27FC236}">
                <a16:creationId xmlns:a16="http://schemas.microsoft.com/office/drawing/2014/main" id="{CC808D4E-2BFA-42D1-B84F-FF2CC3C1DF6E}"/>
              </a:ext>
            </a:extLst>
          </p:cNvPr>
          <p:cNvSpPr/>
          <p:nvPr/>
        </p:nvSpPr>
        <p:spPr>
          <a:xfrm>
            <a:off x="2160919" y="546441"/>
            <a:ext cx="4638854" cy="4111807"/>
          </a:xfrm>
          <a:prstGeom prst="triangle">
            <a:avLst>
              <a:gd name="adj" fmla="val 4929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37" name="Grafik 36">
            <a:extLst>
              <a:ext uri="{FF2B5EF4-FFF2-40B4-BE49-F238E27FC236}">
                <a16:creationId xmlns:a16="http://schemas.microsoft.com/office/drawing/2014/main" id="{42A27CAB-E224-47F0-B728-B076863816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37447" r="17769" b="37560"/>
          <a:stretch/>
        </p:blipFill>
        <p:spPr>
          <a:xfrm>
            <a:off x="7914068" y="906342"/>
            <a:ext cx="487564" cy="145393"/>
          </a:xfrm>
          <a:prstGeom prst="rect">
            <a:avLst/>
          </a:prstGeom>
        </p:spPr>
      </p:pic>
      <p:pic>
        <p:nvPicPr>
          <p:cNvPr id="38" name="Grafik 37">
            <a:extLst>
              <a:ext uri="{FF2B5EF4-FFF2-40B4-BE49-F238E27FC236}">
                <a16:creationId xmlns:a16="http://schemas.microsoft.com/office/drawing/2014/main" id="{F06C887E-F2DC-4A07-B3F5-B850E7BD85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37447" r="17769" b="37560"/>
          <a:stretch/>
        </p:blipFill>
        <p:spPr>
          <a:xfrm>
            <a:off x="7912359" y="2098648"/>
            <a:ext cx="487564" cy="14539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E52E82CF-D79C-4D95-AB3A-54C41A8789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37447" r="17769" b="37560"/>
          <a:stretch/>
        </p:blipFill>
        <p:spPr>
          <a:xfrm>
            <a:off x="7918830" y="3300135"/>
            <a:ext cx="487564" cy="14539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B03AA5D-CE7D-479F-836E-D5BCFF692BE7}"/>
              </a:ext>
            </a:extLst>
          </p:cNvPr>
          <p:cNvSpPr txBox="1"/>
          <p:nvPr/>
        </p:nvSpPr>
        <p:spPr>
          <a:xfrm>
            <a:off x="7430509" y="3903472"/>
            <a:ext cx="749480" cy="4732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825" dirty="0"/>
              <a:t>Zertifikat</a:t>
            </a:r>
          </a:p>
          <a:p>
            <a:r>
              <a:rPr lang="de-DE" sz="825" dirty="0"/>
              <a:t>Civil Master</a:t>
            </a:r>
          </a:p>
          <a:p>
            <a:r>
              <a:rPr lang="de-DE" sz="825" dirty="0"/>
              <a:t>(8 Tage)</a:t>
            </a: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63FC4CF-EEA1-4F85-B6EF-62DA767D6460}"/>
              </a:ext>
            </a:extLst>
          </p:cNvPr>
          <p:cNvGrpSpPr/>
          <p:nvPr/>
        </p:nvGrpSpPr>
        <p:grpSpPr>
          <a:xfrm>
            <a:off x="2165793" y="889025"/>
            <a:ext cx="4383597" cy="3839730"/>
            <a:chOff x="2887724" y="1185366"/>
            <a:chExt cx="5844796" cy="5119640"/>
          </a:xfrm>
        </p:grpSpPr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B0B6A6E4-9E2D-4C8A-A69D-C5AAAF944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990" y="6045258"/>
              <a:ext cx="1083187" cy="259748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3D004E1-7377-4EE4-B4DD-8FBCDFF503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24" b="5667"/>
            <a:stretch/>
          </p:blipFill>
          <p:spPr>
            <a:xfrm>
              <a:off x="2887724" y="1185366"/>
              <a:ext cx="5844796" cy="5025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6418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3952093" cy="2970330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Autorisierte Trainingscenter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43 </a:t>
            </a:r>
            <a:r>
              <a:rPr lang="de-DE" sz="1800" dirty="0">
                <a:latin typeface="+mn-lt"/>
              </a:rPr>
              <a:t>Standorte</a:t>
            </a:r>
            <a:r>
              <a:rPr lang="de-DE" sz="1800" dirty="0">
                <a:latin typeface="Arial" panose="020B0604020202020204" pitchFamily="34" charset="0"/>
              </a:rPr>
              <a:t> in DACH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Diverse Schulungsprogramme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Eigene Trainingshandbücher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Individualseminare 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Zertifizierungsprogramme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Workshops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800" dirty="0" smtClean="0">
                <a:latin typeface="Arial" panose="020B0604020202020204" pitchFamily="34" charset="0"/>
              </a:rPr>
              <a:t>BIM </a:t>
            </a:r>
            <a:r>
              <a:rPr lang="de-DE" sz="1800" dirty="0" err="1" smtClean="0">
                <a:latin typeface="Arial" panose="020B0604020202020204" pitchFamily="34" charset="0"/>
              </a:rPr>
              <a:t>Ready</a:t>
            </a:r>
            <a:r>
              <a:rPr lang="de-DE" sz="1800" dirty="0" smtClean="0">
                <a:latin typeface="Arial" panose="020B0604020202020204" pitchFamily="34" charset="0"/>
              </a:rPr>
              <a:t> Ausbildung</a:t>
            </a:r>
            <a:endParaRPr lang="de-DE" sz="1800" dirty="0"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6058968" cy="765085"/>
          </a:xfrm>
        </p:spPr>
        <p:txBody>
          <a:bodyPr>
            <a:normAutofit/>
          </a:bodyPr>
          <a:lstStyle/>
          <a:p>
            <a:r>
              <a:rPr lang="de-DE" sz="2800" b="1" cap="all" dirty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MuM</a:t>
            </a:r>
            <a:r>
              <a:rPr lang="de-DE" sz="3200" b="1" cap="all" dirty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 </a:t>
            </a:r>
            <a:r>
              <a:rPr lang="de-DE" sz="2800" b="1" cap="all" dirty="0">
                <a:solidFill>
                  <a:schemeClr val="tx1"/>
                </a:solidFill>
                <a:latin typeface="Helvetica" panose="020B0604020202020204" pitchFamily="34" charset="0"/>
                <a:ea typeface="+mj-ea"/>
                <a:cs typeface="Helvetica" panose="020B0604020202020204" pitchFamily="34" charset="0"/>
              </a:rPr>
              <a:t>Ausbildung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15" y="2751770"/>
            <a:ext cx="3684492" cy="8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06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971600" y="636535"/>
            <a:ext cx="75158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4400" b="1" dirty="0" smtClean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Themen </a:t>
            </a:r>
            <a:r>
              <a:rPr lang="de-DE" sz="44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de-DE" sz="4400" b="1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de-DE" sz="28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16.11.2018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defTabSz="457200"/>
            <a:endParaRPr lang="de-DE" sz="4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5"/>
          <p:cNvSpPr>
            <a:spLocks noGrp="1"/>
          </p:cNvSpPr>
          <p:nvPr>
            <p:ph idx="4294967295"/>
          </p:nvPr>
        </p:nvSpPr>
        <p:spPr>
          <a:xfrm>
            <a:off x="1601670" y="1626645"/>
            <a:ext cx="4635515" cy="2967581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Fragen | Antworten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77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FC37F-89D0-40A1-8FC9-6249A6370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BIM Ready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BA17A0E-3AA6-4E1C-AFC2-255D5446F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24000"/>
              </a:lnSpc>
              <a:spcAft>
                <a:spcPts val="750"/>
              </a:spcAft>
              <a:buNone/>
            </a:pPr>
            <a:r>
              <a:rPr lang="de-DE" sz="1350" dirty="0"/>
              <a:t>Die standardisierte, praxisorientierte Ausbildung BIM Ready vermittelt grundlegende Konzepte, Vorteile und Vorgehensweisen des Building Information Modeling (BIM). Sie erfahren, wie Sie Bauprojekte mithilfe eines virtuellen Gebäudemodells künftig deutlich produktiver planen.</a:t>
            </a:r>
          </a:p>
          <a:p>
            <a:pPr marL="0" indent="0">
              <a:lnSpc>
                <a:spcPct val="124000"/>
              </a:lnSpc>
              <a:spcAft>
                <a:spcPts val="750"/>
              </a:spcAft>
              <a:buNone/>
            </a:pPr>
            <a:r>
              <a:rPr lang="de-DE" sz="1350" dirty="0"/>
              <a:t>Die Inhalte der Kurse sind auf die Lernziele der buildingSMART-Zertifizierung abgestimmt,</a:t>
            </a:r>
            <a:br>
              <a:rPr lang="de-DE" sz="1350" dirty="0"/>
            </a:br>
            <a:r>
              <a:rPr lang="de-DE" sz="1350" dirty="0"/>
              <a:t>sodass die Möglichkeit besteht, die Online-Prüfung separat zu absolvieren.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de-DE" sz="1350" dirty="0"/>
              <a:t>In Deutschland sind Teilnehmer der Ausbildung BIM-Konstruktion, BIM-Koordination und</a:t>
            </a:r>
            <a:br>
              <a:rPr lang="de-DE" sz="1350" dirty="0"/>
            </a:br>
            <a:r>
              <a:rPr lang="de-DE" sz="1350" dirty="0"/>
              <a:t>BIM-Management zusätzlich nach Planen Bauen 4.0 zertifiziert.</a:t>
            </a:r>
          </a:p>
          <a:p>
            <a:pPr marL="0" indent="0">
              <a:lnSpc>
                <a:spcPct val="124000"/>
              </a:lnSpc>
              <a:buNone/>
            </a:pPr>
            <a:endParaRPr lang="de-DE" sz="1350" dirty="0"/>
          </a:p>
          <a:p>
            <a:pPr marL="0" indent="0">
              <a:buNone/>
            </a:pPr>
            <a:r>
              <a:rPr lang="de-DE" sz="1350" u="sng" dirty="0"/>
              <a:t>inkludiert</a:t>
            </a:r>
            <a:r>
              <a:rPr lang="de-DE" sz="1350" dirty="0"/>
              <a:t> in allen BIM Ready Schulungen, sind:</a:t>
            </a:r>
          </a:p>
          <a:p>
            <a:r>
              <a:rPr lang="de-DE" sz="1350" dirty="0"/>
              <a:t>Pausenimbisse, Mittagessen und Getränke</a:t>
            </a:r>
          </a:p>
          <a:p>
            <a:r>
              <a:rPr lang="de-DE" sz="1350" dirty="0"/>
              <a:t>vollständig eingerichteter CAD-Arbeitsplatz</a:t>
            </a:r>
          </a:p>
          <a:p>
            <a:r>
              <a:rPr lang="de-DE" sz="1350" dirty="0"/>
              <a:t>MuM-Seminarunterlagen</a:t>
            </a:r>
          </a:p>
          <a:p>
            <a:r>
              <a:rPr lang="de-DE" sz="1350" dirty="0"/>
              <a:t>Zertifikat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9E332A5-191B-485C-BC6C-82C583E897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25600" r="9714" b="28000"/>
          <a:stretch/>
        </p:blipFill>
        <p:spPr>
          <a:xfrm>
            <a:off x="7248801" y="1910797"/>
            <a:ext cx="1408283" cy="28710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DFAA9C2-25AC-4AE6-9204-DC0992F5DF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6" t="36296" r="17361" b="36297"/>
          <a:stretch/>
        </p:blipFill>
        <p:spPr>
          <a:xfrm>
            <a:off x="7248801" y="2526512"/>
            <a:ext cx="980799" cy="3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1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0049" y="4054579"/>
            <a:ext cx="1139185" cy="27163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402"/>
          <a:stretch/>
        </p:blipFill>
        <p:spPr>
          <a:xfrm>
            <a:off x="0" y="147947"/>
            <a:ext cx="9144000" cy="4659382"/>
          </a:xfrm>
          <a:prstGeom prst="rect">
            <a:avLst/>
          </a:prstGeom>
          <a:ln>
            <a:noFill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324" y="421843"/>
            <a:ext cx="3240360" cy="704628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2843809" y="1400368"/>
            <a:ext cx="5463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de-DE" dirty="0" smtClean="0">
                <a:latin typeface="Helvetica" panose="02000603020000020004" pitchFamily="2" charset="0"/>
              </a:rPr>
              <a:t>Erste standardisierte BIM Ausbildung </a:t>
            </a:r>
            <a:r>
              <a:rPr lang="de-DE" dirty="0">
                <a:latin typeface="Helvetica" panose="02000603020000020004" pitchFamily="2" charset="0"/>
              </a:rPr>
              <a:t>in Europa</a:t>
            </a:r>
            <a:endParaRPr lang="de-CH" dirty="0">
              <a:latin typeface="Helvetica" panose="02000603020000020004" pitchFamily="2" charset="0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de-CH" dirty="0" smtClean="0">
                <a:latin typeface="Helvetica" panose="02000603020000020004" pitchFamily="2" charset="0"/>
              </a:rPr>
              <a:t>Seit  </a:t>
            </a:r>
            <a:r>
              <a:rPr lang="de-CH" dirty="0">
                <a:latin typeface="Helvetica" panose="02000603020000020004" pitchFamily="2" charset="0"/>
              </a:rPr>
              <a:t>2013 </a:t>
            </a:r>
            <a:r>
              <a:rPr lang="de-CH" dirty="0" smtClean="0">
                <a:latin typeface="Helvetica" panose="02000603020000020004" pitchFamily="2" charset="0"/>
              </a:rPr>
              <a:t>über </a:t>
            </a:r>
            <a:r>
              <a:rPr lang="de-CH" dirty="0">
                <a:latin typeface="Helvetica" panose="02000603020000020004" pitchFamily="2" charset="0"/>
              </a:rPr>
              <a:t>1.500 </a:t>
            </a:r>
            <a:r>
              <a:rPr lang="de-CH" dirty="0" smtClean="0">
                <a:latin typeface="Helvetica" panose="02000603020000020004" pitchFamily="2" charset="0"/>
              </a:rPr>
              <a:t>Zertifikate</a:t>
            </a:r>
            <a:endParaRPr lang="de-CH" dirty="0">
              <a:latin typeface="Helvetica" panose="02000603020000020004" pitchFamily="2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843809" y="3050869"/>
            <a:ext cx="49685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Helvetica" panose="02000603020000020004" pitchFamily="2" charset="0"/>
              </a:rPr>
              <a:t>BIM </a:t>
            </a:r>
            <a:r>
              <a:rPr lang="de-DE" dirty="0" smtClean="0">
                <a:latin typeface="Helvetica" panose="02000603020000020004" pitchFamily="2" charset="0"/>
              </a:rPr>
              <a:t>Konstrukteur</a:t>
            </a:r>
            <a:endParaRPr lang="de-DE" dirty="0">
              <a:latin typeface="Helvetica" panose="02000603020000020004" pitchFamily="2" charset="0"/>
            </a:endParaRPr>
          </a:p>
          <a:p>
            <a:pPr marL="257175" indent="-257175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Helvetica" panose="02000603020000020004" pitchFamily="2" charset="0"/>
              </a:rPr>
              <a:t>BIM </a:t>
            </a:r>
            <a:r>
              <a:rPr lang="de-DE" dirty="0" smtClean="0">
                <a:latin typeface="Helvetica" panose="02000603020000020004" pitchFamily="2" charset="0"/>
              </a:rPr>
              <a:t>Koordination</a:t>
            </a:r>
            <a:endParaRPr lang="de-DE" dirty="0">
              <a:latin typeface="Helvetica" panose="02000603020000020004" pitchFamily="2" charset="0"/>
            </a:endParaRPr>
          </a:p>
          <a:p>
            <a:pPr marL="257175" indent="-257175">
              <a:buClr>
                <a:srgbClr val="FF9900"/>
              </a:buClr>
              <a:buFont typeface="Wingdings" panose="05000000000000000000" pitchFamily="2" charset="2"/>
              <a:buChar char="§"/>
            </a:pPr>
            <a:r>
              <a:rPr lang="de-DE" dirty="0">
                <a:latin typeface="Helvetica" panose="02000603020000020004" pitchFamily="2" charset="0"/>
              </a:rPr>
              <a:t>BIM </a:t>
            </a:r>
            <a:r>
              <a:rPr lang="de-DE" dirty="0" smtClean="0">
                <a:latin typeface="Helvetica" panose="02000603020000020004" pitchFamily="2" charset="0"/>
              </a:rPr>
              <a:t>Management</a:t>
            </a:r>
          </a:p>
        </p:txBody>
      </p:sp>
    </p:spTree>
    <p:extLst>
      <p:ext uri="{BB962C8B-B14F-4D97-AF65-F5344CB8AC3E}">
        <p14:creationId xmlns:p14="http://schemas.microsoft.com/office/powerpoint/2010/main" val="48741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window dir="ver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>
            <a:extLst>
              <a:ext uri="{FF2B5EF4-FFF2-40B4-BE49-F238E27FC236}">
                <a16:creationId xmlns:a16="http://schemas.microsoft.com/office/drawing/2014/main" id="{461695D9-FB51-458A-9E0C-F70896F5A7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D7F25-C5A6-4191-9935-0788B03E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BIM-Konstruktion</a:t>
            </a:r>
          </a:p>
        </p:txBody>
      </p:sp>
    </p:spTree>
    <p:extLst>
      <p:ext uri="{BB962C8B-B14F-4D97-AF65-F5344CB8AC3E}">
        <p14:creationId xmlns:p14="http://schemas.microsoft.com/office/powerpoint/2010/main" val="106134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617AE14-27BC-48B1-8D08-1A5AE6C3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BIM </a:t>
            </a:r>
            <a:r>
              <a:rPr lang="de-DE" sz="2800" dirty="0" smtClean="0"/>
              <a:t>Konstrukteur </a:t>
            </a:r>
            <a:r>
              <a:rPr lang="de-DE" sz="2800" dirty="0"/>
              <a:t>KURS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35C09A-ADC8-4D2A-B91B-901DCB1F9E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1" t="1153" r="6173" b="-1153"/>
          <a:stretch/>
        </p:blipFill>
        <p:spPr>
          <a:xfrm>
            <a:off x="6732106" y="212533"/>
            <a:ext cx="2248778" cy="567914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9FF90612-8976-4200-A678-C2D7B06F8A1C}"/>
              </a:ext>
            </a:extLst>
          </p:cNvPr>
          <p:cNvGrpSpPr/>
          <p:nvPr/>
        </p:nvGrpSpPr>
        <p:grpSpPr>
          <a:xfrm>
            <a:off x="521493" y="954314"/>
            <a:ext cx="4498333" cy="3027394"/>
            <a:chOff x="1636561" y="1257409"/>
            <a:chExt cx="5295656" cy="3563995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3FA1F90B-E6F3-45C5-97A9-323251C07C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6561" y="3654337"/>
              <a:ext cx="2213079" cy="703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59C71E6E-676C-46CD-91A9-71A95C8FD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9640" y="3889013"/>
              <a:ext cx="1533140" cy="9323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6ECF0CD8-BA3A-41BF-A1D9-8ADF1F4AA9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8763" y="1257409"/>
              <a:ext cx="3741571" cy="191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A41EA9F8-D742-4896-AB24-79767521ED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9129" y="3723615"/>
              <a:ext cx="1323088" cy="582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416C1582-1287-4FCA-9F4D-37BE8B84CCF6}"/>
                </a:ext>
              </a:extLst>
            </p:cNvPr>
            <p:cNvCxnSpPr/>
            <p:nvPr/>
          </p:nvCxnSpPr>
          <p:spPr>
            <a:xfrm flipV="1">
              <a:off x="3572730" y="3228632"/>
              <a:ext cx="688473" cy="41209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3D565886-23CA-47A0-B426-88C08394059D}"/>
                </a:ext>
              </a:extLst>
            </p:cNvPr>
            <p:cNvCxnSpPr/>
            <p:nvPr/>
          </p:nvCxnSpPr>
          <p:spPr>
            <a:xfrm>
              <a:off x="4914900" y="3241108"/>
              <a:ext cx="694229" cy="374665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1A6B668E-F27D-424F-B393-AC8D95B1852B}"/>
                </a:ext>
              </a:extLst>
            </p:cNvPr>
            <p:cNvCxnSpPr/>
            <p:nvPr/>
          </p:nvCxnSpPr>
          <p:spPr>
            <a:xfrm>
              <a:off x="4622457" y="3206468"/>
              <a:ext cx="0" cy="59303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image476.jpe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11831" y="835356"/>
            <a:ext cx="2952703" cy="1632655"/>
          </a:xfrm>
          <a:prstGeom prst="rect">
            <a:avLst/>
          </a:prstGeom>
        </p:spPr>
      </p:pic>
      <p:pic>
        <p:nvPicPr>
          <p:cNvPr id="19" name="Grafik 18"/>
          <p:cNvPicPr/>
          <p:nvPr/>
        </p:nvPicPr>
        <p:blipFill>
          <a:blip r:embed="rId9"/>
          <a:stretch>
            <a:fillRect/>
          </a:stretch>
        </p:blipFill>
        <p:spPr>
          <a:xfrm>
            <a:off x="5525594" y="2608507"/>
            <a:ext cx="2938940" cy="1853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6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3">
            <a:extLst>
              <a:ext uri="{FF2B5EF4-FFF2-40B4-BE49-F238E27FC236}">
                <a16:creationId xmlns:a16="http://schemas.microsoft.com/office/drawing/2014/main" id="{87ED01C7-319E-4220-9121-A5D4D73D73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D7F25-C5A6-4191-9935-0788B03E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BIM-Koordination</a:t>
            </a:r>
          </a:p>
        </p:txBody>
      </p:sp>
    </p:spTree>
    <p:extLst>
      <p:ext uri="{BB962C8B-B14F-4D97-AF65-F5344CB8AC3E}">
        <p14:creationId xmlns:p14="http://schemas.microsoft.com/office/powerpoint/2010/main" val="175946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el 4">
            <a:extLst>
              <a:ext uri="{FF2B5EF4-FFF2-40B4-BE49-F238E27FC236}">
                <a16:creationId xmlns:a16="http://schemas.microsoft.com/office/drawing/2014/main" id="{8617AE14-27BC-48B1-8D08-1A5AE6C357C2}"/>
              </a:ext>
            </a:extLst>
          </p:cNvPr>
          <p:cNvSpPr txBox="1">
            <a:spLocks/>
          </p:cNvSpPr>
          <p:nvPr/>
        </p:nvSpPr>
        <p:spPr>
          <a:xfrm>
            <a:off x="521493" y="288441"/>
            <a:ext cx="8459545" cy="60742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 sz="2800" smtClean="0"/>
              <a:t>BIM Koordinations KURS</a:t>
            </a:r>
            <a:endParaRPr lang="de-DE" sz="2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4" y="1221600"/>
            <a:ext cx="6255752" cy="2381576"/>
          </a:xfrm>
          <a:prstGeom prst="rect">
            <a:avLst/>
          </a:prstGeom>
        </p:spPr>
      </p:pic>
      <p:pic>
        <p:nvPicPr>
          <p:cNvPr id="38" name="Grafik 37">
            <a:hlinkClick r:id="rId4" action="ppaction://hlinkfile"/>
          </p:cNvPr>
          <p:cNvPicPr>
            <a:picLocks noChangeAspect="1"/>
          </p:cNvPicPr>
          <p:nvPr/>
        </p:nvPicPr>
        <p:blipFill rotWithShape="1">
          <a:blip r:embed="rId5"/>
          <a:srcRect l="50186" t="6675" b="3198"/>
          <a:stretch/>
        </p:blipFill>
        <p:spPr>
          <a:xfrm>
            <a:off x="5832140" y="2886785"/>
            <a:ext cx="2822966" cy="170517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54706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>
            <a:extLst>
              <a:ext uri="{FF2B5EF4-FFF2-40B4-BE49-F238E27FC236}">
                <a16:creationId xmlns:a16="http://schemas.microsoft.com/office/drawing/2014/main" id="{01618BF7-12EF-4075-8257-F84FEC4708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AF6D7F25-C5A6-4191-9935-0788B03E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BIM-Management</a:t>
            </a:r>
          </a:p>
        </p:txBody>
      </p:sp>
    </p:spTree>
    <p:extLst>
      <p:ext uri="{BB962C8B-B14F-4D97-AF65-F5344CB8AC3E}">
        <p14:creationId xmlns:p14="http://schemas.microsoft.com/office/powerpoint/2010/main" val="172124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DF96DE3-6EBD-4D5F-88FF-2F1033224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93" y="1014042"/>
            <a:ext cx="5386518" cy="2412803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8617AE14-27BC-48B1-8D08-1A5AE6C3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BIM MANAGEMENT KURS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435C09A-ADC8-4D2A-B91B-901DCB1F9E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21" t="1153" r="6173" b="-1153"/>
          <a:stretch/>
        </p:blipFill>
        <p:spPr>
          <a:xfrm>
            <a:off x="6732106" y="212533"/>
            <a:ext cx="2248778" cy="56791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A16AFAB-F5D3-42C2-B65B-EA34139B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2220" y="1014042"/>
            <a:ext cx="1969949" cy="246827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274D1D-DF12-4A42-8FCF-F56F7E504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2495848"/>
            <a:ext cx="2813616" cy="209834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2EE603D-55D3-422F-83E2-0ECAE28D48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275" t="5983"/>
          <a:stretch/>
        </p:blipFill>
        <p:spPr>
          <a:xfrm>
            <a:off x="2445525" y="2481739"/>
            <a:ext cx="1538454" cy="213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390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21493" y="3213294"/>
            <a:ext cx="7515835" cy="809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Helvetica" panose="02000603020000020004" pitchFamily="2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BIM Implementierung</a:t>
            </a:r>
          </a:p>
          <a:p>
            <a:r>
              <a:rPr lang="de-DE" dirty="0" smtClean="0"/>
              <a:t>Kundenberichte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143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2400" b="1" dirty="0" smtClean="0">
                <a:latin typeface="Arial" panose="020B0604020202020204" pitchFamily="34" charset="0"/>
              </a:rPr>
              <a:t>Boll und Partner</a:t>
            </a:r>
            <a:r>
              <a:rPr lang="de-DE" sz="2400" b="1" dirty="0">
                <a:latin typeface="Arial" panose="020B0604020202020204" pitchFamily="34" charset="0"/>
              </a:rPr>
              <a:t>, Beratende Ingenieure </a:t>
            </a:r>
            <a:r>
              <a:rPr lang="de-DE" sz="2400" b="1" dirty="0" smtClean="0">
                <a:latin typeface="Arial" panose="020B0604020202020204" pitchFamily="34" charset="0"/>
              </a:rPr>
              <a:t>VBI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Tragwerks- und Objektplanung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ca. 80 </a:t>
            </a:r>
            <a:r>
              <a:rPr lang="de-DE" sz="1800" dirty="0" smtClean="0">
                <a:latin typeface="Arial" panose="020B0604020202020204" pitchFamily="34" charset="0"/>
              </a:rPr>
              <a:t>Mitarbeiter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Gegründet 1970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BIM seit 2008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&gt; 130 Projekte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endParaRPr lang="de-DE" sz="1800" dirty="0" smtClean="0">
              <a:latin typeface="Arial" panose="020B0604020202020204" pitchFamily="34" charset="0"/>
            </a:endParaRP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4012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21550" y="636535"/>
            <a:ext cx="751583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4400" b="1" dirty="0" smtClean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Vita </a:t>
            </a:r>
            <a:r>
              <a:rPr lang="de-DE" sz="44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de-DE" sz="4400" b="1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wir über uns…</a:t>
            </a:r>
          </a:p>
          <a:p>
            <a:pPr defTabSz="457200"/>
            <a:endParaRPr lang="de-DE" sz="4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255" y="463383"/>
            <a:ext cx="1980000" cy="2326523"/>
          </a:xfrm>
          <a:prstGeom prst="rect">
            <a:avLst/>
          </a:prstGeom>
        </p:spPr>
      </p:pic>
      <p:sp>
        <p:nvSpPr>
          <p:cNvPr id="10" name="Inhaltsplatzhalter 7"/>
          <p:cNvSpPr txBox="1">
            <a:spLocks/>
          </p:cNvSpPr>
          <p:nvPr/>
        </p:nvSpPr>
        <p:spPr>
          <a:xfrm>
            <a:off x="521550" y="1462258"/>
            <a:ext cx="5670630" cy="26552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sz="1400" dirty="0" smtClean="0"/>
          </a:p>
          <a:p>
            <a:pPr marL="0" lvl="1" indent="0">
              <a:buNone/>
            </a:pPr>
            <a:r>
              <a:rPr lang="de-DE" sz="2400" b="1" dirty="0" smtClean="0"/>
              <a:t>Hildegard Rasthofer</a:t>
            </a:r>
          </a:p>
          <a:p>
            <a:pPr marL="0" lvl="1" indent="0">
              <a:buNone/>
            </a:pPr>
            <a:endParaRPr lang="de-DE" sz="2000" b="1" dirty="0" smtClean="0"/>
          </a:p>
          <a:p>
            <a:pPr marL="361950" lvl="1" indent="-179388"/>
            <a:r>
              <a:rPr lang="de-DE" sz="2000" dirty="0" smtClean="0"/>
              <a:t>Architekturstudium </a:t>
            </a:r>
            <a:r>
              <a:rPr lang="de-DE" sz="2000" dirty="0"/>
              <a:t>an der TU München		</a:t>
            </a:r>
          </a:p>
          <a:p>
            <a:pPr marL="361950" lvl="1" indent="-179388"/>
            <a:r>
              <a:rPr lang="de-DE" sz="2000" dirty="0"/>
              <a:t>freischaffende Architektin		</a:t>
            </a:r>
          </a:p>
          <a:p>
            <a:pPr marL="361950" lvl="1" indent="-179388"/>
            <a:r>
              <a:rPr lang="de-DE" sz="2000" dirty="0"/>
              <a:t>Training und Consulting für </a:t>
            </a:r>
            <a:r>
              <a:rPr lang="de-DE" sz="2000" dirty="0" smtClean="0"/>
              <a:t>CAD in Architektur </a:t>
            </a:r>
            <a:r>
              <a:rPr lang="de-DE" sz="2000" dirty="0"/>
              <a:t>&amp; </a:t>
            </a:r>
            <a:r>
              <a:rPr lang="de-DE" sz="2000" dirty="0" smtClean="0"/>
              <a:t>Bauwesen</a:t>
            </a:r>
            <a:r>
              <a:rPr lang="de-DE" sz="2000" dirty="0"/>
              <a:t>	</a:t>
            </a:r>
          </a:p>
          <a:p>
            <a:pPr marL="361950" lvl="1" indent="-179388"/>
            <a:r>
              <a:rPr lang="de-DE" sz="2000" dirty="0"/>
              <a:t>BIM Expertenteam Mensch und Maschine</a:t>
            </a:r>
          </a:p>
        </p:txBody>
      </p:sp>
    </p:spTree>
    <p:extLst>
      <p:ext uri="{BB962C8B-B14F-4D97-AF65-F5344CB8AC3E}">
        <p14:creationId xmlns:p14="http://schemas.microsoft.com/office/powerpoint/2010/main" val="307213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060803"/>
            <a:ext cx="2080881" cy="411603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4"/>
          <a:srcRect b="5411"/>
          <a:stretch/>
        </p:blipFill>
        <p:spPr>
          <a:xfrm>
            <a:off x="698251" y="1266604"/>
            <a:ext cx="5808964" cy="31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25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060803"/>
            <a:ext cx="2080881" cy="41160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83262" y="2008460"/>
            <a:ext cx="71390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</a:rPr>
              <a:t>„Innovationen brauchen flache Hierarchien und schlagkräftige kreative Teams mit gut ausgebildeten „BIM-Champions.“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333113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060803"/>
            <a:ext cx="2080881" cy="411603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505596" y="1060803"/>
            <a:ext cx="5708650" cy="346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76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9258"/>
            <a:ext cx="2080881" cy="411603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4"/>
          <a:stretch>
            <a:fillRect/>
          </a:stretch>
        </p:blipFill>
        <p:spPr>
          <a:xfrm>
            <a:off x="791580" y="475866"/>
            <a:ext cx="7163718" cy="421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92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9258"/>
            <a:ext cx="2080881" cy="411603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4"/>
          <a:stretch>
            <a:fillRect/>
          </a:stretch>
        </p:blipFill>
        <p:spPr>
          <a:xfrm>
            <a:off x="836585" y="726545"/>
            <a:ext cx="576072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4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9258"/>
            <a:ext cx="2080881" cy="411603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4"/>
          <a:stretch>
            <a:fillRect/>
          </a:stretch>
        </p:blipFill>
        <p:spPr>
          <a:xfrm>
            <a:off x="656565" y="239855"/>
            <a:ext cx="6030670" cy="3772055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940" y="2538961"/>
            <a:ext cx="3605336" cy="2058014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6"/>
          <a:stretch>
            <a:fillRect/>
          </a:stretch>
        </p:blipFill>
        <p:spPr>
          <a:xfrm>
            <a:off x="656565" y="534108"/>
            <a:ext cx="5760720" cy="382968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7"/>
          <a:srcRect b="4562"/>
          <a:stretch/>
        </p:blipFill>
        <p:spPr>
          <a:xfrm>
            <a:off x="656565" y="906565"/>
            <a:ext cx="5760720" cy="3780420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 rotWithShape="1">
          <a:blip r:embed="rId8"/>
          <a:srcRect b="9619"/>
          <a:stretch/>
        </p:blipFill>
        <p:spPr>
          <a:xfrm>
            <a:off x="566555" y="1214037"/>
            <a:ext cx="5985745" cy="33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3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9258"/>
            <a:ext cx="2080881" cy="411603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4"/>
          <a:stretch>
            <a:fillRect/>
          </a:stretch>
        </p:blipFill>
        <p:spPr>
          <a:xfrm>
            <a:off x="791580" y="443194"/>
            <a:ext cx="5760720" cy="385889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5"/>
          <a:stretch>
            <a:fillRect/>
          </a:stretch>
        </p:blipFill>
        <p:spPr>
          <a:xfrm>
            <a:off x="746575" y="768949"/>
            <a:ext cx="5760720" cy="353314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6"/>
          <a:stretch>
            <a:fillRect/>
          </a:stretch>
        </p:blipFill>
        <p:spPr>
          <a:xfrm>
            <a:off x="746495" y="1157495"/>
            <a:ext cx="5760720" cy="3619500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 rotWithShape="1">
          <a:blip r:embed="rId7"/>
          <a:srcRect b="10718"/>
          <a:stretch/>
        </p:blipFill>
        <p:spPr>
          <a:xfrm>
            <a:off x="791500" y="1450316"/>
            <a:ext cx="5760720" cy="3236669"/>
          </a:xfrm>
          <a:prstGeom prst="rect">
            <a:avLst/>
          </a:prstGeom>
        </p:spPr>
      </p:pic>
      <p:pic>
        <p:nvPicPr>
          <p:cNvPr id="8" name="Grafik 7"/>
          <p:cNvPicPr/>
          <p:nvPr/>
        </p:nvPicPr>
        <p:blipFill rotWithShape="1">
          <a:blip r:embed="rId8"/>
          <a:srcRect b="19482"/>
          <a:stretch/>
        </p:blipFill>
        <p:spPr>
          <a:xfrm>
            <a:off x="791580" y="1906596"/>
            <a:ext cx="5760720" cy="2825394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 rotWithShape="1">
          <a:blip r:embed="rId9"/>
          <a:srcRect b="33205"/>
          <a:stretch/>
        </p:blipFill>
        <p:spPr>
          <a:xfrm>
            <a:off x="791500" y="2211710"/>
            <a:ext cx="576072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551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9258"/>
            <a:ext cx="2080881" cy="411603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4"/>
          <a:stretch>
            <a:fillRect/>
          </a:stretch>
        </p:blipFill>
        <p:spPr>
          <a:xfrm>
            <a:off x="783453" y="81425"/>
            <a:ext cx="5760720" cy="3480435"/>
          </a:xfrm>
          <a:prstGeom prst="rect">
            <a:avLst/>
          </a:prstGeom>
        </p:spPr>
      </p:pic>
      <p:pic>
        <p:nvPicPr>
          <p:cNvPr id="5" name="Grafik 4"/>
          <p:cNvPicPr/>
          <p:nvPr/>
        </p:nvPicPr>
        <p:blipFill>
          <a:blip r:embed="rId5"/>
          <a:stretch>
            <a:fillRect/>
          </a:stretch>
        </p:blipFill>
        <p:spPr>
          <a:xfrm>
            <a:off x="783453" y="456515"/>
            <a:ext cx="5760720" cy="3300730"/>
          </a:xfrm>
          <a:prstGeom prst="rect">
            <a:avLst/>
          </a:prstGeom>
        </p:spPr>
      </p:pic>
      <p:pic>
        <p:nvPicPr>
          <p:cNvPr id="6" name="Grafik 5"/>
          <p:cNvPicPr/>
          <p:nvPr/>
        </p:nvPicPr>
        <p:blipFill>
          <a:blip r:embed="rId6"/>
          <a:stretch>
            <a:fillRect/>
          </a:stretch>
        </p:blipFill>
        <p:spPr>
          <a:xfrm>
            <a:off x="881510" y="771550"/>
            <a:ext cx="5760720" cy="3636645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7"/>
          <a:stretch>
            <a:fillRect/>
          </a:stretch>
        </p:blipFill>
        <p:spPr>
          <a:xfrm>
            <a:off x="851557" y="1086585"/>
            <a:ext cx="5760720" cy="3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85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9258"/>
            <a:ext cx="2080881" cy="411603"/>
          </a:xfrm>
          <a:prstGeom prst="rect">
            <a:avLst/>
          </a:prstGeom>
        </p:spPr>
      </p:pic>
      <p:pic>
        <p:nvPicPr>
          <p:cNvPr id="4" name="Grafik 3"/>
          <p:cNvPicPr/>
          <p:nvPr/>
        </p:nvPicPr>
        <p:blipFill>
          <a:blip r:embed="rId4"/>
          <a:stretch>
            <a:fillRect/>
          </a:stretch>
        </p:blipFill>
        <p:spPr>
          <a:xfrm>
            <a:off x="566554" y="430861"/>
            <a:ext cx="6345705" cy="407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2260" y="1060803"/>
            <a:ext cx="2080881" cy="41160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83262" y="2008460"/>
            <a:ext cx="71390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 smtClean="0">
                <a:latin typeface="Arial" panose="020B0604020202020204" pitchFamily="34" charset="0"/>
              </a:rPr>
              <a:t>„Wenn die ganze Welt kein BIM machen wollte, wir würden es trotzdem machen...“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58513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66555" y="636535"/>
            <a:ext cx="85774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4400" b="1" dirty="0" smtClean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Unternehmensdaten </a:t>
            </a:r>
            <a:r>
              <a:rPr lang="de-DE" sz="4400" b="1" dirty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|</a:t>
            </a:r>
            <a:r>
              <a:rPr lang="de-DE" sz="4400" b="1" dirty="0">
                <a:solidFill>
                  <a:schemeClr val="accent6"/>
                </a:solidFill>
                <a:cs typeface="Arial" panose="020B0604020202020204" pitchFamily="34" charset="0"/>
              </a:rPr>
              <a:t> </a:t>
            </a:r>
            <a:r>
              <a:rPr lang="de-DE" sz="28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wir über uns…</a:t>
            </a:r>
          </a:p>
          <a:p>
            <a:pPr defTabSz="457200"/>
            <a:endParaRPr lang="de-DE" sz="4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Inhaltsplatzhalter 7"/>
          <p:cNvSpPr txBox="1">
            <a:spLocks/>
          </p:cNvSpPr>
          <p:nvPr/>
        </p:nvSpPr>
        <p:spPr>
          <a:xfrm>
            <a:off x="566555" y="1377111"/>
            <a:ext cx="6930770" cy="265529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Helvetica" panose="02000603020000020004" pitchFamily="2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de-DE" dirty="0"/>
              <a:t/>
            </a:r>
            <a:br>
              <a:rPr lang="de-DE" dirty="0"/>
            </a:br>
            <a:endParaRPr lang="de-DE" sz="1400" dirty="0" smtClean="0"/>
          </a:p>
          <a:p>
            <a:pPr marL="0" lvl="1" indent="0">
              <a:buNone/>
            </a:pPr>
            <a:r>
              <a:rPr lang="de-DE" sz="2400" b="1" dirty="0" smtClean="0"/>
              <a:t>Mensch und Maschine</a:t>
            </a:r>
          </a:p>
          <a:p>
            <a:pPr marL="0" lvl="1" indent="0">
              <a:buNone/>
            </a:pPr>
            <a:endParaRPr lang="de-DE" sz="2000" b="1" dirty="0" smtClean="0"/>
          </a:p>
          <a:p>
            <a:pPr marL="361950" lvl="1" indent="-179388"/>
            <a:r>
              <a:rPr lang="de-DE" sz="2000" dirty="0"/>
              <a:t>Gegründet 1984</a:t>
            </a:r>
          </a:p>
          <a:p>
            <a:pPr marL="361950" lvl="1" indent="-179388"/>
            <a:r>
              <a:rPr lang="de-DE" sz="2000" dirty="0"/>
              <a:t>Börsennotiert seit 21 Jahren</a:t>
            </a:r>
          </a:p>
          <a:p>
            <a:pPr marL="361950" lvl="1" indent="-179388"/>
            <a:r>
              <a:rPr lang="de-DE" sz="2000" dirty="0"/>
              <a:t>Eigentümergeführt</a:t>
            </a:r>
          </a:p>
          <a:p>
            <a:pPr marL="361950" lvl="1" indent="-179388"/>
            <a:r>
              <a:rPr lang="de-DE" sz="2000" dirty="0"/>
              <a:t>Weltweit in 16 Ländern aktiv</a:t>
            </a:r>
          </a:p>
          <a:p>
            <a:pPr marL="361950" lvl="1" indent="-179388"/>
            <a:r>
              <a:rPr lang="de-DE" sz="2000" dirty="0" smtClean="0"/>
              <a:t>45 </a:t>
            </a:r>
            <a:r>
              <a:rPr lang="de-DE" sz="2000" dirty="0"/>
              <a:t>Niederlassungen in D|A|CH</a:t>
            </a:r>
          </a:p>
          <a:p>
            <a:pPr marL="361950" lvl="1" indent="-179388"/>
            <a:r>
              <a:rPr lang="de-DE" sz="2000" dirty="0"/>
              <a:t>Mitarbeiteranzahl 784 </a:t>
            </a:r>
            <a:endParaRPr lang="de-DE" sz="2000" dirty="0" smtClean="0"/>
          </a:p>
        </p:txBody>
      </p:sp>
    </p:spTree>
    <p:extLst>
      <p:ext uri="{BB962C8B-B14F-4D97-AF65-F5344CB8AC3E}">
        <p14:creationId xmlns:p14="http://schemas.microsoft.com/office/powerpoint/2010/main" val="412667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2400" b="1" dirty="0" smtClean="0">
                <a:latin typeface="Arial" panose="020B0604020202020204" pitchFamily="34" charset="0"/>
              </a:rPr>
              <a:t>Gustav Epple</a:t>
            </a:r>
            <a:endParaRPr lang="de-DE" sz="2400" b="1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Generalunternehmen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ca. </a:t>
            </a:r>
            <a:r>
              <a:rPr lang="de-DE" sz="1800" dirty="0" smtClean="0">
                <a:latin typeface="Arial" panose="020B0604020202020204" pitchFamily="34" charset="0"/>
              </a:rPr>
              <a:t>110 </a:t>
            </a:r>
            <a:r>
              <a:rPr lang="de-DE" sz="1800" dirty="0">
                <a:latin typeface="Arial" panose="020B0604020202020204" pitchFamily="34" charset="0"/>
              </a:rPr>
              <a:t>Mitarbeiter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Gegründet </a:t>
            </a:r>
            <a:r>
              <a:rPr lang="de-DE" sz="1800" dirty="0" smtClean="0">
                <a:latin typeface="Arial" panose="020B0604020202020204" pitchFamily="34" charset="0"/>
              </a:rPr>
              <a:t>1909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BIM seit </a:t>
            </a:r>
            <a:r>
              <a:rPr lang="de-DE" sz="1800" dirty="0" smtClean="0">
                <a:latin typeface="Arial" panose="020B0604020202020204" pitchFamily="34" charset="0"/>
              </a:rPr>
              <a:t>2016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14 Projekte</a:t>
            </a:r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10726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50545"/>
            <a:ext cx="5926581" cy="276862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270" y="150545"/>
            <a:ext cx="1984001" cy="5760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060" y="816555"/>
            <a:ext cx="3163244" cy="340715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0446" y="4206934"/>
            <a:ext cx="5373703" cy="47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22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0" y="150545"/>
            <a:ext cx="1984001" cy="576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00" y="150547"/>
            <a:ext cx="3761059" cy="3487342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8597" y="827247"/>
            <a:ext cx="5626381" cy="3913123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 rot="20439355">
            <a:off x="320480" y="1974378"/>
            <a:ext cx="1928178" cy="5887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Technik</a:t>
            </a:r>
            <a:endParaRPr lang="de-DE" sz="2400" dirty="0"/>
          </a:p>
        </p:txBody>
      </p:sp>
      <p:sp>
        <p:nvSpPr>
          <p:cNvPr id="10" name="Rechteck 9"/>
          <p:cNvSpPr/>
          <p:nvPr/>
        </p:nvSpPr>
        <p:spPr>
          <a:xfrm rot="20439355">
            <a:off x="5686717" y="1995321"/>
            <a:ext cx="1928178" cy="5887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Menschen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1121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0" y="150545"/>
            <a:ext cx="1984001" cy="576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32022"/>
            <a:ext cx="5259369" cy="282786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t="16406" b="29456"/>
          <a:stretch/>
        </p:blipFill>
        <p:spPr>
          <a:xfrm>
            <a:off x="310290" y="2844901"/>
            <a:ext cx="5678594" cy="144016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 rot="20439355">
            <a:off x="305486" y="2019383"/>
            <a:ext cx="1928178" cy="5887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Standards</a:t>
            </a:r>
            <a:endParaRPr lang="de-DE" sz="24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569" y="980096"/>
            <a:ext cx="4603853" cy="188270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689" y="2925904"/>
            <a:ext cx="4093161" cy="131103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 rot="20439355">
            <a:off x="5695201" y="1971332"/>
            <a:ext cx="1928178" cy="5887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2400" dirty="0" smtClean="0"/>
              <a:t>Prozesse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79089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0" y="150545"/>
            <a:ext cx="1984001" cy="576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35" y="276495"/>
            <a:ext cx="2538217" cy="296506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717" y="1131590"/>
            <a:ext cx="3864493" cy="297268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7087" y="1678158"/>
            <a:ext cx="3765403" cy="291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85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0" y="150545"/>
            <a:ext cx="1984001" cy="5760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25" y="228126"/>
            <a:ext cx="2744019" cy="162354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740" y="954029"/>
            <a:ext cx="2545839" cy="18979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6915" y="2211710"/>
            <a:ext cx="2553462" cy="160830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50646" y="2758037"/>
            <a:ext cx="3231844" cy="163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882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2400" b="1" dirty="0" smtClean="0">
                <a:latin typeface="Arial" panose="020B0604020202020204" pitchFamily="34" charset="0"/>
              </a:rPr>
              <a:t>Hild und K</a:t>
            </a:r>
            <a:endParaRPr lang="de-DE" sz="2400" b="1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Architekten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ca. 4</a:t>
            </a:r>
            <a:r>
              <a:rPr lang="de-DE" sz="1800" dirty="0" smtClean="0">
                <a:latin typeface="Arial" panose="020B0604020202020204" pitchFamily="34" charset="0"/>
              </a:rPr>
              <a:t>0 </a:t>
            </a:r>
            <a:r>
              <a:rPr lang="de-DE" sz="1800" dirty="0">
                <a:latin typeface="Arial" panose="020B0604020202020204" pitchFamily="34" charset="0"/>
              </a:rPr>
              <a:t>Mitarbeiter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Gegründet </a:t>
            </a:r>
            <a:r>
              <a:rPr lang="de-DE" sz="1800" dirty="0" smtClean="0">
                <a:latin typeface="Arial" panose="020B0604020202020204" pitchFamily="34" charset="0"/>
              </a:rPr>
              <a:t>1998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>
                <a:latin typeface="Arial" panose="020B0604020202020204" pitchFamily="34" charset="0"/>
              </a:rPr>
              <a:t>BIM seit </a:t>
            </a:r>
            <a:r>
              <a:rPr lang="de-DE" sz="1800" dirty="0" smtClean="0">
                <a:latin typeface="Arial" panose="020B0604020202020204" pitchFamily="34" charset="0"/>
              </a:rPr>
              <a:t>2008</a:t>
            </a:r>
            <a:endParaRPr lang="de-DE" sz="1800" dirty="0">
              <a:latin typeface="Arial" panose="020B0604020202020204" pitchFamily="34" charset="0"/>
            </a:endParaRP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Ø"/>
            </a:pPr>
            <a:r>
              <a:rPr lang="de-DE" sz="1800" dirty="0" smtClean="0">
                <a:latin typeface="Arial" panose="020B0604020202020204" pitchFamily="34" charset="0"/>
              </a:rPr>
              <a:t>.. Projekte</a:t>
            </a:r>
            <a:endParaRPr lang="de-DE" sz="1800" dirty="0">
              <a:latin typeface="Arial" panose="020B0604020202020204" pitchFamily="34" charset="0"/>
            </a:endParaRP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718133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50" y="276495"/>
            <a:ext cx="2042767" cy="44534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66555" y="1761660"/>
            <a:ext cx="717375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Dass die Einführung einer BIM-Software eine </a:t>
            </a:r>
            <a:r>
              <a:rPr lang="de-DE" b="1" dirty="0"/>
              <a:t>unternehmerische</a:t>
            </a:r>
          </a:p>
          <a:p>
            <a:r>
              <a:rPr lang="de-DE" b="1" dirty="0"/>
              <a:t>Entscheidung von großer Tragweite </a:t>
            </a:r>
            <a:r>
              <a:rPr lang="de-DE" dirty="0"/>
              <a:t>ist, war Andreas Hild und</a:t>
            </a:r>
          </a:p>
          <a:p>
            <a:r>
              <a:rPr lang="de-DE" dirty="0"/>
              <a:t>seinen beiden Partnern klar. Als man sich 2008 für Autodesk</a:t>
            </a:r>
          </a:p>
          <a:p>
            <a:r>
              <a:rPr lang="de-DE" dirty="0"/>
              <a:t>Revit entschied, wurde der CAD-Verantwortliche zum </a:t>
            </a:r>
            <a:r>
              <a:rPr lang="de-DE" b="1" dirty="0" smtClean="0"/>
              <a:t>BIM Manager</a:t>
            </a:r>
            <a:endParaRPr lang="de-DE" b="1" dirty="0"/>
          </a:p>
          <a:p>
            <a:r>
              <a:rPr lang="de-DE" dirty="0"/>
              <a:t>– eine ganz neue </a:t>
            </a:r>
            <a:r>
              <a:rPr lang="de-DE" b="1" dirty="0"/>
              <a:t>Rolle</a:t>
            </a:r>
            <a:r>
              <a:rPr lang="de-DE" dirty="0"/>
              <a:t> im Büro. Es gelang, auch mit</a:t>
            </a:r>
          </a:p>
          <a:p>
            <a:r>
              <a:rPr lang="de-DE" dirty="0"/>
              <a:t>Hilfe der </a:t>
            </a:r>
            <a:r>
              <a:rPr lang="de-DE" b="1" dirty="0"/>
              <a:t>Schulungen</a:t>
            </a:r>
            <a:r>
              <a:rPr lang="de-DE" dirty="0"/>
              <a:t> durch MuM, Widerstände bei den Mitarbeitern</a:t>
            </a:r>
          </a:p>
          <a:p>
            <a:r>
              <a:rPr lang="de-DE" dirty="0"/>
              <a:t>zu überwinden und Revit zu einem hoch geschätzten</a:t>
            </a:r>
          </a:p>
          <a:p>
            <a:r>
              <a:rPr lang="de-DE" b="1" dirty="0"/>
              <a:t>Werkzeug</a:t>
            </a:r>
            <a:r>
              <a:rPr lang="de-DE" dirty="0"/>
              <a:t> zu machen. </a:t>
            </a:r>
            <a:r>
              <a:rPr lang="de-DE" b="1" dirty="0"/>
              <a:t>Für Andreas Hild ist BIM eine exakte</a:t>
            </a:r>
          </a:p>
          <a:p>
            <a:r>
              <a:rPr lang="de-DE" b="1" dirty="0"/>
              <a:t>Abbildung des optimalen, modernen Planungsprozesses und</a:t>
            </a:r>
          </a:p>
          <a:p>
            <a:r>
              <a:rPr lang="de-DE" b="1" dirty="0"/>
              <a:t>ein hilfreiches Werkzeug bei der Arbeit an guter Architektur.</a:t>
            </a:r>
          </a:p>
        </p:txBody>
      </p:sp>
      <p:sp>
        <p:nvSpPr>
          <p:cNvPr id="8" name="Rechteck 7"/>
          <p:cNvSpPr/>
          <p:nvPr/>
        </p:nvSpPr>
        <p:spPr>
          <a:xfrm>
            <a:off x="566555" y="996575"/>
            <a:ext cx="4419608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sz="3200" dirty="0">
                <a:solidFill>
                  <a:srgbClr val="F07D00"/>
                </a:solidFill>
                <a:latin typeface="HelveticaNeue-LightCond"/>
                <a:ea typeface="Calibri" panose="020F0502020204030204" pitchFamily="34" charset="0"/>
                <a:cs typeface="HelveticaNeue-LightCond"/>
              </a:rPr>
              <a:t>Zeit für gute Architektur</a:t>
            </a:r>
            <a:endParaRPr lang="de-DE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84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/>
          <p:cNvGrpSpPr/>
          <p:nvPr/>
        </p:nvGrpSpPr>
        <p:grpSpPr>
          <a:xfrm>
            <a:off x="611560" y="993315"/>
            <a:ext cx="7509504" cy="3174353"/>
            <a:chOff x="822027" y="915988"/>
            <a:chExt cx="7509504" cy="3174353"/>
          </a:xfrm>
        </p:grpSpPr>
        <p:sp>
          <p:nvSpPr>
            <p:cNvPr id="9" name="Freihandform 8"/>
            <p:cNvSpPr/>
            <p:nvPr/>
          </p:nvSpPr>
          <p:spPr>
            <a:xfrm>
              <a:off x="822027" y="915988"/>
              <a:ext cx="1819511" cy="1819511"/>
            </a:xfrm>
            <a:custGeom>
              <a:avLst/>
              <a:gdLst>
                <a:gd name="connsiteX0" fmla="*/ 0 w 1819511"/>
                <a:gd name="connsiteY0" fmla="*/ 909756 h 1819511"/>
                <a:gd name="connsiteX1" fmla="*/ 909756 w 1819511"/>
                <a:gd name="connsiteY1" fmla="*/ 0 h 1819511"/>
                <a:gd name="connsiteX2" fmla="*/ 1819512 w 1819511"/>
                <a:gd name="connsiteY2" fmla="*/ 909756 h 1819511"/>
                <a:gd name="connsiteX3" fmla="*/ 909756 w 1819511"/>
                <a:gd name="connsiteY3" fmla="*/ 1819512 h 1819511"/>
                <a:gd name="connsiteX4" fmla="*/ 0 w 1819511"/>
                <a:gd name="connsiteY4" fmla="*/ 909756 h 181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511" h="1819511">
                  <a:moveTo>
                    <a:pt x="0" y="909756"/>
                  </a:moveTo>
                  <a:cubicBezTo>
                    <a:pt x="0" y="407312"/>
                    <a:pt x="407312" y="0"/>
                    <a:pt x="909756" y="0"/>
                  </a:cubicBezTo>
                  <a:cubicBezTo>
                    <a:pt x="1412200" y="0"/>
                    <a:pt x="1819512" y="407312"/>
                    <a:pt x="1819512" y="909756"/>
                  </a:cubicBezTo>
                  <a:cubicBezTo>
                    <a:pt x="1819512" y="1412200"/>
                    <a:pt x="1412200" y="1819512"/>
                    <a:pt x="909756" y="1819512"/>
                  </a:cubicBezTo>
                  <a:cubicBezTo>
                    <a:pt x="407312" y="1819512"/>
                    <a:pt x="0" y="1412200"/>
                    <a:pt x="0" y="909756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66595" tIns="284241" rIns="366595" bIns="284241" numCol="1" spcCol="1270" anchor="ctr" anchorCtr="0">
              <a:noAutofit/>
            </a:bodyPr>
            <a:lstStyle/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Leitfaden</a:t>
              </a:r>
              <a:endParaRPr lang="de-CH" sz="1400" dirty="0">
                <a:latin typeface="Helvetica" panose="02000603020000020004" pitchFamily="2" charset="0"/>
              </a:endParaRPr>
            </a:p>
          </p:txBody>
        </p:sp>
        <p:sp>
          <p:nvSpPr>
            <p:cNvPr id="10" name="Freihandform 9"/>
            <p:cNvSpPr/>
            <p:nvPr/>
          </p:nvSpPr>
          <p:spPr>
            <a:xfrm>
              <a:off x="2265336" y="1160146"/>
              <a:ext cx="1819511" cy="1819511"/>
            </a:xfrm>
            <a:custGeom>
              <a:avLst/>
              <a:gdLst>
                <a:gd name="connsiteX0" fmla="*/ 0 w 1819511"/>
                <a:gd name="connsiteY0" fmla="*/ 909756 h 1819511"/>
                <a:gd name="connsiteX1" fmla="*/ 909756 w 1819511"/>
                <a:gd name="connsiteY1" fmla="*/ 0 h 1819511"/>
                <a:gd name="connsiteX2" fmla="*/ 1819512 w 1819511"/>
                <a:gd name="connsiteY2" fmla="*/ 909756 h 1819511"/>
                <a:gd name="connsiteX3" fmla="*/ 909756 w 1819511"/>
                <a:gd name="connsiteY3" fmla="*/ 1819512 h 1819511"/>
                <a:gd name="connsiteX4" fmla="*/ 0 w 1819511"/>
                <a:gd name="connsiteY4" fmla="*/ 909756 h 181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511" h="1819511">
                  <a:moveTo>
                    <a:pt x="0" y="909756"/>
                  </a:moveTo>
                  <a:cubicBezTo>
                    <a:pt x="0" y="407312"/>
                    <a:pt x="407312" y="0"/>
                    <a:pt x="909756" y="0"/>
                  </a:cubicBezTo>
                  <a:cubicBezTo>
                    <a:pt x="1412200" y="0"/>
                    <a:pt x="1819512" y="407312"/>
                    <a:pt x="1819512" y="909756"/>
                  </a:cubicBezTo>
                  <a:cubicBezTo>
                    <a:pt x="1819512" y="1412200"/>
                    <a:pt x="1412200" y="1819512"/>
                    <a:pt x="909756" y="1819512"/>
                  </a:cubicBezTo>
                  <a:cubicBezTo>
                    <a:pt x="407312" y="1819512"/>
                    <a:pt x="0" y="1412200"/>
                    <a:pt x="0" y="909756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alpha val="50000"/>
                <a:hueOff val="-120354"/>
                <a:satOff val="2542"/>
                <a:lumOff val="677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66595" tIns="284241" rIns="366595" bIns="284241" numCol="1" spcCol="1270" anchor="ctr" anchorCtr="0">
              <a:noAutofit/>
            </a:bodyPr>
            <a:lstStyle/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Strategie /</a:t>
              </a:r>
            </a:p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Roadmap</a:t>
              </a:r>
            </a:p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de-CH" sz="1400" dirty="0">
                <a:latin typeface="Helvetica" panose="02000603020000020004" pitchFamily="2" charset="0"/>
              </a:endParaRPr>
            </a:p>
          </p:txBody>
        </p:sp>
        <p:sp>
          <p:nvSpPr>
            <p:cNvPr id="11" name="Freihandform 10"/>
            <p:cNvSpPr/>
            <p:nvPr/>
          </p:nvSpPr>
          <p:spPr>
            <a:xfrm>
              <a:off x="3702677" y="1486821"/>
              <a:ext cx="1819511" cy="1819511"/>
            </a:xfrm>
            <a:custGeom>
              <a:avLst/>
              <a:gdLst>
                <a:gd name="connsiteX0" fmla="*/ 0 w 1819511"/>
                <a:gd name="connsiteY0" fmla="*/ 909756 h 1819511"/>
                <a:gd name="connsiteX1" fmla="*/ 909756 w 1819511"/>
                <a:gd name="connsiteY1" fmla="*/ 0 h 1819511"/>
                <a:gd name="connsiteX2" fmla="*/ 1819512 w 1819511"/>
                <a:gd name="connsiteY2" fmla="*/ 909756 h 1819511"/>
                <a:gd name="connsiteX3" fmla="*/ 909756 w 1819511"/>
                <a:gd name="connsiteY3" fmla="*/ 1819512 h 1819511"/>
                <a:gd name="connsiteX4" fmla="*/ 0 w 1819511"/>
                <a:gd name="connsiteY4" fmla="*/ 909756 h 181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511" h="1819511">
                  <a:moveTo>
                    <a:pt x="0" y="909756"/>
                  </a:moveTo>
                  <a:cubicBezTo>
                    <a:pt x="0" y="407312"/>
                    <a:pt x="407312" y="0"/>
                    <a:pt x="909756" y="0"/>
                  </a:cubicBezTo>
                  <a:cubicBezTo>
                    <a:pt x="1412200" y="0"/>
                    <a:pt x="1819512" y="407312"/>
                    <a:pt x="1819512" y="909756"/>
                  </a:cubicBezTo>
                  <a:cubicBezTo>
                    <a:pt x="1819512" y="1412200"/>
                    <a:pt x="1412200" y="1819512"/>
                    <a:pt x="909756" y="1819512"/>
                  </a:cubicBezTo>
                  <a:cubicBezTo>
                    <a:pt x="407312" y="1819512"/>
                    <a:pt x="0" y="1412200"/>
                    <a:pt x="0" y="90975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alpha val="50000"/>
                <a:hueOff val="-240708"/>
                <a:satOff val="5083"/>
                <a:lumOff val="1354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66595" tIns="284241" rIns="366595" bIns="284241" numCol="1" spcCol="1270" anchor="ctr" anchorCtr="0">
              <a:noAutofit/>
            </a:bodyPr>
            <a:lstStyle/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Richtlinien</a:t>
              </a:r>
              <a:endParaRPr lang="de-CH" sz="1400" dirty="0">
                <a:latin typeface="Helvetica" panose="02000603020000020004" pitchFamily="2" charset="0"/>
              </a:endParaRPr>
            </a:p>
          </p:txBody>
        </p:sp>
        <p:sp>
          <p:nvSpPr>
            <p:cNvPr id="12" name="Freihandform 11"/>
            <p:cNvSpPr/>
            <p:nvPr/>
          </p:nvSpPr>
          <p:spPr>
            <a:xfrm>
              <a:off x="5140014" y="1813477"/>
              <a:ext cx="1819511" cy="1819511"/>
            </a:xfrm>
            <a:custGeom>
              <a:avLst/>
              <a:gdLst>
                <a:gd name="connsiteX0" fmla="*/ 0 w 1819511"/>
                <a:gd name="connsiteY0" fmla="*/ 909756 h 1819511"/>
                <a:gd name="connsiteX1" fmla="*/ 909756 w 1819511"/>
                <a:gd name="connsiteY1" fmla="*/ 0 h 1819511"/>
                <a:gd name="connsiteX2" fmla="*/ 1819512 w 1819511"/>
                <a:gd name="connsiteY2" fmla="*/ 909756 h 1819511"/>
                <a:gd name="connsiteX3" fmla="*/ 909756 w 1819511"/>
                <a:gd name="connsiteY3" fmla="*/ 1819512 h 1819511"/>
                <a:gd name="connsiteX4" fmla="*/ 0 w 1819511"/>
                <a:gd name="connsiteY4" fmla="*/ 909756 h 181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511" h="1819511">
                  <a:moveTo>
                    <a:pt x="0" y="909756"/>
                  </a:moveTo>
                  <a:cubicBezTo>
                    <a:pt x="0" y="407312"/>
                    <a:pt x="407312" y="0"/>
                    <a:pt x="909756" y="0"/>
                  </a:cubicBezTo>
                  <a:cubicBezTo>
                    <a:pt x="1412200" y="0"/>
                    <a:pt x="1819512" y="407312"/>
                    <a:pt x="1819512" y="909756"/>
                  </a:cubicBezTo>
                  <a:cubicBezTo>
                    <a:pt x="1819512" y="1412200"/>
                    <a:pt x="1412200" y="1819512"/>
                    <a:pt x="909756" y="1819512"/>
                  </a:cubicBezTo>
                  <a:cubicBezTo>
                    <a:pt x="407312" y="1819512"/>
                    <a:pt x="0" y="1412200"/>
                    <a:pt x="0" y="909756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alpha val="50000"/>
                <a:hueOff val="-361061"/>
                <a:satOff val="7625"/>
                <a:lumOff val="2031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66595" tIns="284241" rIns="366595" bIns="284241" numCol="1" spcCol="1270" anchor="ctr" anchorCtr="0">
              <a:noAutofit/>
            </a:bodyPr>
            <a:lstStyle/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Auftraggeber  Informations-anforderung</a:t>
              </a:r>
            </a:p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(AIA)</a:t>
              </a:r>
              <a:endParaRPr lang="de-CH" sz="1400" dirty="0">
                <a:latin typeface="Helvetica" panose="02000603020000020004" pitchFamily="2" charset="0"/>
              </a:endParaRPr>
            </a:p>
          </p:txBody>
        </p:sp>
        <p:sp>
          <p:nvSpPr>
            <p:cNvPr id="13" name="Freihandform 12"/>
            <p:cNvSpPr/>
            <p:nvPr/>
          </p:nvSpPr>
          <p:spPr>
            <a:xfrm>
              <a:off x="6512020" y="2270830"/>
              <a:ext cx="1819511" cy="1819511"/>
            </a:xfrm>
            <a:custGeom>
              <a:avLst/>
              <a:gdLst>
                <a:gd name="connsiteX0" fmla="*/ 0 w 1819511"/>
                <a:gd name="connsiteY0" fmla="*/ 909756 h 1819511"/>
                <a:gd name="connsiteX1" fmla="*/ 909756 w 1819511"/>
                <a:gd name="connsiteY1" fmla="*/ 0 h 1819511"/>
                <a:gd name="connsiteX2" fmla="*/ 1819512 w 1819511"/>
                <a:gd name="connsiteY2" fmla="*/ 909756 h 1819511"/>
                <a:gd name="connsiteX3" fmla="*/ 909756 w 1819511"/>
                <a:gd name="connsiteY3" fmla="*/ 1819512 h 1819511"/>
                <a:gd name="connsiteX4" fmla="*/ 0 w 1819511"/>
                <a:gd name="connsiteY4" fmla="*/ 909756 h 181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511" h="1819511">
                  <a:moveTo>
                    <a:pt x="0" y="909756"/>
                  </a:moveTo>
                  <a:cubicBezTo>
                    <a:pt x="0" y="407312"/>
                    <a:pt x="407312" y="0"/>
                    <a:pt x="909756" y="0"/>
                  </a:cubicBezTo>
                  <a:cubicBezTo>
                    <a:pt x="1412200" y="0"/>
                    <a:pt x="1819512" y="407312"/>
                    <a:pt x="1819512" y="909756"/>
                  </a:cubicBezTo>
                  <a:cubicBezTo>
                    <a:pt x="1819512" y="1412200"/>
                    <a:pt x="1412200" y="1819512"/>
                    <a:pt x="909756" y="1819512"/>
                  </a:cubicBezTo>
                  <a:cubicBezTo>
                    <a:pt x="407312" y="1819512"/>
                    <a:pt x="0" y="1412200"/>
                    <a:pt x="0" y="909756"/>
                  </a:cubicBezTo>
                  <a:close/>
                </a:path>
              </a:pathLst>
            </a:custGeom>
            <a:solidFill>
              <a:schemeClr val="accent2">
                <a:lumMod val="50000"/>
                <a:alpha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shade val="80000"/>
                <a:alpha val="50000"/>
                <a:hueOff val="-481415"/>
                <a:satOff val="10166"/>
                <a:lumOff val="27081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366595" tIns="284241" rIns="366595" bIns="284241" numCol="1" spcCol="1270" anchor="ctr" anchorCtr="0">
              <a:noAutofit/>
            </a:bodyPr>
            <a:lstStyle/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BIM-Abwicklungs-plan</a:t>
              </a:r>
            </a:p>
            <a:p>
              <a:pPr algn="ctr" defTabSz="62228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LI" sz="1400" dirty="0">
                  <a:latin typeface="Helvetica" panose="02000603020000020004" pitchFamily="2" charset="0"/>
                </a:rPr>
                <a:t>(BAP)</a:t>
              </a:r>
              <a:endParaRPr lang="de-CH" sz="1400" dirty="0">
                <a:latin typeface="Helvetica" panose="02000603020000020004" pitchFamily="2" charset="0"/>
              </a:endParaRPr>
            </a:p>
          </p:txBody>
        </p:sp>
      </p:grpSp>
      <p:sp>
        <p:nvSpPr>
          <p:cNvPr id="2" name="Pfeil nach oben und unten 1"/>
          <p:cNvSpPr/>
          <p:nvPr/>
        </p:nvSpPr>
        <p:spPr>
          <a:xfrm>
            <a:off x="8321973" y="1534022"/>
            <a:ext cx="216024" cy="2304256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Helvetica" panose="02000603020000020004" pitchFamily="2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7997329" y="1202071"/>
            <a:ext cx="838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Helvetica" panose="02000603020000020004" pitchFamily="2" charset="0"/>
              </a:rPr>
              <a:t>allgemein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7994220" y="3838278"/>
            <a:ext cx="857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latin typeface="Helvetica" panose="02000603020000020004" pitchFamily="2" charset="0"/>
              </a:rPr>
              <a:t>projekt-</a:t>
            </a:r>
            <a:br>
              <a:rPr lang="de-DE" sz="1200" dirty="0">
                <a:latin typeface="Helvetica" panose="02000603020000020004" pitchFamily="2" charset="0"/>
              </a:rPr>
            </a:br>
            <a:r>
              <a:rPr lang="de-DE" sz="1200" dirty="0">
                <a:latin typeface="Helvetica" panose="02000603020000020004" pitchFamily="2" charset="0"/>
              </a:rPr>
              <a:t>spezifisch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82E9375E-1C94-4CAC-A931-24814EA3291C}"/>
              </a:ext>
            </a:extLst>
          </p:cNvPr>
          <p:cNvSpPr/>
          <p:nvPr/>
        </p:nvSpPr>
        <p:spPr>
          <a:xfrm>
            <a:off x="4482913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35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70B2A87-27D9-425B-898B-D705602DB8DB}"/>
              </a:ext>
            </a:extLst>
          </p:cNvPr>
          <p:cNvSpPr/>
          <p:nvPr/>
        </p:nvSpPr>
        <p:spPr>
          <a:xfrm>
            <a:off x="4482913" y="2433250"/>
            <a:ext cx="22313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de-DE" sz="1350" dirty="0"/>
          </a:p>
        </p:txBody>
      </p:sp>
      <p:sp>
        <p:nvSpPr>
          <p:cNvPr id="14" name="Titel 3"/>
          <p:cNvSpPr txBox="1">
            <a:spLocks/>
          </p:cNvSpPr>
          <p:nvPr/>
        </p:nvSpPr>
        <p:spPr>
          <a:xfrm>
            <a:off x="467544" y="286903"/>
            <a:ext cx="7643812" cy="6429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de-DE" sz="2400" dirty="0">
                <a:latin typeface="Helvetica" panose="02000603020000020004" pitchFamily="2" charset="0"/>
              </a:rPr>
              <a:t>BIM-Planungsdokumente</a:t>
            </a:r>
            <a:endParaRPr lang="de-DE" sz="2250" dirty="0"/>
          </a:p>
        </p:txBody>
      </p:sp>
    </p:spTree>
    <p:extLst>
      <p:ext uri="{BB962C8B-B14F-4D97-AF65-F5344CB8AC3E}">
        <p14:creationId xmlns:p14="http://schemas.microsoft.com/office/powerpoint/2010/main" val="222478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250" dirty="0"/>
              <a:t>BIM Faktoren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90C0D9C-7188-4461-A163-4C4630B22D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1FB7119-65C9-41FA-8B7D-1FF0F8525E52}" type="slidenum">
              <a:rPr lang="de-DE" smtClean="0"/>
              <a:pPr/>
              <a:t>49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CC1C8B2-A6D7-41CC-8FA6-41102830C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725" y="821161"/>
            <a:ext cx="3960440" cy="37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6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 r="5032"/>
          <a:stretch/>
        </p:blipFill>
        <p:spPr>
          <a:xfrm flipH="1">
            <a:off x="-42862" y="-20926"/>
            <a:ext cx="9186862" cy="4758929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0" y="2900363"/>
            <a:ext cx="9144000" cy="185856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6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CH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  <a:p>
            <a:endParaRPr lang="de-CH" dirty="0">
              <a:solidFill>
                <a:schemeClr val="bg1"/>
              </a:solidFill>
            </a:endParaRPr>
          </a:p>
          <a:p>
            <a:r>
              <a:rPr lang="de-CH" dirty="0" smtClean="0">
                <a:solidFill>
                  <a:schemeClr val="bg1"/>
                </a:solidFill>
              </a:rPr>
              <a:t>Digitalisierungsprozesse BIM-CAD-CAM-PLM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41530" y="456515"/>
            <a:ext cx="85774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4400" b="1" dirty="0" smtClean="0">
                <a:solidFill>
                  <a:schemeClr val="accent3">
                    <a:lumMod val="75000"/>
                  </a:schemeClr>
                </a:solidFill>
                <a:cs typeface="Arial" panose="020B0604020202020204" pitchFamily="34" charset="0"/>
              </a:rPr>
              <a:t>Kompetenzen</a:t>
            </a:r>
            <a:endParaRPr lang="de-DE" sz="28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defTabSz="457200"/>
            <a:endParaRPr lang="de-DE" sz="4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B7BE3A6-189A-4554-AA6D-B1E657CD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CH" sz="2250" dirty="0">
                <a:latin typeface="Helvetica" panose="02000603020000020004" pitchFamily="2" charset="0"/>
              </a:rPr>
              <a:t>BIM Rollen </a:t>
            </a:r>
            <a:r>
              <a:rPr lang="de-CH" sz="2250" dirty="0" smtClean="0">
                <a:latin typeface="Helvetica" panose="02000603020000020004" pitchFamily="2" charset="0"/>
              </a:rPr>
              <a:t>im Projekt</a:t>
            </a:r>
            <a:endParaRPr lang="de-CH" sz="2250" dirty="0">
              <a:latin typeface="Helvetica" panose="02000603020000020004" pitchFamily="2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675" y="726545"/>
            <a:ext cx="4931611" cy="40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3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hteck 42"/>
          <p:cNvSpPr/>
          <p:nvPr/>
        </p:nvSpPr>
        <p:spPr>
          <a:xfrm>
            <a:off x="265356" y="1695796"/>
            <a:ext cx="8726897" cy="1742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latin typeface="Helvetica" panose="02000603020000020004" pitchFamily="2" charset="0"/>
            </a:endParaRPr>
          </a:p>
        </p:txBody>
      </p:sp>
      <p:grpSp>
        <p:nvGrpSpPr>
          <p:cNvPr id="46" name="Gruppieren 45"/>
          <p:cNvGrpSpPr/>
          <p:nvPr/>
        </p:nvGrpSpPr>
        <p:grpSpPr>
          <a:xfrm>
            <a:off x="412482" y="1950387"/>
            <a:ext cx="1271077" cy="909461"/>
            <a:chOff x="899592" y="1707654"/>
            <a:chExt cx="1800200" cy="1152128"/>
          </a:xfrm>
        </p:grpSpPr>
        <p:grpSp>
          <p:nvGrpSpPr>
            <p:cNvPr id="47" name="Gruppieren 46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51" name="Abgerundetes Rechteck 50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67" name="Abgerundetes Rechteck 66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dirty="0">
                    <a:latin typeface="Helvetica" panose="02000603020000020004" pitchFamily="2" charset="0"/>
                  </a:rPr>
                  <a:t>Architekt</a:t>
                </a:r>
              </a:p>
            </p:txBody>
          </p:sp>
        </p:grpSp>
        <p:sp>
          <p:nvSpPr>
            <p:cNvPr id="50" name="Textfeld 49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925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Leitmodell 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sp>
        <p:nvSpPr>
          <p:cNvPr id="69" name="Rechteck 68"/>
          <p:cNvSpPr/>
          <p:nvPr/>
        </p:nvSpPr>
        <p:spPr>
          <a:xfrm>
            <a:off x="265356" y="627534"/>
            <a:ext cx="8726897" cy="10748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latin typeface="Helvetica" panose="02000603020000020004" pitchFamily="2" charset="0"/>
            </a:endParaRPr>
          </a:p>
        </p:txBody>
      </p:sp>
      <p:sp>
        <p:nvSpPr>
          <p:cNvPr id="72" name="Rechteck 71"/>
          <p:cNvSpPr/>
          <p:nvPr/>
        </p:nvSpPr>
        <p:spPr>
          <a:xfrm>
            <a:off x="265356" y="3430478"/>
            <a:ext cx="8702349" cy="11574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latin typeface="Helvetica" panose="02000603020000020004" pitchFamily="2" charset="0"/>
            </a:endParaRPr>
          </a:p>
        </p:txBody>
      </p:sp>
      <p:grpSp>
        <p:nvGrpSpPr>
          <p:cNvPr id="75" name="Gruppieren 74"/>
          <p:cNvGrpSpPr/>
          <p:nvPr/>
        </p:nvGrpSpPr>
        <p:grpSpPr>
          <a:xfrm>
            <a:off x="2159559" y="1745426"/>
            <a:ext cx="1152568" cy="523603"/>
            <a:chOff x="899592" y="1707654"/>
            <a:chExt cx="1800200" cy="1152128"/>
          </a:xfrm>
        </p:grpSpPr>
        <p:grpSp>
          <p:nvGrpSpPr>
            <p:cNvPr id="76" name="Gruppieren 75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79" name="Abgerundetes Rechteck 78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80" name="Abgerundetes Rechteck 79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TWP</a:t>
                </a:r>
              </a:p>
            </p:txBody>
          </p:sp>
        </p:grpSp>
        <p:sp>
          <p:nvSpPr>
            <p:cNvPr id="77" name="Textfeld 76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Fachmodell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sp>
        <p:nvSpPr>
          <p:cNvPr id="92" name="Rechteck 91"/>
          <p:cNvSpPr/>
          <p:nvPr/>
        </p:nvSpPr>
        <p:spPr>
          <a:xfrm rot="16200000">
            <a:off x="-275799" y="3904576"/>
            <a:ext cx="992143" cy="22553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200" dirty="0">
                <a:latin typeface="Helvetica" panose="02000603020000020004" pitchFamily="2" charset="0"/>
              </a:rPr>
              <a:t>INPUT</a:t>
            </a:r>
          </a:p>
        </p:txBody>
      </p:sp>
      <p:sp>
        <p:nvSpPr>
          <p:cNvPr id="93" name="Rechteck 92"/>
          <p:cNvSpPr/>
          <p:nvPr/>
        </p:nvSpPr>
        <p:spPr>
          <a:xfrm rot="16200000">
            <a:off x="-234459" y="1052174"/>
            <a:ext cx="909463" cy="22553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100" dirty="0">
                <a:latin typeface="Helvetica" panose="02000603020000020004" pitchFamily="2" charset="0"/>
              </a:rPr>
              <a:t>OUTPUT</a:t>
            </a:r>
          </a:p>
        </p:txBody>
      </p:sp>
      <p:sp>
        <p:nvSpPr>
          <p:cNvPr id="94" name="Rechteck 93"/>
          <p:cNvSpPr/>
          <p:nvPr/>
        </p:nvSpPr>
        <p:spPr>
          <a:xfrm rot="16200000">
            <a:off x="-565171" y="2457705"/>
            <a:ext cx="1570887" cy="225537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r>
              <a:rPr lang="de-DE" sz="1200" dirty="0">
                <a:latin typeface="Helvetica" panose="02000603020000020004" pitchFamily="2" charset="0"/>
              </a:rPr>
              <a:t>Prozess</a:t>
            </a:r>
          </a:p>
        </p:txBody>
      </p:sp>
      <p:grpSp>
        <p:nvGrpSpPr>
          <p:cNvPr id="117" name="Gruppieren 116"/>
          <p:cNvGrpSpPr/>
          <p:nvPr/>
        </p:nvGrpSpPr>
        <p:grpSpPr>
          <a:xfrm>
            <a:off x="2159559" y="2343590"/>
            <a:ext cx="1152568" cy="523603"/>
            <a:chOff x="899592" y="1707654"/>
            <a:chExt cx="1800200" cy="1152128"/>
          </a:xfrm>
        </p:grpSpPr>
        <p:grpSp>
          <p:nvGrpSpPr>
            <p:cNvPr id="118" name="Gruppieren 117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20" name="Abgerundetes Rechteck 119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22" name="Abgerundetes Rechteck 121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TGA</a:t>
                </a:r>
              </a:p>
            </p:txBody>
          </p:sp>
        </p:grpSp>
        <p:sp>
          <p:nvSpPr>
            <p:cNvPr id="119" name="Textfeld 118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Fachmodell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grpSp>
        <p:nvGrpSpPr>
          <p:cNvPr id="123" name="Gruppieren 122"/>
          <p:cNvGrpSpPr/>
          <p:nvPr/>
        </p:nvGrpSpPr>
        <p:grpSpPr>
          <a:xfrm>
            <a:off x="2159559" y="2914220"/>
            <a:ext cx="1152568" cy="523603"/>
            <a:chOff x="899592" y="1707654"/>
            <a:chExt cx="1800200" cy="1152128"/>
          </a:xfrm>
        </p:grpSpPr>
        <p:grpSp>
          <p:nvGrpSpPr>
            <p:cNvPr id="124" name="Gruppieren 123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26" name="Abgerundetes Rechteck 125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27" name="Abgerundetes Rechteck 126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Fachplaner N</a:t>
                </a:r>
              </a:p>
            </p:txBody>
          </p:sp>
        </p:grpSp>
        <p:sp>
          <p:nvSpPr>
            <p:cNvPr id="125" name="Textfeld 124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Fachmodell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grpSp>
        <p:nvGrpSpPr>
          <p:cNvPr id="128" name="Gruppieren 127"/>
          <p:cNvGrpSpPr/>
          <p:nvPr/>
        </p:nvGrpSpPr>
        <p:grpSpPr>
          <a:xfrm>
            <a:off x="3635896" y="2617663"/>
            <a:ext cx="1152568" cy="523603"/>
            <a:chOff x="899592" y="1707654"/>
            <a:chExt cx="1800200" cy="1152128"/>
          </a:xfrm>
        </p:grpSpPr>
        <p:grpSp>
          <p:nvGrpSpPr>
            <p:cNvPr id="129" name="Gruppieren 128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31" name="Abgerundetes Rechteck 130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32" name="Abgerundetes Rechteck 131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TGA + </a:t>
                </a:r>
                <a:r>
                  <a:rPr lang="de-DE" sz="1100" dirty="0" err="1">
                    <a:latin typeface="Helvetica" panose="02000603020000020004" pitchFamily="2" charset="0"/>
                  </a:rPr>
                  <a:t>Fachpl</a:t>
                </a:r>
                <a:r>
                  <a:rPr lang="de-DE" sz="1100" dirty="0">
                    <a:latin typeface="Helvetica" panose="02000603020000020004" pitchFamily="2" charset="0"/>
                  </a:rPr>
                  <a:t>.</a:t>
                </a:r>
              </a:p>
            </p:txBody>
          </p:sp>
        </p:grpSp>
        <p:sp>
          <p:nvSpPr>
            <p:cNvPr id="130" name="Textfeld 129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S+D Modell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grpSp>
        <p:nvGrpSpPr>
          <p:cNvPr id="133" name="Gruppieren 132"/>
          <p:cNvGrpSpPr/>
          <p:nvPr/>
        </p:nvGrpSpPr>
        <p:grpSpPr>
          <a:xfrm>
            <a:off x="4974373" y="1978435"/>
            <a:ext cx="1152568" cy="523603"/>
            <a:chOff x="899592" y="1707654"/>
            <a:chExt cx="1800200" cy="1152128"/>
          </a:xfrm>
        </p:grpSpPr>
        <p:grpSp>
          <p:nvGrpSpPr>
            <p:cNvPr id="134" name="Gruppieren 133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36" name="Abgerundetes Rechteck 135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37" name="Abgerundetes Rechteck 136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TWP+ARC</a:t>
                </a:r>
              </a:p>
            </p:txBody>
          </p:sp>
        </p:grpSp>
        <p:sp>
          <p:nvSpPr>
            <p:cNvPr id="135" name="Textfeld 134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S+D Prüfen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sp>
        <p:nvSpPr>
          <p:cNvPr id="7" name="Flussdiagramm: Verzweigung 6"/>
          <p:cNvSpPr/>
          <p:nvPr/>
        </p:nvSpPr>
        <p:spPr>
          <a:xfrm>
            <a:off x="5334633" y="2576921"/>
            <a:ext cx="432048" cy="261802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8" name="Gruppieren 137"/>
          <p:cNvGrpSpPr/>
          <p:nvPr/>
        </p:nvGrpSpPr>
        <p:grpSpPr>
          <a:xfrm>
            <a:off x="6495836" y="1818745"/>
            <a:ext cx="1152568" cy="523603"/>
            <a:chOff x="899592" y="1707654"/>
            <a:chExt cx="1800200" cy="1152128"/>
          </a:xfrm>
        </p:grpSpPr>
        <p:grpSp>
          <p:nvGrpSpPr>
            <p:cNvPr id="139" name="Gruppieren 138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41" name="Abgerundetes Rechteck 140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42" name="Abgerundetes Rechteck 141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ARC</a:t>
                </a:r>
              </a:p>
            </p:txBody>
          </p:sp>
        </p:grpSp>
        <p:sp>
          <p:nvSpPr>
            <p:cNvPr id="140" name="Textfeld 139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WP2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grpSp>
        <p:nvGrpSpPr>
          <p:cNvPr id="143" name="Gruppieren 142"/>
          <p:cNvGrpSpPr/>
          <p:nvPr/>
        </p:nvGrpSpPr>
        <p:grpSpPr>
          <a:xfrm>
            <a:off x="6524241" y="2625232"/>
            <a:ext cx="1152568" cy="523603"/>
            <a:chOff x="899592" y="1707654"/>
            <a:chExt cx="1800200" cy="1152128"/>
          </a:xfrm>
        </p:grpSpPr>
        <p:grpSp>
          <p:nvGrpSpPr>
            <p:cNvPr id="144" name="Gruppieren 143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46" name="Abgerundetes Rechteck 145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47" name="Abgerundetes Rechteck 146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TWP</a:t>
                </a:r>
              </a:p>
            </p:txBody>
          </p:sp>
        </p:grpSp>
        <p:sp>
          <p:nvSpPr>
            <p:cNvPr id="145" name="Textfeld 144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625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Schalmodell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grpSp>
        <p:nvGrpSpPr>
          <p:cNvPr id="148" name="Gruppieren 147"/>
          <p:cNvGrpSpPr/>
          <p:nvPr/>
        </p:nvGrpSpPr>
        <p:grpSpPr>
          <a:xfrm>
            <a:off x="7778612" y="2201551"/>
            <a:ext cx="1152568" cy="523603"/>
            <a:chOff x="899592" y="1707654"/>
            <a:chExt cx="1800200" cy="1152128"/>
          </a:xfrm>
        </p:grpSpPr>
        <p:grpSp>
          <p:nvGrpSpPr>
            <p:cNvPr id="149" name="Gruppieren 148"/>
            <p:cNvGrpSpPr/>
            <p:nvPr/>
          </p:nvGrpSpPr>
          <p:grpSpPr>
            <a:xfrm>
              <a:off x="899592" y="1707654"/>
              <a:ext cx="1800200" cy="1152128"/>
              <a:chOff x="899592" y="1707654"/>
              <a:chExt cx="1800200" cy="1152128"/>
            </a:xfrm>
          </p:grpSpPr>
          <p:sp>
            <p:nvSpPr>
              <p:cNvPr id="151" name="Abgerundetes Rechteck 150"/>
              <p:cNvSpPr/>
              <p:nvPr/>
            </p:nvSpPr>
            <p:spPr>
              <a:xfrm>
                <a:off x="899592" y="1707654"/>
                <a:ext cx="1800200" cy="1152128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de-DE">
                  <a:latin typeface="Helvetica" panose="02000603020000020004" pitchFamily="2" charset="0"/>
                </a:endParaRPr>
              </a:p>
            </p:txBody>
          </p:sp>
          <p:sp>
            <p:nvSpPr>
              <p:cNvPr id="152" name="Abgerundetes Rechteck 151"/>
              <p:cNvSpPr/>
              <p:nvPr/>
            </p:nvSpPr>
            <p:spPr>
              <a:xfrm>
                <a:off x="899592" y="2571750"/>
                <a:ext cx="1800200" cy="288032"/>
              </a:xfrm>
              <a:prstGeom prst="roundRect">
                <a:avLst>
                  <a:gd name="adj" fmla="val 50000"/>
                </a:avLst>
              </a:prstGeom>
              <a:ln>
                <a:solidFill>
                  <a:schemeClr val="accent2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100" dirty="0">
                    <a:latin typeface="Helvetica" panose="02000603020000020004" pitchFamily="2" charset="0"/>
                  </a:rPr>
                  <a:t>ARC</a:t>
                </a:r>
              </a:p>
            </p:txBody>
          </p:sp>
        </p:grpSp>
        <p:sp>
          <p:nvSpPr>
            <p:cNvPr id="150" name="Textfeld 149"/>
            <p:cNvSpPr txBox="1"/>
            <p:nvPr/>
          </p:nvSpPr>
          <p:spPr>
            <a:xfrm>
              <a:off x="971600" y="1779662"/>
              <a:ext cx="1656184" cy="646331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pPr algn="ctr"/>
              <a:r>
                <a:rPr lang="de-DE" dirty="0">
                  <a:latin typeface="Helvetica" panose="02000603020000020004" pitchFamily="2" charset="0"/>
                </a:rPr>
                <a:t>WP3</a:t>
              </a:r>
            </a:p>
            <a:p>
              <a:pPr algn="ctr"/>
              <a:endParaRPr lang="de-DE" dirty="0">
                <a:latin typeface="Helvetica" panose="02000603020000020004" pitchFamily="2" charset="0"/>
              </a:endParaRPr>
            </a:p>
          </p:txBody>
        </p:sp>
      </p:grpSp>
      <p:cxnSp>
        <p:nvCxnSpPr>
          <p:cNvPr id="9" name="Gewinkelte Verbindung 8"/>
          <p:cNvCxnSpPr>
            <a:stCxn id="51" idx="3"/>
            <a:endCxn id="79" idx="1"/>
          </p:cNvCxnSpPr>
          <p:nvPr/>
        </p:nvCxnSpPr>
        <p:spPr>
          <a:xfrm flipV="1">
            <a:off x="1683559" y="2007228"/>
            <a:ext cx="476000" cy="397890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Gewinkelte Verbindung 11"/>
          <p:cNvCxnSpPr>
            <a:stCxn id="51" idx="3"/>
            <a:endCxn id="120" idx="1"/>
          </p:cNvCxnSpPr>
          <p:nvPr/>
        </p:nvCxnSpPr>
        <p:spPr>
          <a:xfrm>
            <a:off x="1683559" y="2405118"/>
            <a:ext cx="476000" cy="20027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Gewinkelte Verbindung 13"/>
          <p:cNvCxnSpPr>
            <a:stCxn id="51" idx="3"/>
            <a:endCxn id="126" idx="1"/>
          </p:cNvCxnSpPr>
          <p:nvPr/>
        </p:nvCxnSpPr>
        <p:spPr>
          <a:xfrm>
            <a:off x="1683559" y="2405118"/>
            <a:ext cx="476000" cy="770904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0" name="Gewinkelte Verbindung 19"/>
          <p:cNvCxnSpPr>
            <a:stCxn id="120" idx="3"/>
            <a:endCxn id="131" idx="1"/>
          </p:cNvCxnSpPr>
          <p:nvPr/>
        </p:nvCxnSpPr>
        <p:spPr>
          <a:xfrm>
            <a:off x="3312127" y="2605392"/>
            <a:ext cx="323769" cy="27407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Gewinkelte Verbindung 22"/>
          <p:cNvCxnSpPr>
            <a:stCxn id="126" idx="3"/>
            <a:endCxn id="131" idx="1"/>
          </p:cNvCxnSpPr>
          <p:nvPr/>
        </p:nvCxnSpPr>
        <p:spPr>
          <a:xfrm flipV="1">
            <a:off x="3312127" y="2879465"/>
            <a:ext cx="323769" cy="296557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Gewinkelte Verbindung 25"/>
          <p:cNvCxnSpPr>
            <a:stCxn id="131" idx="3"/>
            <a:endCxn id="7" idx="1"/>
          </p:cNvCxnSpPr>
          <p:nvPr/>
        </p:nvCxnSpPr>
        <p:spPr>
          <a:xfrm flipV="1">
            <a:off x="4788464" y="2707822"/>
            <a:ext cx="546169" cy="171643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Gewinkelte Verbindung 28"/>
          <p:cNvCxnSpPr>
            <a:stCxn id="7" idx="2"/>
            <a:endCxn id="132" idx="2"/>
          </p:cNvCxnSpPr>
          <p:nvPr/>
        </p:nvCxnSpPr>
        <p:spPr>
          <a:xfrm rot="5400000">
            <a:off x="4730148" y="2320756"/>
            <a:ext cx="302543" cy="1338477"/>
          </a:xfrm>
          <a:prstGeom prst="bentConnector3">
            <a:avLst>
              <a:gd name="adj1" fmla="val 175560"/>
            </a:avLst>
          </a:prstGeom>
          <a:ln>
            <a:prstDash val="sysDot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Gewinkelte Verbindung 30"/>
          <p:cNvCxnSpPr>
            <a:stCxn id="7" idx="3"/>
            <a:endCxn id="141" idx="1"/>
          </p:cNvCxnSpPr>
          <p:nvPr/>
        </p:nvCxnSpPr>
        <p:spPr>
          <a:xfrm flipV="1">
            <a:off x="5766681" y="2080547"/>
            <a:ext cx="729155" cy="627275"/>
          </a:xfrm>
          <a:prstGeom prst="bentConnector3">
            <a:avLst>
              <a:gd name="adj1" fmla="val 70901"/>
            </a:avLst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Gewinkelte Verbindung 33"/>
          <p:cNvCxnSpPr>
            <a:stCxn id="7" idx="3"/>
            <a:endCxn id="146" idx="1"/>
          </p:cNvCxnSpPr>
          <p:nvPr/>
        </p:nvCxnSpPr>
        <p:spPr>
          <a:xfrm>
            <a:off x="5766681" y="2707822"/>
            <a:ext cx="757560" cy="17921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Gewinkelte Verbindung 35"/>
          <p:cNvCxnSpPr>
            <a:stCxn id="141" idx="3"/>
            <a:endCxn id="151" idx="1"/>
          </p:cNvCxnSpPr>
          <p:nvPr/>
        </p:nvCxnSpPr>
        <p:spPr>
          <a:xfrm>
            <a:off x="7648404" y="2080547"/>
            <a:ext cx="130208" cy="38280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5" name="Titel 2">
            <a:extLst>
              <a:ext uri="{FF2B5EF4-FFF2-40B4-BE49-F238E27FC236}">
                <a16:creationId xmlns:a16="http://schemas.microsoft.com/office/drawing/2014/main" id="{6B7BE3A6-189A-4554-AA6D-B1E657CD3D03}"/>
              </a:ext>
            </a:extLst>
          </p:cNvPr>
          <p:cNvSpPr txBox="1">
            <a:spLocks/>
          </p:cNvSpPr>
          <p:nvPr/>
        </p:nvSpPr>
        <p:spPr>
          <a:xfrm>
            <a:off x="467544" y="286903"/>
            <a:ext cx="7643812" cy="64295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 cap="all" baseline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de-DE" sz="2400" dirty="0">
                <a:latin typeface="Helvetica" panose="02000603020000020004" pitchFamily="2" charset="0"/>
              </a:rPr>
              <a:t>Prozesse</a:t>
            </a:r>
            <a:endParaRPr lang="de-CH" sz="2250" dirty="0">
              <a:latin typeface="Helvetica" panose="0200060302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402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elle 10"/>
          <p:cNvGraphicFramePr>
            <a:graphicFrameLocks noGrp="1"/>
          </p:cNvGraphicFramePr>
          <p:nvPr>
            <p:extLst/>
          </p:nvPr>
        </p:nvGraphicFramePr>
        <p:xfrm>
          <a:off x="755578" y="1121048"/>
          <a:ext cx="7632846" cy="331596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51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3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42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9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764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28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98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8324">
                <a:tc>
                  <a:txBody>
                    <a:bodyPr/>
                    <a:lstStyle/>
                    <a:p>
                      <a:endParaRPr lang="de-CH" sz="12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endParaRPr lang="de-CH" sz="12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strategische Planung</a:t>
                      </a:r>
                      <a:endParaRPr lang="de-CH" sz="10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Vorplanung</a:t>
                      </a:r>
                      <a:endParaRPr lang="de-CH" sz="10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Entwurfs-planung</a:t>
                      </a:r>
                      <a:endParaRPr lang="de-CH" sz="10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Ausführungs-planung</a:t>
                      </a:r>
                      <a:endParaRPr lang="de-CH" sz="10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Ausführung / Bauleitung</a:t>
                      </a:r>
                      <a:endParaRPr lang="de-CH" sz="10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tc>
                  <a:txBody>
                    <a:bodyPr/>
                    <a:lstStyle/>
                    <a:p>
                      <a:r>
                        <a:rPr lang="de-CH" sz="1000" dirty="0"/>
                        <a:t>Betrieb</a:t>
                      </a:r>
                      <a:endParaRPr lang="de-CH" sz="10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5872"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5872">
                <a:tc rowSpan="4">
                  <a:txBody>
                    <a:bodyPr/>
                    <a:lstStyle/>
                    <a:p>
                      <a:endParaRPr lang="de-CH" sz="1000" dirty="0"/>
                    </a:p>
                    <a:p>
                      <a:r>
                        <a:rPr lang="de-CH" sz="1000" dirty="0"/>
                        <a:t>Modellierung</a:t>
                      </a:r>
                      <a:endParaRPr lang="de-CH" sz="1000" b="1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600" dirty="0" err="1"/>
                        <a:t>Civil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 err="1"/>
                        <a:t>Arch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 err="1"/>
                        <a:t>Strc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MEP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872">
                <a:tc rowSpan="4">
                  <a:txBody>
                    <a:bodyPr/>
                    <a:lstStyle/>
                    <a:p>
                      <a:endParaRPr lang="de-CH" sz="1000" dirty="0"/>
                    </a:p>
                    <a:p>
                      <a:r>
                        <a:rPr lang="de-CH" sz="1000" dirty="0"/>
                        <a:t>Analyse</a:t>
                      </a:r>
                      <a:endParaRPr lang="de-CH" sz="1000" b="1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600" dirty="0" err="1"/>
                        <a:t>Strc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MEP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QTO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4D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5872">
                <a:tc rowSpan="4">
                  <a:txBody>
                    <a:bodyPr/>
                    <a:lstStyle/>
                    <a:p>
                      <a:r>
                        <a:rPr lang="de-CH" sz="1000" dirty="0"/>
                        <a:t>Zusammen-arbeit</a:t>
                      </a:r>
                      <a:endParaRPr lang="de-CH" sz="1000" b="1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Modell</a:t>
                      </a:r>
                      <a:r>
                        <a:rPr lang="de-CH" sz="600" baseline="0" dirty="0"/>
                        <a:t>management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Koordination QA/QC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3867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RFI Reporting u. Tracking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3867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Progress / Statusreport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5872">
                <a:tc rowSpan="4">
                  <a:txBody>
                    <a:bodyPr/>
                    <a:lstStyle/>
                    <a:p>
                      <a:r>
                        <a:rPr lang="de-CH" sz="1000" dirty="0"/>
                        <a:t>Daten- u. Projekt- Management</a:t>
                      </a:r>
                      <a:endParaRPr lang="de-CH" sz="1000" b="1" dirty="0">
                        <a:solidFill>
                          <a:schemeClr val="bg1"/>
                        </a:solidFill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Aktivitätsmanagement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55872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Projektkommunikation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9700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CH" sz="600" dirty="0"/>
                        <a:t>Projektdatenmanagement</a:t>
                      </a:r>
                      <a:endParaRPr lang="de-CH" sz="60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3867">
                <a:tc vMerge="1">
                  <a:txBody>
                    <a:bodyPr/>
                    <a:lstStyle/>
                    <a:p>
                      <a:endParaRPr lang="de-CH" sz="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600" noProof="0" dirty="0"/>
                        <a:t>Nutzeranforderung</a:t>
                      </a:r>
                      <a:r>
                        <a:rPr lang="en-AU" sz="600" dirty="0"/>
                        <a:t> / FM</a:t>
                      </a:r>
                      <a:endParaRPr lang="de-CH" sz="600" b="0" dirty="0">
                        <a:latin typeface="Helvetica"/>
                        <a:cs typeface="Helvetica"/>
                      </a:endParaRPr>
                    </a:p>
                  </a:txBody>
                  <a:tcPr marL="93523" marR="93523" marT="368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de-CH" sz="400" dirty="0">
                        <a:latin typeface="Helvetica"/>
                        <a:cs typeface="Helvetica"/>
                      </a:endParaRPr>
                    </a:p>
                  </a:txBody>
                  <a:tcPr marL="93523" marR="93523" marT="46762" marB="46762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14" name="Freihandform 13"/>
          <p:cNvSpPr/>
          <p:nvPr/>
        </p:nvSpPr>
        <p:spPr>
          <a:xfrm>
            <a:off x="6333877" y="2163220"/>
            <a:ext cx="1077966" cy="140630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CADmep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5" name="Freihandform 14"/>
          <p:cNvSpPr/>
          <p:nvPr/>
        </p:nvSpPr>
        <p:spPr>
          <a:xfrm>
            <a:off x="6576514" y="2585605"/>
            <a:ext cx="861498" cy="1344023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360</a:t>
            </a:r>
          </a:p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Glue</a:t>
            </a:r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 </a:t>
            </a:r>
          </a:p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Field</a:t>
            </a:r>
          </a:p>
        </p:txBody>
      </p:sp>
      <p:sp>
        <p:nvSpPr>
          <p:cNvPr id="16" name="Freihandform 15"/>
          <p:cNvSpPr/>
          <p:nvPr/>
        </p:nvSpPr>
        <p:spPr>
          <a:xfrm>
            <a:off x="6364242" y="1687977"/>
            <a:ext cx="1075183" cy="477796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Autodesk </a:t>
            </a:r>
          </a:p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Point Layout</a:t>
            </a:r>
          </a:p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/ </a:t>
            </a:r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Recap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7" name="Abgerundetes Rechteck 16"/>
          <p:cNvSpPr/>
          <p:nvPr/>
        </p:nvSpPr>
        <p:spPr>
          <a:xfrm>
            <a:off x="3687382" y="2612988"/>
            <a:ext cx="3102782" cy="780905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Navisworks</a:t>
            </a:r>
            <a:endParaRPr lang="de-CH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en-AU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2795954" y="1684665"/>
            <a:ext cx="3696633" cy="626482"/>
          </a:xfrm>
          <a:prstGeom prst="round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de-CH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Revit</a:t>
            </a:r>
            <a:endParaRPr lang="de-CH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algn="ctr"/>
            <a:endParaRPr lang="en-AU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9" name="Freihandform 18"/>
          <p:cNvSpPr/>
          <p:nvPr/>
        </p:nvSpPr>
        <p:spPr>
          <a:xfrm>
            <a:off x="987838" y="1149512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CH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3" name="Freihandform 22"/>
          <p:cNvSpPr/>
          <p:nvPr/>
        </p:nvSpPr>
        <p:spPr>
          <a:xfrm>
            <a:off x="3730606" y="2307496"/>
            <a:ext cx="938124" cy="163849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Robot</a:t>
            </a:r>
          </a:p>
        </p:txBody>
      </p:sp>
      <p:sp>
        <p:nvSpPr>
          <p:cNvPr id="12" name="Freihandform 11"/>
          <p:cNvSpPr/>
          <p:nvPr/>
        </p:nvSpPr>
        <p:spPr>
          <a:xfrm>
            <a:off x="7167852" y="2892912"/>
            <a:ext cx="1134256" cy="1271723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G-Info</a:t>
            </a:r>
          </a:p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BlueCielo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9" name="Freihandform 28"/>
          <p:cNvSpPr/>
          <p:nvPr/>
        </p:nvSpPr>
        <p:spPr>
          <a:xfrm>
            <a:off x="5229291" y="2033229"/>
            <a:ext cx="2175976" cy="111581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SOFiSTiK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0" name="Freihandform 29"/>
          <p:cNvSpPr/>
          <p:nvPr/>
        </p:nvSpPr>
        <p:spPr>
          <a:xfrm>
            <a:off x="3660511" y="2171106"/>
            <a:ext cx="2807028" cy="140040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MagiCAD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2" name="Freihandform 31"/>
          <p:cNvSpPr/>
          <p:nvPr/>
        </p:nvSpPr>
        <p:spPr>
          <a:xfrm>
            <a:off x="3641192" y="2442143"/>
            <a:ext cx="1708589" cy="170721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Solar</a:t>
            </a:r>
          </a:p>
        </p:txBody>
      </p:sp>
      <p:sp>
        <p:nvSpPr>
          <p:cNvPr id="20" name="Freihandform 19"/>
          <p:cNvSpPr/>
          <p:nvPr/>
        </p:nvSpPr>
        <p:spPr>
          <a:xfrm>
            <a:off x="4586925" y="2330904"/>
            <a:ext cx="1920318" cy="131986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SOFiSTiK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1" name="Freihandform 30"/>
          <p:cNvSpPr/>
          <p:nvPr/>
        </p:nvSpPr>
        <p:spPr>
          <a:xfrm>
            <a:off x="3658595" y="3015219"/>
            <a:ext cx="2852268" cy="317290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Solibri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21" name="Freihandform 20"/>
          <p:cNvSpPr/>
          <p:nvPr/>
        </p:nvSpPr>
        <p:spPr>
          <a:xfrm>
            <a:off x="8060903" y="2888228"/>
            <a:ext cx="212337" cy="1280883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CAFM</a:t>
            </a:r>
          </a:p>
        </p:txBody>
      </p:sp>
      <p:sp>
        <p:nvSpPr>
          <p:cNvPr id="27" name="Freihandform 26"/>
          <p:cNvSpPr/>
          <p:nvPr/>
        </p:nvSpPr>
        <p:spPr>
          <a:xfrm>
            <a:off x="3595391" y="3485430"/>
            <a:ext cx="3112511" cy="533143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Aconex</a:t>
            </a:r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</a:t>
            </a:r>
          </a:p>
        </p:txBody>
      </p:sp>
      <p:sp>
        <p:nvSpPr>
          <p:cNvPr id="41" name="Freihandform 40"/>
          <p:cNvSpPr/>
          <p:nvPr/>
        </p:nvSpPr>
        <p:spPr>
          <a:xfrm>
            <a:off x="5534103" y="2196668"/>
            <a:ext cx="869597" cy="129622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6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MuM</a:t>
            </a:r>
            <a:r>
              <a:rPr lang="de-CH" sz="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BIM Booster</a:t>
            </a:r>
          </a:p>
        </p:txBody>
      </p:sp>
      <p:sp>
        <p:nvSpPr>
          <p:cNvPr id="42" name="Freihandform 41"/>
          <p:cNvSpPr/>
          <p:nvPr/>
        </p:nvSpPr>
        <p:spPr>
          <a:xfrm>
            <a:off x="3704716" y="1886983"/>
            <a:ext cx="2787797" cy="132576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MuM</a:t>
            </a:r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BIM Booster</a:t>
            </a:r>
          </a:p>
        </p:txBody>
      </p:sp>
      <p:sp>
        <p:nvSpPr>
          <p:cNvPr id="43" name="Freihandform 42"/>
          <p:cNvSpPr/>
          <p:nvPr/>
        </p:nvSpPr>
        <p:spPr>
          <a:xfrm>
            <a:off x="4646654" y="2604410"/>
            <a:ext cx="1741539" cy="146406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6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MuM</a:t>
            </a:r>
            <a:r>
              <a:rPr lang="de-CH" sz="6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BIM Booster / P3 AVA</a:t>
            </a:r>
          </a:p>
        </p:txBody>
      </p:sp>
      <p:sp>
        <p:nvSpPr>
          <p:cNvPr id="40" name="Freihandform 39"/>
          <p:cNvSpPr/>
          <p:nvPr/>
        </p:nvSpPr>
        <p:spPr>
          <a:xfrm>
            <a:off x="3760190" y="3277024"/>
            <a:ext cx="2966427" cy="320857"/>
          </a:xfrm>
          <a:custGeom>
            <a:avLst/>
            <a:gdLst>
              <a:gd name="connsiteX0" fmla="*/ 112215 w 1159720"/>
              <a:gd name="connsiteY0" fmla="*/ 77661 h 744613"/>
              <a:gd name="connsiteX1" fmla="*/ 1040263 w 1159720"/>
              <a:gd name="connsiteY1" fmla="*/ 70837 h 744613"/>
              <a:gd name="connsiteX2" fmla="*/ 1047087 w 1159720"/>
              <a:gd name="connsiteY2" fmla="*/ 657691 h 744613"/>
              <a:gd name="connsiteX3" fmla="*/ 119039 w 1159720"/>
              <a:gd name="connsiteY3" fmla="*/ 678162 h 744613"/>
              <a:gd name="connsiteX4" fmla="*/ 112215 w 1159720"/>
              <a:gd name="connsiteY4" fmla="*/ 77661 h 744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9720" h="744613">
                <a:moveTo>
                  <a:pt x="112215" y="77661"/>
                </a:moveTo>
                <a:cubicBezTo>
                  <a:pt x="265752" y="-23560"/>
                  <a:pt x="884451" y="-25835"/>
                  <a:pt x="1040263" y="70837"/>
                </a:cubicBezTo>
                <a:cubicBezTo>
                  <a:pt x="1196075" y="167509"/>
                  <a:pt x="1200624" y="556470"/>
                  <a:pt x="1047087" y="657691"/>
                </a:cubicBezTo>
                <a:cubicBezTo>
                  <a:pt x="893550" y="758912"/>
                  <a:pt x="273714" y="779383"/>
                  <a:pt x="119039" y="678162"/>
                </a:cubicBezTo>
                <a:cubicBezTo>
                  <a:pt x="-35636" y="576941"/>
                  <a:pt x="-41322" y="178882"/>
                  <a:pt x="112215" y="77661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z.B. Autodesk 360 (</a:t>
            </a:r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Glue</a:t>
            </a:r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/ Field)</a:t>
            </a:r>
          </a:p>
        </p:txBody>
      </p:sp>
      <p:sp>
        <p:nvSpPr>
          <p:cNvPr id="28" name="Freihandform 27"/>
          <p:cNvSpPr/>
          <p:nvPr/>
        </p:nvSpPr>
        <p:spPr>
          <a:xfrm>
            <a:off x="2780745" y="4007792"/>
            <a:ext cx="4838923" cy="364159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dRofus</a:t>
            </a:r>
            <a:endParaRPr lang="de-CH" sz="800" b="1" dirty="0">
              <a:solidFill>
                <a:schemeClr val="tx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33" name="Freihandform 32"/>
          <p:cNvSpPr/>
          <p:nvPr/>
        </p:nvSpPr>
        <p:spPr>
          <a:xfrm>
            <a:off x="2722820" y="2421757"/>
            <a:ext cx="981895" cy="129848"/>
          </a:xfrm>
          <a:custGeom>
            <a:avLst/>
            <a:gdLst>
              <a:gd name="connsiteX0" fmla="*/ 1036101 w 2002960"/>
              <a:gd name="connsiteY0" fmla="*/ 8398 h 132005"/>
              <a:gd name="connsiteX1" fmla="*/ 1895910 w 2002960"/>
              <a:gd name="connsiteY1" fmla="*/ 8398 h 132005"/>
              <a:gd name="connsiteX2" fmla="*/ 1895910 w 2002960"/>
              <a:gd name="connsiteY2" fmla="*/ 110756 h 132005"/>
              <a:gd name="connsiteX3" fmla="*/ 1042925 w 2002960"/>
              <a:gd name="connsiteY3" fmla="*/ 131228 h 132005"/>
              <a:gd name="connsiteX4" fmla="*/ 101230 w 2002960"/>
              <a:gd name="connsiteY4" fmla="*/ 117580 h 132005"/>
              <a:gd name="connsiteX5" fmla="*/ 135349 w 2002960"/>
              <a:gd name="connsiteY5" fmla="*/ 28869 h 132005"/>
              <a:gd name="connsiteX6" fmla="*/ 1036101 w 2002960"/>
              <a:gd name="connsiteY6" fmla="*/ 8398 h 132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02960" h="132005">
                <a:moveTo>
                  <a:pt x="1036101" y="8398"/>
                </a:moveTo>
                <a:cubicBezTo>
                  <a:pt x="1329528" y="4986"/>
                  <a:pt x="1752608" y="-8662"/>
                  <a:pt x="1895910" y="8398"/>
                </a:cubicBezTo>
                <a:cubicBezTo>
                  <a:pt x="2039212" y="25458"/>
                  <a:pt x="2038074" y="90284"/>
                  <a:pt x="1895910" y="110756"/>
                </a:cubicBezTo>
                <a:cubicBezTo>
                  <a:pt x="1753746" y="131228"/>
                  <a:pt x="1342038" y="130091"/>
                  <a:pt x="1042925" y="131228"/>
                </a:cubicBezTo>
                <a:cubicBezTo>
                  <a:pt x="743812" y="132365"/>
                  <a:pt x="252493" y="134640"/>
                  <a:pt x="101230" y="117580"/>
                </a:cubicBezTo>
                <a:cubicBezTo>
                  <a:pt x="-50033" y="100520"/>
                  <a:pt x="-26149" y="47066"/>
                  <a:pt x="135349" y="28869"/>
                </a:cubicBezTo>
                <a:cubicBezTo>
                  <a:pt x="296847" y="10672"/>
                  <a:pt x="742674" y="11810"/>
                  <a:pt x="1036101" y="8398"/>
                </a:cubicBezTo>
                <a:close/>
              </a:path>
            </a:pathLst>
          </a:cu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sz="800" b="1" dirty="0" err="1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Energy</a:t>
            </a:r>
            <a:r>
              <a:rPr lang="de-CH" sz="800" b="1" dirty="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rPr>
              <a:t> Analysis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12C9F0DD-34F0-460D-B356-D241018424AC}"/>
              </a:ext>
            </a:extLst>
          </p:cNvPr>
          <p:cNvSpPr txBox="1">
            <a:spLocks/>
          </p:cNvSpPr>
          <p:nvPr/>
        </p:nvSpPr>
        <p:spPr>
          <a:xfrm>
            <a:off x="755576" y="0"/>
            <a:ext cx="5940000" cy="699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 marL="0" lvl="1">
              <a:lnSpc>
                <a:spcPct val="115000"/>
              </a:lnSpc>
            </a:pPr>
            <a:endParaRPr lang="de-DE" sz="2000" b="1" kern="0" dirty="0">
              <a:solidFill>
                <a:sysClr val="windowText" lastClr="000000"/>
              </a:solidFill>
              <a:latin typeface="Helvetica" panose="02000603020000020004" pitchFamily="2" charset="0"/>
              <a:ea typeface="Calibri" panose="020F0502020204030204" pitchFamily="34" charset="0"/>
              <a:cs typeface="Helvetica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D3191A2-E3BA-4D28-90EA-CCD238D41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kern="0" dirty="0">
                <a:solidFill>
                  <a:sysClr val="windowText" lastClr="000000"/>
                </a:solidFill>
                <a:latin typeface="Helvetica" panose="02000603020000020004" pitchFamily="2" charset="0"/>
                <a:ea typeface="Calibri" panose="020F0502020204030204" pitchFamily="34" charset="0"/>
                <a:cs typeface="Helvetica"/>
              </a:rPr>
              <a:t>Technologie - Software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32868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3" grpId="0" animBg="1"/>
      <p:bldP spid="12" grpId="0" animBg="1"/>
      <p:bldP spid="29" grpId="0" animBg="1"/>
      <p:bldP spid="30" grpId="0" animBg="1"/>
      <p:bldP spid="32" grpId="0" animBg="1"/>
      <p:bldP spid="20" grpId="0" animBg="1"/>
      <p:bldP spid="31" grpId="0" animBg="1"/>
      <p:bldP spid="21" grpId="0" animBg="1"/>
      <p:bldP spid="27" grpId="0" animBg="1"/>
      <p:bldP spid="41" grpId="0" animBg="1"/>
      <p:bldP spid="42" grpId="0" animBg="1"/>
      <p:bldP spid="43" grpId="0" animBg="1"/>
      <p:bldP spid="40" grpId="0" animBg="1"/>
      <p:bldP spid="28" grpId="0" animBg="1"/>
      <p:bldP spid="3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2" y="2474899"/>
            <a:ext cx="1449087" cy="881620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655" y="2460276"/>
            <a:ext cx="1429326" cy="88162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82" y="2474899"/>
            <a:ext cx="1441641" cy="88162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522" y="2462652"/>
            <a:ext cx="1441641" cy="881620"/>
          </a:xfrm>
          <a:prstGeom prst="rect">
            <a:avLst/>
          </a:prstGeom>
        </p:spPr>
      </p:pic>
      <p:pic>
        <p:nvPicPr>
          <p:cNvPr id="46" name="Grafik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50" y="2474899"/>
            <a:ext cx="1456734" cy="88162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40" y="2460787"/>
            <a:ext cx="1441641" cy="881620"/>
          </a:xfrm>
          <a:prstGeom prst="rect">
            <a:avLst/>
          </a:prstGeom>
        </p:spPr>
      </p:pic>
      <p:sp>
        <p:nvSpPr>
          <p:cNvPr id="86" name="Textfeld 85"/>
          <p:cNvSpPr txBox="1"/>
          <p:nvPr/>
        </p:nvSpPr>
        <p:spPr>
          <a:xfrm>
            <a:off x="1248421" y="1851794"/>
            <a:ext cx="543739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RG 0</a:t>
            </a:r>
          </a:p>
        </p:txBody>
      </p:sp>
      <p:sp>
        <p:nvSpPr>
          <p:cNvPr id="87" name="Textfeld 86"/>
          <p:cNvSpPr txBox="1"/>
          <p:nvPr/>
        </p:nvSpPr>
        <p:spPr>
          <a:xfrm>
            <a:off x="2442764" y="1851794"/>
            <a:ext cx="71365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RG 100</a:t>
            </a:r>
          </a:p>
        </p:txBody>
      </p:sp>
      <p:sp>
        <p:nvSpPr>
          <p:cNvPr id="88" name="Textfeld 87"/>
          <p:cNvSpPr txBox="1"/>
          <p:nvPr/>
        </p:nvSpPr>
        <p:spPr>
          <a:xfrm>
            <a:off x="3778227" y="1851794"/>
            <a:ext cx="71365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RG 200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5109362" y="1851794"/>
            <a:ext cx="71365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RG 300</a:t>
            </a:r>
          </a:p>
        </p:txBody>
      </p:sp>
      <p:sp>
        <p:nvSpPr>
          <p:cNvPr id="90" name="Textfeld 89"/>
          <p:cNvSpPr txBox="1"/>
          <p:nvPr/>
        </p:nvSpPr>
        <p:spPr>
          <a:xfrm>
            <a:off x="6480280" y="1851794"/>
            <a:ext cx="71365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RG 400</a:t>
            </a:r>
          </a:p>
        </p:txBody>
      </p:sp>
      <p:sp>
        <p:nvSpPr>
          <p:cNvPr id="91" name="Textfeld 90"/>
          <p:cNvSpPr txBox="1"/>
          <p:nvPr/>
        </p:nvSpPr>
        <p:spPr>
          <a:xfrm>
            <a:off x="7661261" y="1851794"/>
            <a:ext cx="713658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RG 500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4188" y="3562350"/>
            <a:ext cx="3571557" cy="3385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marR="0" lvl="0" indent="0" algn="l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Zeichenmaßstäbe</a:t>
            </a:r>
            <a:endParaRPr kumimoji="0" lang="de-DE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00603020000020004" pitchFamily="2" charset="0"/>
              <a:ea typeface="Times New Roman" panose="02020603050405020304" pitchFamily="18" charset="0"/>
              <a:cs typeface="Helvetica"/>
            </a:endParaRPr>
          </a:p>
        </p:txBody>
      </p:sp>
      <p:sp>
        <p:nvSpPr>
          <p:cNvPr id="68" name="Textfeld 85"/>
          <p:cNvSpPr txBox="1"/>
          <p:nvPr/>
        </p:nvSpPr>
        <p:spPr>
          <a:xfrm>
            <a:off x="1277366" y="3990975"/>
            <a:ext cx="5758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1:100</a:t>
            </a:r>
          </a:p>
        </p:txBody>
      </p:sp>
      <p:sp>
        <p:nvSpPr>
          <p:cNvPr id="69" name="Textfeld 86"/>
          <p:cNvSpPr txBox="1"/>
          <p:nvPr/>
        </p:nvSpPr>
        <p:spPr>
          <a:xfrm>
            <a:off x="2339866" y="3990975"/>
            <a:ext cx="1011816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1:100 / 1:50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00603020000020004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Textfeld 87"/>
          <p:cNvSpPr txBox="1"/>
          <p:nvPr/>
        </p:nvSpPr>
        <p:spPr>
          <a:xfrm>
            <a:off x="3722090" y="3990975"/>
            <a:ext cx="926857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1:50 / 1:20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00603020000020004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feld 89"/>
          <p:cNvSpPr txBox="1"/>
          <p:nvPr/>
        </p:nvSpPr>
        <p:spPr>
          <a:xfrm>
            <a:off x="6444026" y="3990975"/>
            <a:ext cx="8867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bis zu 1:1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00603020000020004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5" name="Textfeld 90"/>
          <p:cNvSpPr txBox="1"/>
          <p:nvPr/>
        </p:nvSpPr>
        <p:spPr>
          <a:xfrm>
            <a:off x="7659046" y="3990975"/>
            <a:ext cx="934872" cy="276999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1:100 - 1:1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00603020000020004" pitchFamily="2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4" name="Diagramm 23"/>
          <p:cNvGraphicFramePr/>
          <p:nvPr>
            <p:extLst/>
          </p:nvPr>
        </p:nvGraphicFramePr>
        <p:xfrm>
          <a:off x="901407" y="871277"/>
          <a:ext cx="7992888" cy="1340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7" name="Textfeld 88"/>
          <p:cNvSpPr txBox="1"/>
          <p:nvPr/>
        </p:nvSpPr>
        <p:spPr>
          <a:xfrm>
            <a:off x="5052269" y="3990975"/>
            <a:ext cx="9268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00603020000020004" pitchFamily="2" charset="0"/>
                <a:ea typeface="+mn-ea"/>
                <a:cs typeface="Arial" panose="020B0604020202020204" pitchFamily="34" charset="0"/>
              </a:rPr>
              <a:t>1:20 / 1:10</a:t>
            </a:r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00603020000020004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itel 2"/>
          <p:cNvSpPr txBox="1">
            <a:spLocks/>
          </p:cNvSpPr>
          <p:nvPr/>
        </p:nvSpPr>
        <p:spPr>
          <a:xfrm>
            <a:off x="1042988" y="267494"/>
            <a:ext cx="8101012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Helvetica Condensed" pitchFamily="2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00603020000020004" pitchFamily="2" charset="0"/>
              <a:ea typeface="+mj-ea"/>
              <a:cs typeface="+mj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Reifegrad RG (</a:t>
            </a:r>
            <a:r>
              <a:rPr lang="de-DE" dirty="0" err="1"/>
              <a:t>LoG+LoI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3123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8" grpId="0"/>
      <p:bldP spid="69" grpId="0"/>
      <p:bldP spid="92" grpId="0"/>
      <p:bldP spid="94" grpId="0"/>
      <p:bldP spid="95" grpId="0"/>
      <p:bldP spid="9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638656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  <a:r>
              <a:rPr lang="de-DE" dirty="0" smtClean="0"/>
              <a:t>Schulung </a:t>
            </a:r>
            <a:r>
              <a:rPr lang="de-DE" dirty="0"/>
              <a:t>mit </a:t>
            </a:r>
            <a:r>
              <a:rPr lang="de-DE" dirty="0" smtClean="0"/>
              <a:t>Konzept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2000" dirty="0" smtClean="0">
                <a:latin typeface="HelveticaNeue-MediumCond"/>
                <a:ea typeface="Calibri" panose="020F0502020204030204" pitchFamily="34" charset="0"/>
                <a:cs typeface="HelveticaNeue-MediumCond"/>
              </a:rPr>
              <a:t>... Rollen verteilt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2000" dirty="0" smtClean="0">
                <a:latin typeface="HelveticaNeue-MediumCond"/>
                <a:ea typeface="Calibri" panose="020F0502020204030204" pitchFamily="34" charset="0"/>
                <a:cs typeface="HelveticaNeue-MediumCond"/>
              </a:rPr>
              <a:t>… Organisatorische Veränderungen in der Planungsmethode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2000" dirty="0" smtClean="0">
                <a:latin typeface="HelveticaNeue-MediumCond"/>
                <a:ea typeface="Calibri" panose="020F0502020204030204" pitchFamily="34" charset="0"/>
                <a:cs typeface="HelveticaNeue-MediumCond"/>
              </a:rPr>
              <a:t>… Standards und Prozesse erarbeitet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 smtClean="0"/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sz="1800" dirty="0" smtClean="0">
              <a:latin typeface="Arial" panose="020B0604020202020204" pitchFamily="34" charset="0"/>
            </a:endParaRP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50" y="276495"/>
            <a:ext cx="2042767" cy="44534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43624" y="3156815"/>
            <a:ext cx="689870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dirty="0"/>
              <a:t>Für Andreas Hild ist sonnenklar: „Planen muss heute genauso </a:t>
            </a:r>
            <a:r>
              <a:rPr lang="de-DE" dirty="0" smtClean="0"/>
              <a:t>funktionieren wie </a:t>
            </a:r>
            <a:r>
              <a:rPr lang="de-DE" dirty="0"/>
              <a:t>BIM, dann sind die Grundlagen für gute, </a:t>
            </a:r>
            <a:r>
              <a:rPr lang="de-DE" dirty="0" smtClean="0"/>
              <a:t>nachhaltige Architektur </a:t>
            </a:r>
            <a:r>
              <a:rPr lang="de-DE" dirty="0"/>
              <a:t>geschaffen.“ 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03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4301275" y="861560"/>
            <a:ext cx="4514649" cy="2700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Umbau, Erweiterung, Neubau, Gebäudeorganisation:</a:t>
            </a:r>
          </a:p>
          <a:p>
            <a:pPr marL="0" indent="0">
              <a:buNone/>
            </a:pPr>
            <a:r>
              <a:rPr lang="de-DE" dirty="0"/>
              <a:t>Hild und K Architekten verwandelten den </a:t>
            </a:r>
            <a:r>
              <a:rPr lang="de-DE" dirty="0" smtClean="0"/>
              <a:t>BayWa-Hauptsitz in </a:t>
            </a:r>
            <a:r>
              <a:rPr lang="de-DE" dirty="0"/>
              <a:t>eine moderne </a:t>
            </a:r>
            <a:r>
              <a:rPr lang="de-DE" dirty="0" smtClean="0"/>
              <a:t>Unternehmensschaltzentrale</a:t>
            </a:r>
          </a:p>
          <a:p>
            <a:r>
              <a:rPr lang="de-DE" dirty="0" smtClean="0"/>
              <a:t>Planung an verschiedenen Standorten München und Berlin</a:t>
            </a:r>
          </a:p>
          <a:p>
            <a:r>
              <a:rPr lang="de-DE" dirty="0" smtClean="0"/>
              <a:t>Aufgeteilt nach Gewerken und Planungsteams</a:t>
            </a:r>
          </a:p>
          <a:p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50" y="276495"/>
            <a:ext cx="2042767" cy="44534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526" y="276495"/>
            <a:ext cx="3548085" cy="4325297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301275" y="3627778"/>
            <a:ext cx="4004750" cy="8497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de-DE" dirty="0">
                <a:latin typeface="HelveticaNeue-Light"/>
                <a:ea typeface="Calibri" panose="020F0502020204030204" pitchFamily="34" charset="0"/>
                <a:cs typeface="HelveticaNeue-Light"/>
              </a:rPr>
              <a:t>„Wir hatten Zeit für das Wesentliche</a:t>
            </a:r>
            <a:r>
              <a:rPr lang="de-DE" dirty="0" smtClean="0">
                <a:latin typeface="HelveticaNeue-Light"/>
                <a:ea typeface="Calibri" panose="020F0502020204030204" pitchFamily="34" charset="0"/>
                <a:cs typeface="HelveticaNeue-Light"/>
              </a:rPr>
              <a:t>“,</a:t>
            </a:r>
            <a:r>
              <a:rPr lang="de-DE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DE" dirty="0" smtClean="0">
                <a:latin typeface="HelveticaNeue-Light"/>
                <a:ea typeface="Calibri" panose="020F0502020204030204" pitchFamily="34" charset="0"/>
                <a:cs typeface="HelveticaNeue-Light"/>
              </a:rPr>
              <a:t>resümiert </a:t>
            </a:r>
            <a:r>
              <a:rPr lang="de-DE" dirty="0">
                <a:latin typeface="HelveticaNeue-Light"/>
                <a:ea typeface="Calibri" panose="020F0502020204030204" pitchFamily="34" charset="0"/>
                <a:cs typeface="HelveticaNeue-Light"/>
              </a:rPr>
              <a:t>Henrik Thomä</a:t>
            </a:r>
            <a:r>
              <a:rPr lang="de-DE" dirty="0" smtClean="0">
                <a:latin typeface="HelveticaNeue-Light"/>
                <a:ea typeface="Calibri" panose="020F0502020204030204" pitchFamily="34" charset="0"/>
                <a:cs typeface="HelveticaNeue-Light"/>
              </a:rPr>
              <a:t>.</a:t>
            </a:r>
            <a:endParaRPr lang="de-DE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5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3" y="1401621"/>
            <a:ext cx="2908618" cy="2970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Weniger Missverständnisse </a:t>
            </a:r>
            <a:r>
              <a:rPr lang="de-DE" dirty="0" smtClean="0"/>
              <a:t>dank BIM</a:t>
            </a:r>
            <a:r>
              <a:rPr lang="de-DE" dirty="0"/>
              <a:t>: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Ein </a:t>
            </a:r>
            <a:r>
              <a:rPr lang="de-DE" dirty="0"/>
              <a:t>korrekter </a:t>
            </a:r>
            <a:r>
              <a:rPr lang="de-DE" dirty="0" smtClean="0"/>
              <a:t>Aussparungsplan macht </a:t>
            </a:r>
            <a:r>
              <a:rPr lang="de-DE" dirty="0"/>
              <a:t>das Leben für </a:t>
            </a:r>
            <a:r>
              <a:rPr lang="de-DE" dirty="0" smtClean="0"/>
              <a:t>Planer und </a:t>
            </a:r>
            <a:r>
              <a:rPr lang="de-DE" dirty="0"/>
              <a:t>Ausführende leichter</a:t>
            </a:r>
            <a:r>
              <a:rPr lang="de-DE" sz="1800" dirty="0" smtClean="0">
                <a:latin typeface="Arial" panose="020B0604020202020204" pitchFamily="34" charset="0"/>
              </a:rPr>
              <a:t>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50" y="276495"/>
            <a:ext cx="2042767" cy="44534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45" y="1041580"/>
            <a:ext cx="4669801" cy="26384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83263" y="3815056"/>
            <a:ext cx="400475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de-DE" dirty="0" smtClean="0">
                <a:latin typeface="HelveticaNeue-MediumCond"/>
                <a:ea typeface="Calibri" panose="020F0502020204030204" pitchFamily="34" charset="0"/>
                <a:cs typeface="HelveticaNeue-MediumCond"/>
              </a:rPr>
              <a:t>„… Planungsqualität steigt …“</a:t>
            </a:r>
            <a:endParaRPr lang="de-D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19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pic>
        <p:nvPicPr>
          <p:cNvPr id="4" name="Grafik 3"/>
          <p:cNvPicPr/>
          <p:nvPr/>
        </p:nvPicPr>
        <p:blipFill>
          <a:blip r:embed="rId3"/>
          <a:stretch>
            <a:fillRect/>
          </a:stretch>
        </p:blipFill>
        <p:spPr>
          <a:xfrm>
            <a:off x="75306" y="95970"/>
            <a:ext cx="4527550" cy="192786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915" y="383536"/>
            <a:ext cx="4161761" cy="205039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530" y="2652499"/>
            <a:ext cx="6059708" cy="99089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0257" y="1961968"/>
            <a:ext cx="5983485" cy="12195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8396" y="2495521"/>
            <a:ext cx="6158797" cy="134152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585" y="828323"/>
            <a:ext cx="6105441" cy="105949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4526" y="3618675"/>
            <a:ext cx="6151175" cy="101376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51720" y="3041915"/>
            <a:ext cx="6433199" cy="100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4" descr="http://www.ercasdieagentur.de/uploads/tx_ercasreflist/ercas-referenz-baurconsult-logo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401" y="1974354"/>
            <a:ext cx="1554509" cy="129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9006" y="4418580"/>
            <a:ext cx="870742" cy="54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denkmalneu.com/tl_files/denkmalneu/images/denkmalneu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32" y="753107"/>
            <a:ext cx="1303818" cy="3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stepstone.de/upload_de/logo/L/logoLeitner_GmbH___Co_Bauunternehmung_KG_61810D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9035" y="1302537"/>
            <a:ext cx="1524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26" name="Picture 2" descr="Haumann &amp; Fuchs">
            <a:hlinkClick r:id="rId7" tooltip="Zur Startseite"/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2146" y="3731440"/>
            <a:ext cx="1353152" cy="72168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296873" y="130324"/>
            <a:ext cx="6390362" cy="464211"/>
          </a:xfrm>
          <a:noFill/>
        </p:spPr>
        <p:txBody>
          <a:bodyPr/>
          <a:lstStyle/>
          <a:p>
            <a:r>
              <a:rPr lang="de-DE" sz="2800" dirty="0">
                <a:solidFill>
                  <a:srgbClr val="FF9933"/>
                </a:solidFill>
              </a:rPr>
              <a:t>Auszug Kunden im </a:t>
            </a:r>
            <a:r>
              <a:rPr lang="de-DE" sz="2800" dirty="0" smtClean="0">
                <a:solidFill>
                  <a:srgbClr val="FF9933"/>
                </a:solidFill>
              </a:rPr>
              <a:t>Bauumfeld</a:t>
            </a:r>
            <a:endParaRPr lang="de-DE" sz="2800" b="0" dirty="0">
              <a:solidFill>
                <a:srgbClr val="FF9933"/>
              </a:solidFill>
            </a:endParaRPr>
          </a:p>
        </p:txBody>
      </p:sp>
      <p:pic>
        <p:nvPicPr>
          <p:cNvPr id="123921" name="Picture 17" descr="fh_header_content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8331"/>
          <a:stretch>
            <a:fillRect/>
          </a:stretch>
        </p:blipFill>
        <p:spPr bwMode="auto">
          <a:xfrm>
            <a:off x="7185816" y="935484"/>
            <a:ext cx="1725682" cy="37833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23936" name="Picture 32" descr="STRABAG AG Logo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6234" y="3537064"/>
            <a:ext cx="1601438" cy="30027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8" name="Picture 42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3135" y="1529459"/>
            <a:ext cx="1279905" cy="325452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7" descr="http://www.netinform.net/includes/imgview_logo_VM.aspx?id=8032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1871" y="1874233"/>
            <a:ext cx="960549" cy="563021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002" name="Picture 2" descr="http://upload.wikimedia.org/wikipedia/de/thumb/a/a4/Baresel-logo.svg/324px-Baresel-logo.svg.png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6359" y="4365803"/>
            <a:ext cx="690405" cy="605040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006" name="Picture 6" descr="http://upload.wikimedia.org/wikipedia/de/thumb/5/50/Zueblin.svg/551px-Zueblin.svg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035" y="1858909"/>
            <a:ext cx="780440" cy="67004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010" name="Picture 10" descr="http://www.dokublog.com/wp-content/uploads/2009/04/bayer_logo.jp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261" y="1809254"/>
            <a:ext cx="696027" cy="622506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012" name="Picture 12" descr="http://www.ksf-2008.de/assets/images/RWE_Hand800_400.jp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0941" y="738505"/>
            <a:ext cx="1170014" cy="43875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015" name="Picture 15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078" y="3076338"/>
            <a:ext cx="1194678" cy="30732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025" y="4668324"/>
            <a:ext cx="1551015" cy="293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 descr="Ece-logo.sv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5493" y="842102"/>
            <a:ext cx="973523" cy="39792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" name="Picture 2" descr="http://www.beku-automaten.com/site/srcdat/messen/logo_messe_muenchen.gif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0309" y="3616549"/>
            <a:ext cx="661727" cy="578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2587" y="4195516"/>
            <a:ext cx="1709535" cy="17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static.jobs.at/company/7985/411151/logo-hipp-gmbh---co-kg.gif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73" y="1449264"/>
            <a:ext cx="1169970" cy="27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4095" y="2048189"/>
            <a:ext cx="1712659" cy="215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3675" y="3284874"/>
            <a:ext cx="15811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3" y="3283825"/>
            <a:ext cx="1704975" cy="185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575" y="2927135"/>
            <a:ext cx="3654351" cy="183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4" descr="http://typophile.com/files/typeface01.jpg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768" y="3230001"/>
            <a:ext cx="1538080" cy="37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0078" y="2587857"/>
            <a:ext cx="863819" cy="25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://www.giglinger.de/kundenlogos/Siemens.jpg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97" y="1466552"/>
            <a:ext cx="1379989" cy="2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2" y="2002618"/>
            <a:ext cx="1254439" cy="30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4" descr="http://daten2.verwaltungsportal.de/dateien/seitengenerator/augustiner_4c.jpg"/>
          <p:cNvPicPr>
            <a:picLocks noChangeAspect="1" noChangeArrowheads="1"/>
          </p:cNvPicPr>
          <p:nvPr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0639" y="3698300"/>
            <a:ext cx="507167" cy="6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http://www.competitionline.com/upload/images/1/1/0/4/8/5/1/f/1104851f06401563345ff7268b07ff70_8192.jpg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139" y="4659335"/>
            <a:ext cx="864579" cy="2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" descr="http://www.oxaion.de/uploads/RTEmagicC_lindner-ag2_03.gif.gif"/>
          <p:cNvPicPr>
            <a:picLocks noChangeAspect="1" noChangeArrowheads="1"/>
          </p:cNvPicPr>
          <p:nvPr/>
        </p:nvPicPr>
        <p:blipFill>
          <a:blip r:embed="rId3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74307" y="2471824"/>
            <a:ext cx="1433501" cy="23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9" descr="C:\Users\aneudecker\AppData\Local\Microsoft\Windows\Temporary Internet Files\Content.IE5\HVDTF309\programm_gefoerdert.jpg"/>
          <p:cNvPicPr>
            <a:picLocks noChangeAspect="1" noChangeArrowheads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8990" y="4552991"/>
            <a:ext cx="991434" cy="3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presseportal.ch/de/bild/100055108-logo-herzog-de-meuron.jpg"/>
          <p:cNvPicPr>
            <a:picLocks noChangeAspect="1" noChangeArrowheads="1"/>
          </p:cNvPicPr>
          <p:nvPr/>
        </p:nvPicPr>
        <p:blipFill rotWithShape="1"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90323" l="0" r="100000">
                        <a14:foregroundMark x1="3774" y1="26882" x2="94879" y2="38710"/>
                        <a14:foregroundMark x1="3774" y1="36559" x2="94609" y2="65591"/>
                        <a14:foregroundMark x1="94340" y1="41935" x2="96226" y2="65591"/>
                        <a14:foregroundMark x1="4313" y1="32258" x2="5930" y2="73118"/>
                        <a14:foregroundMark x1="7817" y1="64516" x2="93801" y2="64516"/>
                        <a14:foregroundMark x1="21294" y1="58065" x2="54447" y2="54839"/>
                        <a14:foregroundMark x1="8625" y1="72043" x2="96226" y2="698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99264" y="3605188"/>
            <a:ext cx="1981898" cy="49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onlinepresse.eu/wp-content/uploads/logo-atelier-damboeck-2.jpg"/>
          <p:cNvPicPr>
            <a:picLocks noChangeAspect="1" noChangeArrowheads="1"/>
          </p:cNvPicPr>
          <p:nvPr/>
        </p:nvPicPr>
        <p:blipFill rotWithShape="1"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614" y="2488048"/>
            <a:ext cx="1714136" cy="30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landkreis-kurier.de/images/12_Logo_Edeka.JPG"/>
          <p:cNvPicPr>
            <a:picLocks noChangeAspect="1" noChangeArrowheads="1"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3788" y="3539484"/>
            <a:ext cx="647258" cy="683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4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12913" y="4195516"/>
            <a:ext cx="737419" cy="821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6761" y="2466996"/>
            <a:ext cx="1142687" cy="23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http://cdn.dasauge.net/logos/q/5227/5657e566c.jpeg"/>
          <p:cNvPicPr>
            <a:picLocks noChangeAspect="1" noChangeArrowheads="1"/>
          </p:cNvPicPr>
          <p:nvPr/>
        </p:nvPicPr>
        <p:blipFill>
          <a:blip r:embed="rId4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2187" y="1809254"/>
            <a:ext cx="528556" cy="52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donar.messe.de/exhibitor/hannovermesse/2014/V551410/clogo-273x273-306968.jpg"/>
          <p:cNvPicPr>
            <a:picLocks noChangeAspect="1" noChangeArrowheads="1"/>
          </p:cNvPicPr>
          <p:nvPr/>
        </p:nvPicPr>
        <p:blipFill rotWithShape="1">
          <a:blip r:embed="rId4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60211" y="836520"/>
            <a:ext cx="1060728" cy="33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9213" y="1415779"/>
            <a:ext cx="1337186" cy="26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upload.wikimedia.org/wikipedia/de/thumb/5/55/Winterhalter_Gastronom_logo.svg/1024px-Winterhalter_Gastronom_logo.svg.png"/>
          <p:cNvPicPr>
            <a:picLocks noChangeAspect="1" noChangeArrowheads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0070" y="1974354"/>
            <a:ext cx="1374976" cy="32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6841" y="811651"/>
            <a:ext cx="1329870" cy="4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specifile.co.za/images/logos/FrankeWaterHeatingLogo.png"/>
          <p:cNvPicPr>
            <a:picLocks noChangeAspect="1" noChangeArrowheads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7692" y="3110410"/>
            <a:ext cx="935343" cy="303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8416" y="1449264"/>
            <a:ext cx="822034" cy="438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http://rosenheimjobs.job-local.eu/s/e4d5ca5ed5a15dd9bd27ef03240ecb0d/employer/2011/09/20/69488b995486dfeb2f774d97e2df3e30fcbc0a1be5d2_260x0.JPG"/>
          <p:cNvPicPr>
            <a:picLocks noChangeAspect="1" noChangeArrowheads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9390" y="2912032"/>
            <a:ext cx="579848" cy="7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www.competitionline.com/upload/images/1/e/2/b/b/b/f/6/1e2bbbf61d7a866b25b9f15df3b5b75d_8192.jpg"/>
          <p:cNvPicPr>
            <a:picLocks noChangeAspect="1" noChangeArrowheads="1"/>
          </p:cNvPicPr>
          <p:nvPr/>
        </p:nvPicPr>
        <p:blipFill rotWithShape="1">
          <a:blip r:embed="rId5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0947" y="3674407"/>
            <a:ext cx="933197" cy="4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sportfuerspenden.de/images/ibf-logo-neu.jpg"/>
          <p:cNvPicPr>
            <a:picLocks noChangeAspect="1" noChangeArrowheads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424" y="2902413"/>
            <a:ext cx="1330213" cy="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www.competitionline.com/upload/images/e/7/8/5/f/4/7/a/e785f47a0092752cf7d5ae6969f33bab_8192.jpg"/>
          <p:cNvPicPr>
            <a:picLocks noChangeAspect="1" noChangeArrowheads="1"/>
          </p:cNvPicPr>
          <p:nvPr/>
        </p:nvPicPr>
        <p:blipFill>
          <a:blip r:embed="rId5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9560" y="3653329"/>
            <a:ext cx="1107057" cy="40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wixstatic.com/media/26fe1b_e36ba5423b51442c85c047fde9a16903.jpg_srz_p_289_57_75_22_0.50_1.20_0.00_jpg_srz"/>
          <p:cNvPicPr>
            <a:picLocks noChangeAspect="1" noChangeArrowheads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549" y="4185805"/>
            <a:ext cx="1463054" cy="28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586" y="347792"/>
            <a:ext cx="684344" cy="50522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7440146" y="2590141"/>
            <a:ext cx="1409524" cy="428571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7"/>
          <a:stretch>
            <a:fillRect/>
          </a:stretch>
        </p:blipFill>
        <p:spPr>
          <a:xfrm>
            <a:off x="6310774" y="4500679"/>
            <a:ext cx="1806032" cy="46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5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prism isContent="1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/>
          <p:cNvSpPr>
            <a:spLocks noGrp="1"/>
          </p:cNvSpPr>
          <p:nvPr>
            <p:ph type="body" sz="quarter" idx="14"/>
          </p:nvPr>
        </p:nvSpPr>
        <p:spPr>
          <a:xfrm>
            <a:off x="583262" y="1401621"/>
            <a:ext cx="8039188" cy="2970330"/>
          </a:xfrm>
        </p:spPr>
        <p:txBody>
          <a:bodyPr>
            <a:normAutofit/>
          </a:bodyPr>
          <a:lstStyle/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r>
              <a:rPr lang="de-DE" sz="1800" dirty="0" smtClean="0">
                <a:latin typeface="Arial" panose="020B0604020202020204" pitchFamily="34" charset="0"/>
              </a:rPr>
              <a:t>… </a:t>
            </a:r>
          </a:p>
          <a:p>
            <a:pPr marL="0" indent="0">
              <a:buClr>
                <a:schemeClr val="accent3">
                  <a:lumMod val="75000"/>
                </a:schemeClr>
              </a:buClr>
              <a:buNone/>
            </a:pP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>
          <a:xfrm>
            <a:off x="583262" y="501520"/>
            <a:ext cx="8560738" cy="765085"/>
          </a:xfrm>
        </p:spPr>
        <p:txBody>
          <a:bodyPr>
            <a:normAutofit fontScale="92500"/>
          </a:bodyPr>
          <a:lstStyle/>
          <a:p>
            <a:r>
              <a:rPr lang="de-DE" sz="3200" b="1" cap="all" dirty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Einführung von BIM im </a:t>
            </a:r>
            <a:r>
              <a:rPr lang="de-DE" sz="3200" b="1" cap="all" dirty="0" smtClean="0">
                <a:solidFill>
                  <a:schemeClr val="tx1"/>
                </a:solidFill>
                <a:latin typeface="Arial" panose="020B0604020202020204" pitchFamily="34" charset="0"/>
                <a:ea typeface="+mj-ea"/>
              </a:rPr>
              <a:t>Unternehmen …</a:t>
            </a:r>
            <a:endParaRPr lang="de-DE" sz="3200" b="1" cap="all" dirty="0">
              <a:solidFill>
                <a:schemeClr val="tx1"/>
              </a:solidFill>
              <a:latin typeface="Arial" panose="020B0604020202020204" pitchFamily="34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18468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66555" y="636535"/>
            <a:ext cx="843013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Führender Autodesk Anbieter in Europa</a:t>
            </a:r>
          </a:p>
          <a:p>
            <a:pPr defTabSz="457200"/>
            <a:r>
              <a:rPr lang="de-DE" sz="1200" b="1" dirty="0">
                <a:solidFill>
                  <a:schemeClr val="accent3">
                    <a:lumMod val="75000"/>
                  </a:schemeClr>
                </a:solidFill>
              </a:rPr>
              <a:t>Mensch und Maschine ist einer der führenden europäischen Anbieter </a:t>
            </a:r>
            <a:endParaRPr lang="de-DE" sz="1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defTabSz="457200"/>
            <a:r>
              <a:rPr lang="de-DE" sz="1200" b="1" dirty="0" smtClean="0">
                <a:solidFill>
                  <a:schemeClr val="accent3">
                    <a:lumMod val="75000"/>
                  </a:schemeClr>
                </a:solidFill>
              </a:rPr>
              <a:t>von CAD | CAM | PLM | BIM</a:t>
            </a:r>
            <a:endParaRPr lang="de-DE" sz="1200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53" y="1716655"/>
            <a:ext cx="6751362" cy="2576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3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566555" y="636535"/>
            <a:ext cx="5760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de-DE" sz="2800" dirty="0" smtClean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Interdisziplinärer CAD Partner</a:t>
            </a:r>
          </a:p>
          <a:p>
            <a:pPr defTabSz="457200"/>
            <a:endParaRPr lang="de-DE" sz="4400" dirty="0">
              <a:solidFill>
                <a:prstClr val="white">
                  <a:lumMod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Inhaltsplatzhalter 5"/>
          <p:cNvSpPr>
            <a:spLocks noGrp="1"/>
          </p:cNvSpPr>
          <p:nvPr>
            <p:ph idx="4294967295"/>
          </p:nvPr>
        </p:nvSpPr>
        <p:spPr>
          <a:xfrm>
            <a:off x="644521" y="1504727"/>
            <a:ext cx="4635515" cy="2967580"/>
          </a:xfrm>
        </p:spPr>
        <p:txBody>
          <a:bodyPr>
            <a:normAutofit/>
          </a:bodyPr>
          <a:lstStyle/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b="1" dirty="0" smtClean="0"/>
              <a:t>Autodesk</a:t>
            </a:r>
            <a:r>
              <a:rPr lang="de-DE" sz="1600" dirty="0" smtClean="0"/>
              <a:t> Portfolio komplett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Bau und Architektur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Industrie und Maschinenbau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GIS und Infrastruktur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Elektrotechnik und Anlagenbau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Datenmanagement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Industrie und Multimedia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050" dirty="0" smtClean="0"/>
              <a:t>CAD Allgemein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sz="1600" b="1" dirty="0" smtClean="0"/>
              <a:t>Kompetenzzentren</a:t>
            </a:r>
            <a:r>
              <a:rPr lang="de-DE" sz="1350" dirty="0" smtClean="0"/>
              <a:t> </a:t>
            </a:r>
          </a:p>
          <a:p>
            <a:pPr lvl="1"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altLang="de-DE" sz="1100" dirty="0" smtClean="0"/>
              <a:t>Bauwesen | Infrastruktur</a:t>
            </a:r>
            <a:r>
              <a:rPr lang="de-DE" altLang="de-DE" sz="1100" dirty="0"/>
              <a:t> </a:t>
            </a:r>
            <a:r>
              <a:rPr lang="de-DE" altLang="de-DE" sz="1100" dirty="0" smtClean="0"/>
              <a:t>| Maschinenbau | </a:t>
            </a:r>
            <a:r>
              <a:rPr lang="de-DE" altLang="de-DE" sz="1100" dirty="0"/>
              <a:t>Elektrotechnik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altLang="de-DE" sz="1600" b="1" dirty="0" smtClean="0"/>
              <a:t>Eigene Entwicklungsabteilung</a:t>
            </a:r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de-DE" altLang="de-DE" sz="1600" b="1" dirty="0"/>
              <a:t>Implementierung</a:t>
            </a:r>
            <a:r>
              <a:rPr lang="de-DE" altLang="de-DE" sz="1400" dirty="0"/>
              <a:t> von Prozessen und </a:t>
            </a:r>
            <a:r>
              <a:rPr lang="de-DE" altLang="de-DE" sz="1400" dirty="0" smtClean="0"/>
              <a:t>Technologien</a:t>
            </a:r>
            <a:endParaRPr lang="de-DE" sz="1350" dirty="0" smtClean="0"/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2000" dirty="0"/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altLang="de-DE" sz="2000" dirty="0"/>
          </a:p>
          <a:p>
            <a:pPr>
              <a:buClr>
                <a:schemeClr val="accent3">
                  <a:lumMod val="75000"/>
                </a:schemeClr>
              </a:buClr>
              <a:buFont typeface="Wingdings" panose="05000000000000000000" pitchFamily="2" charset="2"/>
              <a:buChar char="§"/>
            </a:pP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0036" y="366505"/>
            <a:ext cx="3708672" cy="37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31" y="2723111"/>
            <a:ext cx="1473776" cy="287847"/>
          </a:xfrm>
          <a:prstGeom prst="rect">
            <a:avLst/>
          </a:prstGeom>
        </p:spPr>
      </p:pic>
      <p:sp>
        <p:nvSpPr>
          <p:cNvPr id="5" name="Ellipse 4"/>
          <p:cNvSpPr/>
          <p:nvPr/>
        </p:nvSpPr>
        <p:spPr>
          <a:xfrm>
            <a:off x="2701745" y="1339963"/>
            <a:ext cx="3240360" cy="3025155"/>
          </a:xfrm>
          <a:prstGeom prst="ellipse">
            <a:avLst/>
          </a:prstGeom>
          <a:noFill/>
          <a:ln w="95250" cap="sq" cmpd="sng">
            <a:solidFill>
              <a:srgbClr val="E46C0A">
                <a:alpha val="71000"/>
              </a:srgbClr>
            </a:solidFill>
            <a:prstDash val="solid"/>
            <a:round/>
          </a:ln>
          <a:effectLst>
            <a:glow rad="19050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sz="1350">
              <a:latin typeface="Helvetica Condensed" panose="00000400000000000000" pitchFamily="2" charset="0"/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4646143" y="1354458"/>
            <a:ext cx="2413535" cy="1336086"/>
            <a:chOff x="1287026" y="1347614"/>
            <a:chExt cx="2189123" cy="1231463"/>
          </a:xfrm>
        </p:grpSpPr>
        <p:pic>
          <p:nvPicPr>
            <p:cNvPr id="7" name="Picture 2" descr="http://inthefold.autodesk.com/.a/6a017c3334c51a970b01bb089232ba970d-pi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026" y="1347614"/>
              <a:ext cx="2189123" cy="1231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hteck 7"/>
            <p:cNvSpPr/>
            <p:nvPr/>
          </p:nvSpPr>
          <p:spPr>
            <a:xfrm>
              <a:off x="1287026" y="1906977"/>
              <a:ext cx="2180193" cy="255308"/>
            </a:xfrm>
            <a:prstGeom prst="rect">
              <a:avLst/>
            </a:prstGeom>
            <a:solidFill>
              <a:srgbClr val="E46C0A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CH" sz="12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Infrastruktur</a:t>
              </a:r>
              <a:endParaRPr lang="de-DE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1765821" y="3079990"/>
            <a:ext cx="2205117" cy="1299625"/>
            <a:chOff x="5976750" y="1848524"/>
            <a:chExt cx="2187324" cy="123146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6750" y="1848524"/>
              <a:ext cx="2187324" cy="12314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" name="Rechteck 10"/>
            <p:cNvSpPr/>
            <p:nvPr/>
          </p:nvSpPr>
          <p:spPr>
            <a:xfrm>
              <a:off x="5983881" y="2407888"/>
              <a:ext cx="2180193" cy="262471"/>
            </a:xfrm>
            <a:prstGeom prst="rect">
              <a:avLst/>
            </a:prstGeom>
            <a:solidFill>
              <a:srgbClr val="E46C0A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Maschinen</a:t>
              </a:r>
              <a:r>
                <a:rPr lang="de-DE" sz="1200" b="1" dirty="0">
                  <a:solidFill>
                    <a:schemeClr val="bg1"/>
                  </a:solidFill>
                  <a:latin typeface="Helvetica Condensed" panose="00000400000000000000" pitchFamily="2" charset="0"/>
                </a:rPr>
                <a:t> </a:t>
              </a:r>
              <a:r>
                <a:rPr lang="de-DE" sz="12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Anlagenbau</a:t>
              </a: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765823" y="1354458"/>
            <a:ext cx="2205117" cy="1336086"/>
            <a:chOff x="1271032" y="3039345"/>
            <a:chExt cx="2205117" cy="1336086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1032" y="3039345"/>
              <a:ext cx="2205117" cy="1336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hteck 13"/>
            <p:cNvSpPr/>
            <p:nvPr/>
          </p:nvSpPr>
          <p:spPr>
            <a:xfrm>
              <a:off x="1271032" y="3638140"/>
              <a:ext cx="2196187" cy="276999"/>
            </a:xfrm>
            <a:prstGeom prst="rect">
              <a:avLst/>
            </a:prstGeom>
            <a:solidFill>
              <a:srgbClr val="E46C0A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CH" sz="12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Architektur + Bauwesen</a:t>
              </a:r>
              <a:endParaRPr lang="de-DE" sz="12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646142" y="3079990"/>
            <a:ext cx="2403690" cy="1299625"/>
            <a:chOff x="5003163" y="3075806"/>
            <a:chExt cx="2182837" cy="1299625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862"/>
            <a:stretch/>
          </p:blipFill>
          <p:spPr>
            <a:xfrm>
              <a:off x="5005807" y="3075806"/>
              <a:ext cx="2180193" cy="129962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7" name="Rechteck 16"/>
            <p:cNvSpPr/>
            <p:nvPr/>
          </p:nvSpPr>
          <p:spPr>
            <a:xfrm>
              <a:off x="5003163" y="3638139"/>
              <a:ext cx="2180193" cy="276999"/>
            </a:xfrm>
            <a:prstGeom prst="rect">
              <a:avLst/>
            </a:prstGeom>
            <a:solidFill>
              <a:srgbClr val="E46C0A">
                <a:alpha val="50196"/>
              </a:srgbClr>
            </a:solidFill>
          </p:spPr>
          <p:txBody>
            <a:bodyPr wrap="square">
              <a:spAutoFit/>
            </a:bodyPr>
            <a:lstStyle/>
            <a:p>
              <a:r>
                <a:rPr lang="de-DE" sz="1200" b="1" dirty="0">
                  <a:solidFill>
                    <a:schemeClr val="bg1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Elektrotechnik</a:t>
              </a:r>
            </a:p>
          </p:txBody>
        </p:sp>
      </p:grpSp>
      <p:sp>
        <p:nvSpPr>
          <p:cNvPr id="19" name="Ellipse 18"/>
          <p:cNvSpPr/>
          <p:nvPr/>
        </p:nvSpPr>
        <p:spPr>
          <a:xfrm>
            <a:off x="1186399" y="1233928"/>
            <a:ext cx="3356623" cy="1596023"/>
          </a:xfrm>
          <a:prstGeom prst="ellipse">
            <a:avLst/>
          </a:prstGeom>
          <a:noFill/>
          <a:ln w="95250" cap="sq" cmpd="sng">
            <a:solidFill>
              <a:srgbClr val="E46C0A">
                <a:alpha val="71000"/>
              </a:srgbClr>
            </a:solidFill>
            <a:prstDash val="solid"/>
            <a:round/>
          </a:ln>
          <a:effectLst>
            <a:glow rad="1905000">
              <a:schemeClr val="bg1">
                <a:lumMod val="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de-DE" sz="1350">
              <a:latin typeface="Helvetica Condensed" panose="00000400000000000000" pitchFamily="2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5045" y="276495"/>
            <a:ext cx="8692469" cy="607424"/>
          </a:xfrm>
        </p:spPr>
        <p:txBody>
          <a:bodyPr/>
          <a:lstStyle/>
          <a:p>
            <a:r>
              <a:rPr lang="de-DE" sz="3000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de-DE" sz="30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systemhaus </a:t>
            </a:r>
            <a:r>
              <a:rPr lang="de-DE" sz="3000" dirty="0" err="1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geschäftsbereiche</a:t>
            </a:r>
            <a:r>
              <a:rPr lang="de-DE" sz="3000" dirty="0"/>
              <a:t/>
            </a:r>
            <a:br>
              <a:rPr lang="de-DE" sz="3000" dirty="0"/>
            </a:b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2057806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521493" y="3213294"/>
            <a:ext cx="7515835" cy="8098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bg1"/>
                </a:solidFill>
                <a:latin typeface="Helvetica" panose="02000603020000020004" pitchFamily="2" charset="0"/>
                <a:ea typeface="+mj-ea"/>
                <a:cs typeface="+mj-cs"/>
              </a:defRPr>
            </a:lvl1pPr>
          </a:lstStyle>
          <a:p>
            <a:r>
              <a:rPr lang="de-CH" dirty="0" smtClean="0"/>
              <a:t>BIM Implementierung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22410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 Motiv MuM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01 Motiv MuM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Willkom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Willkom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MuM-PPT-NEU-RA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PowerPoint_Vorlage_MuM_16x9_0115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MuM Powerpoint Vorlage 16x9 Helvitic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_02 Motiv Maschinenba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_01 Motiv MuM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MuM-PPT-NEU-RA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0 Motiv variabel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02 Motiv Maschinenba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MuM Master">
  <a:themeElements>
    <a:clrScheme name="MuM-ORANG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DE9D1"/>
      </a:accent1>
      <a:accent2>
        <a:srgbClr val="FCD3A4"/>
      </a:accent2>
      <a:accent3>
        <a:srgbClr val="FABE77"/>
      </a:accent3>
      <a:accent4>
        <a:srgbClr val="C96F06"/>
      </a:accent4>
      <a:accent5>
        <a:srgbClr val="B2530E"/>
      </a:accent5>
      <a:accent6>
        <a:srgbClr val="864A04"/>
      </a:accent6>
      <a:hlink>
        <a:srgbClr val="FF9900"/>
      </a:hlink>
      <a:folHlink>
        <a:srgbClr val="CC6600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>
          <a:defRPr dirty="0">
            <a:latin typeface="Helvetica" panose="020B060402020203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2.xml><?xml version="1.0" encoding="utf-8"?>
<a:theme xmlns:a="http://schemas.openxmlformats.org/drawingml/2006/main" name="2_MuM Master">
  <a:themeElements>
    <a:clrScheme name="MuM-ORANGE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DE9D1"/>
      </a:accent1>
      <a:accent2>
        <a:srgbClr val="FCD3A4"/>
      </a:accent2>
      <a:accent3>
        <a:srgbClr val="FABE77"/>
      </a:accent3>
      <a:accent4>
        <a:srgbClr val="C96F06"/>
      </a:accent4>
      <a:accent5>
        <a:srgbClr val="B2530E"/>
      </a:accent5>
      <a:accent6>
        <a:srgbClr val="864A04"/>
      </a:accent6>
      <a:hlink>
        <a:srgbClr val="FF9900"/>
      </a:hlink>
      <a:folHlink>
        <a:srgbClr val="CC6600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UM-CORPORATE-PPT-2017 [Schreibgeschützt]" id="{BD220AF6-F5A4-4540-95B4-861B9F9F27D8}" vid="{44271F6E-822F-4F4B-89D9-BFA1520241A5}"/>
    </a:ext>
  </a:extLst>
</a:theme>
</file>

<file path=ppt/theme/theme23.xml><?xml version="1.0" encoding="utf-8"?>
<a:theme xmlns:a="http://schemas.openxmlformats.org/drawingml/2006/main" name="2_Willkomm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03 Motiv Architektu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4 Motiv Infrastruktu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5 Motiv Elektrotechnik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06 Motiv Anlagenbau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07 Motiv Industrie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08 Motiv Datenmanagement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09 Motiv CAD allgemei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B5766143EDDE540AB6F80D0879ABF04" ma:contentTypeVersion="3" ma:contentTypeDescription="Ein neues Dokument erstellen." ma:contentTypeScope="" ma:versionID="74ec5c5c52766b845e8aa0ba45d564fe">
  <xsd:schema xmlns:xsd="http://www.w3.org/2001/XMLSchema" xmlns:p="http://schemas.microsoft.com/office/2006/metadata/properties" xmlns:ns2="867c1321-7b53-4a41-9772-a3717cf65c2a" targetNamespace="http://schemas.microsoft.com/office/2006/metadata/properties" ma:root="true" ma:fieldsID="d6940ce80ceb0736d1bf688cdc290daa" ns2:_="">
    <xsd:import namespace="867c1321-7b53-4a41-9772-a3717cf65c2a"/>
    <xsd:element name="properties">
      <xsd:complexType>
        <xsd:sequence>
          <xsd:element name="documentManagement">
            <xsd:complexType>
              <xsd:all>
                <xsd:element ref="ns2:Sortierdatum"/>
                <xsd:element ref="ns2:Benutzer" minOccurs="0"/>
                <xsd:element ref="ns2:Benutzergruppen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867c1321-7b53-4a41-9772-a3717cf65c2a" elementFormDefault="qualified">
    <xsd:import namespace="http://schemas.microsoft.com/office/2006/documentManagement/types"/>
    <xsd:element name="Sortierdatum" ma:index="8" ma:displayName="Sortierdatum" ma:default="[today]" ma:format="DateOnly" ma:internalName="Sortierdatum">
      <xsd:simpleType>
        <xsd:restriction base="dms:DateTime"/>
      </xsd:simpleType>
    </xsd:element>
    <xsd:element name="Benutzer" ma:index="9" nillable="true" ma:displayName="Benutzer" ma:internalName="Benutzer">
      <xsd:simpleType>
        <xsd:restriction base="dms:Note"/>
      </xsd:simpleType>
    </xsd:element>
    <xsd:element name="Benutzergruppen" ma:index="10" nillable="true" ma:displayName="Benutzergruppen" ma:internalName="Benutzergruppe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Sortierdatum xmlns="867c1321-7b53-4a41-9772-a3717cf65c2a">2013-05-22T22:00:00+00:00</Sortierdatum>
    <Benutzer xmlns="867c1321-7b53-4a41-9772-a3717cf65c2a" xsi:nil="true"/>
    <Benutzergruppen xmlns="867c1321-7b53-4a41-9772-a3717cf65c2a">intranet;intranetindividuals</Benutzergruppen>
  </documentManagement>
</p:properties>
</file>

<file path=customXml/itemProps1.xml><?xml version="1.0" encoding="utf-8"?>
<ds:datastoreItem xmlns:ds="http://schemas.openxmlformats.org/officeDocument/2006/customXml" ds:itemID="{2BCEA4DA-C829-4637-BD93-90F744D1D0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7c1321-7b53-4a41-9772-a3717cf65c2a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7C9462A-9D28-4936-B511-85B93A5FB5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E37A7B-3D17-4FB3-AB8F-0AE407864DB9}">
  <ds:schemaRefs>
    <ds:schemaRef ds:uri="http://purl.org/dc/dcmitype/"/>
    <ds:schemaRef ds:uri="http://purl.org/dc/elements/1.1/"/>
    <ds:schemaRef ds:uri="867c1321-7b53-4a41-9772-a3717cf65c2a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</Words>
  <Application>Microsoft Office PowerPoint</Application>
  <PresentationFormat>Bildschirmpräsentation (16:9)</PresentationFormat>
  <Paragraphs>457</Paragraphs>
  <Slides>59</Slides>
  <Notes>50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19</vt:i4>
      </vt:variant>
      <vt:variant>
        <vt:lpstr>Design</vt:lpstr>
      </vt:variant>
      <vt:variant>
        <vt:i4>23</vt:i4>
      </vt:variant>
      <vt:variant>
        <vt:lpstr>Folientitel</vt:lpstr>
      </vt:variant>
      <vt:variant>
        <vt:i4>59</vt:i4>
      </vt:variant>
    </vt:vector>
  </HeadingPairs>
  <TitlesOfParts>
    <vt:vector size="101" baseType="lpstr">
      <vt:lpstr>Arial</vt:lpstr>
      <vt:lpstr>Artifakt ElementOfc</vt:lpstr>
      <vt:lpstr>Artifakt LegendOfc</vt:lpstr>
      <vt:lpstr>Calibri</vt:lpstr>
      <vt:lpstr>Courier New</vt:lpstr>
      <vt:lpstr>Helvetica</vt:lpstr>
      <vt:lpstr>Helvetica </vt:lpstr>
      <vt:lpstr>Helvetica Condensed</vt:lpstr>
      <vt:lpstr>Helvetica Neue Normal</vt:lpstr>
      <vt:lpstr>HelveticaNeue-Light</vt:lpstr>
      <vt:lpstr>HelveticaNeue-LightCond</vt:lpstr>
      <vt:lpstr>HelveticaNeue-MediumCond</vt:lpstr>
      <vt:lpstr>Open Sans</vt:lpstr>
      <vt:lpstr>Open Sans Light</vt:lpstr>
      <vt:lpstr>Open Sans Semibold</vt:lpstr>
      <vt:lpstr>Roboto Thin</vt:lpstr>
      <vt:lpstr>Times New Roman</vt:lpstr>
      <vt:lpstr>Wingdings</vt:lpstr>
      <vt:lpstr>Wingdings 2</vt:lpstr>
      <vt:lpstr>01 Motiv MuM</vt:lpstr>
      <vt:lpstr>02 Motiv Maschinenbau</vt:lpstr>
      <vt:lpstr>03 Motiv Architektur</vt:lpstr>
      <vt:lpstr>04 Motiv Infrastruktur</vt:lpstr>
      <vt:lpstr>05 Motiv Elektrotechnik</vt:lpstr>
      <vt:lpstr>06 Motiv Anlagenbau</vt:lpstr>
      <vt:lpstr>07 Motiv Industriedesign</vt:lpstr>
      <vt:lpstr>08 Motiv Datenmanagement</vt:lpstr>
      <vt:lpstr>09 Motiv CAD allgemein</vt:lpstr>
      <vt:lpstr>1_01 Motiv MuM</vt:lpstr>
      <vt:lpstr>Willkommen</vt:lpstr>
      <vt:lpstr>1_Willkommen</vt:lpstr>
      <vt:lpstr>MuM-PPT-NEU-RASA</vt:lpstr>
      <vt:lpstr>PowerPoint_Vorlage_MuM_16x9_0115</vt:lpstr>
      <vt:lpstr>1_MuM Powerpoint Vorlage 16x9 Helvitica</vt:lpstr>
      <vt:lpstr>1_02 Motiv Maschinenbau</vt:lpstr>
      <vt:lpstr>2_01 Motiv MuM</vt:lpstr>
      <vt:lpstr>1_MuM-PPT-NEU-RASA</vt:lpstr>
      <vt:lpstr>10 Motiv variabel</vt:lpstr>
      <vt:lpstr>MuM Master</vt:lpstr>
      <vt:lpstr>HDOfficeLightV0</vt:lpstr>
      <vt:lpstr>2_MuM Master</vt:lpstr>
      <vt:lpstr>2_Willkommen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Mum systemhaus geschäftsbereiche </vt:lpstr>
      <vt:lpstr>PowerPoint-Präsentation</vt:lpstr>
      <vt:lpstr>BIM Analog</vt:lpstr>
      <vt:lpstr>PowerPoint-Präsentation</vt:lpstr>
      <vt:lpstr>Umsetzungskomponenten</vt:lpstr>
      <vt:lpstr>Umsetzungskomponenten</vt:lpstr>
      <vt:lpstr>MuM|BIM™– Implementierung </vt:lpstr>
      <vt:lpstr>Ausbildung</vt:lpstr>
      <vt:lpstr>Training als Grundlage der  BIM Implementierung</vt:lpstr>
      <vt:lpstr>BIM Eisberg</vt:lpstr>
      <vt:lpstr>BIM Ready – Unser Ausbildungskonzept</vt:lpstr>
      <vt:lpstr>PowerPoint-Präsentation</vt:lpstr>
      <vt:lpstr>BIM Ready</vt:lpstr>
      <vt:lpstr>PowerPoint-Präsentation</vt:lpstr>
      <vt:lpstr>BIM-Konstruktion</vt:lpstr>
      <vt:lpstr>BIM Konstrukteur KURS</vt:lpstr>
      <vt:lpstr>BIM-Koordination</vt:lpstr>
      <vt:lpstr>PowerPoint-Präsentation</vt:lpstr>
      <vt:lpstr>BIM-Management</vt:lpstr>
      <vt:lpstr>BIM MANAGEMENT KURS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BIM Faktoren</vt:lpstr>
      <vt:lpstr>BIM Rollen im Projekt</vt:lpstr>
      <vt:lpstr>PowerPoint-Präsentation</vt:lpstr>
      <vt:lpstr>Technologie - Software</vt:lpstr>
      <vt:lpstr>Reifegrad RG (LoG+LoI)</vt:lpstr>
      <vt:lpstr>PowerPoint-Präsentation</vt:lpstr>
      <vt:lpstr>PowerPoint-Präsentation</vt:lpstr>
      <vt:lpstr>PowerPoint-Präsentation</vt:lpstr>
      <vt:lpstr>PowerPoint-Präsentation</vt:lpstr>
      <vt:lpstr>Auszug Kunden im Bauumfeld</vt:lpstr>
      <vt:lpstr>PowerPoint-Präsentation</vt:lpstr>
    </vt:vector>
  </TitlesOfParts>
  <Company>Mensch und Maschine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MuM PowerPoint Vorlage (16:9)</dc:title>
  <dc:creator>Monika Schauer</dc:creator>
  <cp:lastModifiedBy>HRasthofer</cp:lastModifiedBy>
  <cp:revision>629</cp:revision>
  <cp:lastPrinted>2017-10-25T10:43:44Z</cp:lastPrinted>
  <dcterms:created xsi:type="dcterms:W3CDTF">2013-03-22T12:49:53Z</dcterms:created>
  <dcterms:modified xsi:type="dcterms:W3CDTF">2018-11-16T15:44:32Z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0x0101001B5766143EDDE540AB6F80D0879ABF04</vt:lpwstr>
  </property>
</Properties>
</file>