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notesSlides/notesSlide39.xml" ContentType="application/vnd.openxmlformats-officedocument.presentationml.notesSlide+xml"/>
  <Override PartName="/ppt/charts/chart2.xml" ContentType="application/vnd.openxmlformats-officedocument.drawingml.chart+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369" r:id="rId3"/>
    <p:sldId id="370" r:id="rId4"/>
    <p:sldId id="371" r:id="rId5"/>
    <p:sldId id="372" r:id="rId6"/>
    <p:sldId id="373" r:id="rId7"/>
    <p:sldId id="362" r:id="rId8"/>
    <p:sldId id="361" r:id="rId9"/>
    <p:sldId id="364" r:id="rId10"/>
    <p:sldId id="365" r:id="rId11"/>
    <p:sldId id="368" r:id="rId12"/>
    <p:sldId id="374" r:id="rId13"/>
    <p:sldId id="375" r:id="rId14"/>
    <p:sldId id="383" r:id="rId15"/>
    <p:sldId id="381" r:id="rId16"/>
    <p:sldId id="379" r:id="rId17"/>
    <p:sldId id="380" r:id="rId18"/>
    <p:sldId id="378" r:id="rId19"/>
    <p:sldId id="384" r:id="rId20"/>
    <p:sldId id="385" r:id="rId21"/>
    <p:sldId id="387" r:id="rId22"/>
    <p:sldId id="388" r:id="rId23"/>
    <p:sldId id="389" r:id="rId24"/>
    <p:sldId id="393" r:id="rId25"/>
    <p:sldId id="395" r:id="rId26"/>
    <p:sldId id="391" r:id="rId27"/>
    <p:sldId id="404" r:id="rId28"/>
    <p:sldId id="413" r:id="rId29"/>
    <p:sldId id="405" r:id="rId30"/>
    <p:sldId id="406" r:id="rId31"/>
    <p:sldId id="408" r:id="rId32"/>
    <p:sldId id="447" r:id="rId33"/>
    <p:sldId id="411" r:id="rId34"/>
    <p:sldId id="410" r:id="rId35"/>
    <p:sldId id="412" r:id="rId36"/>
    <p:sldId id="414" r:id="rId37"/>
    <p:sldId id="416" r:id="rId38"/>
    <p:sldId id="421" r:id="rId39"/>
    <p:sldId id="423" r:id="rId40"/>
    <p:sldId id="427" r:id="rId41"/>
    <p:sldId id="426" r:id="rId42"/>
    <p:sldId id="425" r:id="rId43"/>
    <p:sldId id="428" r:id="rId44"/>
    <p:sldId id="436" r:id="rId45"/>
    <p:sldId id="429" r:id="rId46"/>
    <p:sldId id="432" r:id="rId47"/>
    <p:sldId id="433" r:id="rId48"/>
    <p:sldId id="434" r:id="rId49"/>
    <p:sldId id="435" r:id="rId50"/>
    <p:sldId id="438" r:id="rId51"/>
    <p:sldId id="440" r:id="rId52"/>
    <p:sldId id="444" r:id="rId53"/>
    <p:sldId id="359" r:id="rId54"/>
    <p:sldId id="445" r:id="rId55"/>
    <p:sldId id="442" r:id="rId56"/>
    <p:sldId id="443" r:id="rId57"/>
    <p:sldId id="441" r:id="rId58"/>
    <p:sldId id="281" r:id="rId59"/>
    <p:sldId id="341" r:id="rId60"/>
    <p:sldId id="343" r:id="rId61"/>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r Bauherr erwartet Qualität" id="{104A5060-21EF-446F-AD5D-58468FD50610}">
          <p14:sldIdLst>
            <p14:sldId id="256"/>
            <p14:sldId id="369"/>
            <p14:sldId id="370"/>
            <p14:sldId id="371"/>
            <p14:sldId id="372"/>
            <p14:sldId id="373"/>
          </p14:sldIdLst>
        </p14:section>
        <p14:section name="Beitrag der LBO zur Qualität" id="{CC5B9731-A497-4FAB-BEDC-D51AD9A9F8AD}">
          <p14:sldIdLst>
            <p14:sldId id="362"/>
            <p14:sldId id="361"/>
            <p14:sldId id="364"/>
            <p14:sldId id="365"/>
            <p14:sldId id="368"/>
          </p14:sldIdLst>
        </p14:section>
        <p14:section name="Substanzielle Inhalte der LBO" id="{2628C777-EE03-4B26-A604-D0B6D6FC156A}">
          <p14:sldIdLst>
            <p14:sldId id="374"/>
            <p14:sldId id="375"/>
            <p14:sldId id="383"/>
            <p14:sldId id="381"/>
            <p14:sldId id="379"/>
            <p14:sldId id="380"/>
            <p14:sldId id="378"/>
            <p14:sldId id="384"/>
            <p14:sldId id="385"/>
            <p14:sldId id="387"/>
            <p14:sldId id="388"/>
          </p14:sldIdLst>
        </p14:section>
        <p14:section name="Praktische Anwendung, Umgang mit den Anforderungen" id="{DF87EB17-F3CF-4226-A6EF-343D0D4AB2B0}">
          <p14:sldIdLst>
            <p14:sldId id="389"/>
            <p14:sldId id="393"/>
            <p14:sldId id="395"/>
            <p14:sldId id="391"/>
            <p14:sldId id="404"/>
            <p14:sldId id="413"/>
            <p14:sldId id="405"/>
            <p14:sldId id="406"/>
            <p14:sldId id="408"/>
            <p14:sldId id="447"/>
            <p14:sldId id="411"/>
            <p14:sldId id="410"/>
            <p14:sldId id="412"/>
            <p14:sldId id="414"/>
            <p14:sldId id="416"/>
            <p14:sldId id="421"/>
            <p14:sldId id="423"/>
            <p14:sldId id="427"/>
            <p14:sldId id="426"/>
            <p14:sldId id="425"/>
            <p14:sldId id="428"/>
            <p14:sldId id="436"/>
            <p14:sldId id="429"/>
            <p14:sldId id="432"/>
            <p14:sldId id="433"/>
            <p14:sldId id="434"/>
            <p14:sldId id="435"/>
            <p14:sldId id="438"/>
            <p14:sldId id="440"/>
            <p14:sldId id="444"/>
            <p14:sldId id="359"/>
          </p14:sldIdLst>
        </p14:section>
        <p14:section name="Was brauchen wir als Nächstes?" id="{76F01440-0E30-47F9-8CD3-03B67B9C5C00}">
          <p14:sldIdLst>
            <p14:sldId id="445"/>
            <p14:sldId id="442"/>
            <p14:sldId id="443"/>
            <p14:sldId id="441"/>
            <p14:sldId id="281"/>
            <p14:sldId id="341"/>
            <p14:sldId id="34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0FCCB"/>
    <a:srgbClr val="AFFBB8"/>
    <a:srgbClr val="8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5" autoAdjust="0"/>
    <p:restoredTop sz="75398" autoAdjust="0"/>
  </p:normalViewPr>
  <p:slideViewPr>
    <p:cSldViewPr>
      <p:cViewPr varScale="1">
        <p:scale>
          <a:sx n="49" d="100"/>
          <a:sy n="49" d="100"/>
        </p:scale>
        <p:origin x="1071" y="21"/>
      </p:cViewPr>
      <p:guideLst>
        <p:guide orient="horz" pos="2160"/>
        <p:guide pos="2880"/>
      </p:guideLst>
    </p:cSldViewPr>
  </p:slideViewPr>
  <p:outlineViewPr>
    <p:cViewPr>
      <p:scale>
        <a:sx n="33" d="100"/>
        <a:sy n="33" d="100"/>
      </p:scale>
      <p:origin x="0" y="14100"/>
    </p:cViewPr>
  </p:outlineViewPr>
  <p:notesTextViewPr>
    <p:cViewPr>
      <p:scale>
        <a:sx n="1" d="1"/>
        <a:sy n="1" d="1"/>
      </p:scale>
      <p:origin x="0" y="0"/>
    </p:cViewPr>
  </p:notesTextViewPr>
  <p:sorterViewPr>
    <p:cViewPr>
      <p:scale>
        <a:sx n="125" d="100"/>
        <a:sy n="125" d="100"/>
      </p:scale>
      <p:origin x="0" y="6318"/>
    </p:cViewPr>
  </p:sorterViewPr>
  <p:notesViewPr>
    <p:cSldViewPr>
      <p:cViewPr>
        <p:scale>
          <a:sx n="100" d="100"/>
          <a:sy n="100" d="100"/>
        </p:scale>
        <p:origin x="-3540" y="-1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Erik%20Fischer\AppData\Local\Temp\Diagramm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Erik%20Fischer\AppData\Local\Temp\Diagramm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24939210051555"/>
          <c:y val="3.4974038965487571E-2"/>
          <c:w val="0.82932553463066094"/>
          <c:h val="0.88611076592306903"/>
        </c:manualLayout>
      </c:layout>
      <c:lineChart>
        <c:grouping val="standard"/>
        <c:varyColors val="0"/>
        <c:ser>
          <c:idx val="0"/>
          <c:order val="0"/>
          <c:tx>
            <c:strRef>
              <c:f>'[Diagramme.xlsx]Variante 1'!$K$12:$K$13</c:f>
              <c:strCache>
                <c:ptCount val="1"/>
                <c:pt idx="0">
                  <c:v>Einsparung kumuliert [MJ/m²(30a)]</c:v>
                </c:pt>
              </c:strCache>
            </c:strRef>
          </c:tx>
          <c:spPr>
            <a:ln w="63500">
              <a:solidFill>
                <a:srgbClr val="339966"/>
              </a:solidFill>
            </a:ln>
          </c:spPr>
          <c:marker>
            <c:symbol val="none"/>
          </c:marker>
          <c:val>
            <c:numRef>
              <c:f>'[Diagramme.xlsx]Variante 1'!$K$15:$K$56</c:f>
              <c:numCache>
                <c:formatCode>_(* #,##0.00_);_(* \(#,##0.00\);_(* "-"??_);_(@_)</c:formatCode>
                <c:ptCount val="42"/>
                <c:pt idx="0">
                  <c:v>17281.316671746419</c:v>
                </c:pt>
                <c:pt idx="1">
                  <c:v>20976.692563817982</c:v>
                </c:pt>
                <c:pt idx="2">
                  <c:v>22586.641880228392</c:v>
                </c:pt>
                <c:pt idx="3">
                  <c:v>23487.986743993373</c:v>
                </c:pt>
                <c:pt idx="4">
                  <c:v>24064.171122994652</c:v>
                </c:pt>
                <c:pt idx="5">
                  <c:v>24464.260031641017</c:v>
                </c:pt>
                <c:pt idx="6">
                  <c:v>24758.280830890148</c:v>
                </c:pt>
                <c:pt idx="7">
                  <c:v>24983.476536682087</c:v>
                </c:pt>
                <c:pt idx="8">
                  <c:v>25161.481189290465</c:v>
                </c:pt>
                <c:pt idx="9">
                  <c:v>25305.721681692401</c:v>
                </c:pt>
                <c:pt idx="10">
                  <c:v>25424.972483796009</c:v>
                </c:pt>
                <c:pt idx="11">
                  <c:v>25525.21008403361</c:v>
                </c:pt>
                <c:pt idx="12">
                  <c:v>25610.645912233762</c:v>
                </c:pt>
                <c:pt idx="13">
                  <c:v>25684.333139196267</c:v>
                </c:pt>
                <c:pt idx="14">
                  <c:v>25748.539251006627</c:v>
                </c:pt>
                <c:pt idx="15">
                  <c:v>25804.9835021049</c:v>
                </c:pt>
                <c:pt idx="16">
                  <c:v>25854.993160054717</c:v>
                </c:pt>
                <c:pt idx="17">
                  <c:v>25899.609196569047</c:v>
                </c:pt>
                <c:pt idx="18">
                  <c:v>25939.659531434347</c:v>
                </c:pt>
                <c:pt idx="19">
                  <c:v>25975.810885101702</c:v>
                </c:pt>
                <c:pt idx="20">
                  <c:v>26008.606190340968</c:v>
                </c:pt>
                <c:pt idx="21">
                  <c:v>26038.492046925225</c:v>
                </c:pt>
                <c:pt idx="22">
                  <c:v>26065.839179708575</c:v>
                </c:pt>
                <c:pt idx="23">
                  <c:v>26090.957895544132</c:v>
                </c:pt>
                <c:pt idx="24">
                  <c:v>26114.109909544772</c:v>
                </c:pt>
                <c:pt idx="25">
                  <c:v>26135.517498138492</c:v>
                </c:pt>
                <c:pt idx="26">
                  <c:v>26155.370658283642</c:v>
                </c:pt>
                <c:pt idx="27">
                  <c:v>26173.832761804271</c:v>
                </c:pt>
                <c:pt idx="28">
                  <c:v>26191.045061403926</c:v>
                </c:pt>
                <c:pt idx="29">
                  <c:v>26207.130311527439</c:v>
                </c:pt>
                <c:pt idx="30">
                  <c:v>26222.195700496784</c:v>
                </c:pt>
                <c:pt idx="31">
                  <c:v>26236.335242061425</c:v>
                </c:pt>
                <c:pt idx="32">
                  <c:v>26249.631739173132</c:v>
                </c:pt>
                <c:pt idx="33">
                  <c:v>26262.158406669754</c:v>
                </c:pt>
                <c:pt idx="34">
                  <c:v>26273.9802200421</c:v>
                </c:pt>
                <c:pt idx="35">
                  <c:v>26285.155042752653</c:v>
                </c:pt>
                <c:pt idx="36">
                  <c:v>26295.734573394668</c:v>
                </c:pt>
                <c:pt idx="37">
                  <c:v>26305.765145410591</c:v>
                </c:pt>
                <c:pt idx="38">
                  <c:v>26315.288405469408</c:v>
                </c:pt>
                <c:pt idx="39">
                  <c:v>26324.34189145271</c:v>
                </c:pt>
                <c:pt idx="40">
                  <c:v>26332.959526965027</c:v>
                </c:pt>
                <c:pt idx="41">
                  <c:v>26341.172046103129</c:v>
                </c:pt>
              </c:numCache>
            </c:numRef>
          </c:val>
          <c:smooth val="0"/>
          <c:extLst>
            <c:ext xmlns:c16="http://schemas.microsoft.com/office/drawing/2014/chart" uri="{C3380CC4-5D6E-409C-BE32-E72D297353CC}">
              <c16:uniqueId val="{00000000-1824-491A-9A58-E13A02FB8998}"/>
            </c:ext>
          </c:extLst>
        </c:ser>
        <c:ser>
          <c:idx val="1"/>
          <c:order val="1"/>
          <c:tx>
            <c:strRef>
              <c:f>'[Diagramme.xlsx]Variante 1'!$N$12:$N$13</c:f>
              <c:strCache>
                <c:ptCount val="1"/>
                <c:pt idx="0">
                  <c:v>PEne [MJ/m²]</c:v>
                </c:pt>
              </c:strCache>
            </c:strRef>
          </c:tx>
          <c:spPr>
            <a:ln w="63500">
              <a:solidFill>
                <a:srgbClr val="A50021"/>
              </a:solidFill>
            </a:ln>
          </c:spPr>
          <c:marker>
            <c:symbol val="none"/>
          </c:marker>
          <c:val>
            <c:numRef>
              <c:f>'[Diagramme.xlsx]Variante 1'!$N$15:$N$56</c:f>
              <c:numCache>
                <c:formatCode>0.00</c:formatCode>
                <c:ptCount val="42"/>
                <c:pt idx="0">
                  <c:v>21.42</c:v>
                </c:pt>
                <c:pt idx="1">
                  <c:v>42.84</c:v>
                </c:pt>
                <c:pt idx="2">
                  <c:v>64.260000000000005</c:v>
                </c:pt>
                <c:pt idx="3">
                  <c:v>85.68</c:v>
                </c:pt>
                <c:pt idx="4">
                  <c:v>107.10000000000001</c:v>
                </c:pt>
                <c:pt idx="5">
                  <c:v>128.52000000000001</c:v>
                </c:pt>
                <c:pt idx="6">
                  <c:v>149.94</c:v>
                </c:pt>
                <c:pt idx="7">
                  <c:v>171.36</c:v>
                </c:pt>
                <c:pt idx="8">
                  <c:v>192.78000000000003</c:v>
                </c:pt>
                <c:pt idx="9">
                  <c:v>214.20000000000005</c:v>
                </c:pt>
                <c:pt idx="10">
                  <c:v>235.62000000000006</c:v>
                </c:pt>
                <c:pt idx="11">
                  <c:v>257.04000000000008</c:v>
                </c:pt>
                <c:pt idx="12">
                  <c:v>278.46000000000009</c:v>
                </c:pt>
                <c:pt idx="13">
                  <c:v>299.88000000000011</c:v>
                </c:pt>
                <c:pt idx="14">
                  <c:v>321.30000000000013</c:v>
                </c:pt>
                <c:pt idx="15">
                  <c:v>342.72000000000014</c:v>
                </c:pt>
                <c:pt idx="16">
                  <c:v>364.14000000000016</c:v>
                </c:pt>
                <c:pt idx="17">
                  <c:v>385.56000000000017</c:v>
                </c:pt>
                <c:pt idx="18">
                  <c:v>406.98000000000019</c:v>
                </c:pt>
                <c:pt idx="19">
                  <c:v>428.4000000000002</c:v>
                </c:pt>
                <c:pt idx="20">
                  <c:v>449.82000000000022</c:v>
                </c:pt>
                <c:pt idx="21">
                  <c:v>471.24000000000024</c:v>
                </c:pt>
                <c:pt idx="22">
                  <c:v>492.66000000000025</c:v>
                </c:pt>
                <c:pt idx="23">
                  <c:v>514.08000000000027</c:v>
                </c:pt>
                <c:pt idx="24">
                  <c:v>535.50000000000023</c:v>
                </c:pt>
                <c:pt idx="25">
                  <c:v>556.92000000000019</c:v>
                </c:pt>
                <c:pt idx="26">
                  <c:v>578.34000000000015</c:v>
                </c:pt>
                <c:pt idx="27">
                  <c:v>599.7600000000001</c:v>
                </c:pt>
                <c:pt idx="28">
                  <c:v>621.18000000000006</c:v>
                </c:pt>
                <c:pt idx="29">
                  <c:v>642.6</c:v>
                </c:pt>
                <c:pt idx="30">
                  <c:v>664.02</c:v>
                </c:pt>
                <c:pt idx="31">
                  <c:v>685.43999999999994</c:v>
                </c:pt>
                <c:pt idx="32">
                  <c:v>706.8599999999999</c:v>
                </c:pt>
                <c:pt idx="33">
                  <c:v>728.27999999999986</c:v>
                </c:pt>
                <c:pt idx="34">
                  <c:v>749.69999999999982</c:v>
                </c:pt>
                <c:pt idx="35">
                  <c:v>771.11999999999978</c:v>
                </c:pt>
                <c:pt idx="36">
                  <c:v>792.53999999999974</c:v>
                </c:pt>
                <c:pt idx="37">
                  <c:v>813.9599999999997</c:v>
                </c:pt>
                <c:pt idx="38">
                  <c:v>835.37999999999965</c:v>
                </c:pt>
                <c:pt idx="39">
                  <c:v>856.79999999999961</c:v>
                </c:pt>
                <c:pt idx="40">
                  <c:v>878.21999999999957</c:v>
                </c:pt>
                <c:pt idx="41">
                  <c:v>899.63999999999953</c:v>
                </c:pt>
              </c:numCache>
            </c:numRef>
          </c:val>
          <c:smooth val="0"/>
          <c:extLst>
            <c:ext xmlns:c16="http://schemas.microsoft.com/office/drawing/2014/chart" uri="{C3380CC4-5D6E-409C-BE32-E72D297353CC}">
              <c16:uniqueId val="{00000001-1824-491A-9A58-E13A02FB8998}"/>
            </c:ext>
          </c:extLst>
        </c:ser>
        <c:ser>
          <c:idx val="2"/>
          <c:order val="2"/>
          <c:tx>
            <c:strRef>
              <c:f>'[Diagramme.xlsx]Variante 1'!$T$12:$T$13</c:f>
              <c:strCache>
                <c:ptCount val="1"/>
                <c:pt idx="0">
                  <c:v>Gesamtenergie [MJ]</c:v>
                </c:pt>
              </c:strCache>
            </c:strRef>
          </c:tx>
          <c:spPr>
            <a:ln w="63500">
              <a:solidFill>
                <a:srgbClr val="00B0F0"/>
              </a:solidFill>
            </a:ln>
          </c:spPr>
          <c:marker>
            <c:symbol val="none"/>
          </c:marker>
          <c:val>
            <c:numRef>
              <c:f>'[Diagramme.xlsx]Variante 1'!$T$15:$T$56</c:f>
              <c:numCache>
                <c:formatCode>0.00</c:formatCode>
                <c:ptCount val="42"/>
                <c:pt idx="0">
                  <c:v>17259.896671746421</c:v>
                </c:pt>
                <c:pt idx="1">
                  <c:v>20933.852563817982</c:v>
                </c:pt>
                <c:pt idx="2">
                  <c:v>22522.381880228393</c:v>
                </c:pt>
                <c:pt idx="3">
                  <c:v>23402.306743993373</c:v>
                </c:pt>
                <c:pt idx="4">
                  <c:v>23957.071122994654</c:v>
                </c:pt>
                <c:pt idx="5">
                  <c:v>24335.740031641017</c:v>
                </c:pt>
                <c:pt idx="6">
                  <c:v>24608.340830890149</c:v>
                </c:pt>
                <c:pt idx="7">
                  <c:v>24812.116536682086</c:v>
                </c:pt>
                <c:pt idx="8">
                  <c:v>24968.701189290467</c:v>
                </c:pt>
                <c:pt idx="9">
                  <c:v>25091.5216816924</c:v>
                </c:pt>
                <c:pt idx="10">
                  <c:v>25189.35248379601</c:v>
                </c:pt>
                <c:pt idx="11">
                  <c:v>25268.170084033609</c:v>
                </c:pt>
                <c:pt idx="12">
                  <c:v>25332.185912233763</c:v>
                </c:pt>
                <c:pt idx="13">
                  <c:v>25384.453139196266</c:v>
                </c:pt>
                <c:pt idx="14">
                  <c:v>25427.239251006627</c:v>
                </c:pt>
                <c:pt idx="15">
                  <c:v>25462.263502104899</c:v>
                </c:pt>
                <c:pt idx="16">
                  <c:v>25490.853160054718</c:v>
                </c:pt>
                <c:pt idx="17">
                  <c:v>25514.049196569045</c:v>
                </c:pt>
                <c:pt idx="18">
                  <c:v>25532.679531434347</c:v>
                </c:pt>
                <c:pt idx="19">
                  <c:v>25547.410885101701</c:v>
                </c:pt>
                <c:pt idx="20">
                  <c:v>25558.786190340968</c:v>
                </c:pt>
                <c:pt idx="21">
                  <c:v>25567.252046925223</c:v>
                </c:pt>
                <c:pt idx="22">
                  <c:v>25573.179179708575</c:v>
                </c:pt>
                <c:pt idx="23">
                  <c:v>25576.87789554413</c:v>
                </c:pt>
                <c:pt idx="24">
                  <c:v>25578.609909544772</c:v>
                </c:pt>
                <c:pt idx="25">
                  <c:v>25578.59749813849</c:v>
                </c:pt>
                <c:pt idx="26">
                  <c:v>25577.030658283642</c:v>
                </c:pt>
                <c:pt idx="27">
                  <c:v>25574.072761804273</c:v>
                </c:pt>
                <c:pt idx="28">
                  <c:v>25569.865061403925</c:v>
                </c:pt>
                <c:pt idx="29">
                  <c:v>25564.53031152744</c:v>
                </c:pt>
                <c:pt idx="30">
                  <c:v>25558.175700496784</c:v>
                </c:pt>
                <c:pt idx="31">
                  <c:v>25550.895242061426</c:v>
                </c:pt>
                <c:pt idx="32">
                  <c:v>25542.771739173131</c:v>
                </c:pt>
                <c:pt idx="33">
                  <c:v>25533.878406669755</c:v>
                </c:pt>
                <c:pt idx="34">
                  <c:v>25524.280220042099</c:v>
                </c:pt>
                <c:pt idx="35">
                  <c:v>25514.035042752654</c:v>
                </c:pt>
                <c:pt idx="36">
                  <c:v>25503.194573394667</c:v>
                </c:pt>
                <c:pt idx="37">
                  <c:v>25491.805145410592</c:v>
                </c:pt>
                <c:pt idx="38">
                  <c:v>25479.908405469407</c:v>
                </c:pt>
                <c:pt idx="39">
                  <c:v>25467.541891452711</c:v>
                </c:pt>
                <c:pt idx="40">
                  <c:v>25454.739526965026</c:v>
                </c:pt>
                <c:pt idx="41">
                  <c:v>25441.53204610313</c:v>
                </c:pt>
              </c:numCache>
            </c:numRef>
          </c:val>
          <c:smooth val="0"/>
          <c:extLst>
            <c:ext xmlns:c16="http://schemas.microsoft.com/office/drawing/2014/chart" uri="{C3380CC4-5D6E-409C-BE32-E72D297353CC}">
              <c16:uniqueId val="{00000002-1824-491A-9A58-E13A02FB8998}"/>
            </c:ext>
          </c:extLst>
        </c:ser>
        <c:dLbls>
          <c:showLegendKey val="0"/>
          <c:showVal val="0"/>
          <c:showCatName val="0"/>
          <c:showSerName val="0"/>
          <c:showPercent val="0"/>
          <c:showBubbleSize val="0"/>
        </c:dLbls>
        <c:smooth val="0"/>
        <c:axId val="261740800"/>
        <c:axId val="261746688"/>
      </c:lineChart>
      <c:catAx>
        <c:axId val="261740800"/>
        <c:scaling>
          <c:orientation val="minMax"/>
        </c:scaling>
        <c:delete val="0"/>
        <c:axPos val="b"/>
        <c:numFmt formatCode="0" sourceLinked="1"/>
        <c:majorTickMark val="out"/>
        <c:minorTickMark val="none"/>
        <c:tickLblPos val="nextTo"/>
        <c:crossAx val="261746688"/>
        <c:crosses val="autoZero"/>
        <c:auto val="1"/>
        <c:lblAlgn val="ctr"/>
        <c:lblOffset val="100"/>
        <c:tickLblSkip val="5"/>
        <c:noMultiLvlLbl val="0"/>
      </c:catAx>
      <c:valAx>
        <c:axId val="261746688"/>
        <c:scaling>
          <c:orientation val="minMax"/>
        </c:scaling>
        <c:delete val="0"/>
        <c:axPos val="l"/>
        <c:majorGridlines>
          <c:spPr>
            <a:ln>
              <a:solidFill>
                <a:schemeClr val="bg1">
                  <a:lumMod val="75000"/>
                  <a:alpha val="30000"/>
                </a:schemeClr>
              </a:solidFill>
            </a:ln>
          </c:spPr>
        </c:majorGridlines>
        <c:numFmt formatCode="_(* #,##0.00_);_(* \(#,##0.00\);_(* &quot;-&quot;??_);_(@_)" sourceLinked="1"/>
        <c:majorTickMark val="out"/>
        <c:minorTickMark val="none"/>
        <c:tickLblPos val="nextTo"/>
        <c:crossAx val="261740800"/>
        <c:crosses val="autoZero"/>
        <c:crossBetween val="between"/>
      </c:valAx>
    </c:plotArea>
    <c:legend>
      <c:legendPos val="r"/>
      <c:layout>
        <c:manualLayout>
          <c:xMode val="edge"/>
          <c:yMode val="edge"/>
          <c:x val="0.28848306794925732"/>
          <c:y val="0.33580306075549304"/>
          <c:w val="0.22286498332584601"/>
          <c:h val="0.3567447717653876"/>
        </c:manualLayout>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652233294671557E-2"/>
          <c:y val="3.5019250380114948E-2"/>
          <c:w val="0.64725179882433104"/>
          <c:h val="0.88596353976516018"/>
        </c:manualLayout>
      </c:layout>
      <c:lineChart>
        <c:grouping val="standard"/>
        <c:varyColors val="0"/>
        <c:ser>
          <c:idx val="0"/>
          <c:order val="0"/>
          <c:tx>
            <c:strRef>
              <c:f>'[Diagramme.xlsx]Variante 1'!$I$12:$I$13</c:f>
              <c:strCache>
                <c:ptCount val="1"/>
                <c:pt idx="0">
                  <c:v>Einsparung X-ter Zentimeter [MJ/m²(30a)]</c:v>
                </c:pt>
              </c:strCache>
            </c:strRef>
          </c:tx>
          <c:spPr>
            <a:ln w="63500">
              <a:solidFill>
                <a:srgbClr val="339966"/>
              </a:solidFill>
            </a:ln>
          </c:spPr>
          <c:marker>
            <c:symbol val="none"/>
          </c:marker>
          <c:val>
            <c:numRef>
              <c:f>'[Diagramme.xlsx]Variante 1'!$I$15:$I$56</c:f>
              <c:numCache>
                <c:formatCode>_(* #,##0.00_);_(* \(#,##0.00\);_(* "-"??_);_(@_)</c:formatCode>
                <c:ptCount val="42"/>
                <c:pt idx="0">
                  <c:v>34562.633343492838</c:v>
                </c:pt>
                <c:pt idx="1">
                  <c:v>7390.7517841431227</c:v>
                </c:pt>
                <c:pt idx="2">
                  <c:v>3219.8986328208175</c:v>
                </c:pt>
                <c:pt idx="3">
                  <c:v>1802.6897275299661</c:v>
                </c:pt>
                <c:pt idx="4">
                  <c:v>1152.3687580025608</c:v>
                </c:pt>
                <c:pt idx="5">
                  <c:v>800.17781729273213</c:v>
                </c:pt>
                <c:pt idx="6">
                  <c:v>588.04159849826442</c:v>
                </c:pt>
                <c:pt idx="7">
                  <c:v>450.39141158387633</c:v>
                </c:pt>
                <c:pt idx="8">
                  <c:v>356.00930521676077</c:v>
                </c:pt>
                <c:pt idx="9">
                  <c:v>288.48098480387</c:v>
                </c:pt>
                <c:pt idx="10">
                  <c:v>238.50160420721895</c:v>
                </c:pt>
                <c:pt idx="11">
                  <c:v>200.47520047520024</c:v>
                </c:pt>
                <c:pt idx="12">
                  <c:v>170.87165640030372</c:v>
                </c:pt>
                <c:pt idx="13">
                  <c:v>147.37445392501451</c:v>
                </c:pt>
                <c:pt idx="14">
                  <c:v>128.41222362071508</c:v>
                </c:pt>
                <c:pt idx="15">
                  <c:v>112.88850219654744</c:v>
                </c:pt>
                <c:pt idx="16">
                  <c:v>100.01931589963156</c:v>
                </c:pt>
                <c:pt idx="17">
                  <c:v>89.23207302866156</c:v>
                </c:pt>
                <c:pt idx="18">
                  <c:v>80.100669730599733</c:v>
                </c:pt>
                <c:pt idx="19">
                  <c:v>72.302707334708131</c:v>
                </c:pt>
                <c:pt idx="20">
                  <c:v>65.590610478533733</c:v>
                </c:pt>
                <c:pt idx="21">
                  <c:v>59.771713168514864</c:v>
                </c:pt>
                <c:pt idx="22">
                  <c:v>54.694265566704203</c:v>
                </c:pt>
                <c:pt idx="23">
                  <c:v>50.23743167111224</c:v>
                </c:pt>
                <c:pt idx="24">
                  <c:v>46.30402800127883</c:v>
                </c:pt>
                <c:pt idx="25">
                  <c:v>42.815177187439339</c:v>
                </c:pt>
                <c:pt idx="26">
                  <c:v>39.706320290297363</c:v>
                </c:pt>
                <c:pt idx="27">
                  <c:v>36.92420704125739</c:v>
                </c:pt>
                <c:pt idx="28">
                  <c:v>34.424599199309377</c:v>
                </c:pt>
                <c:pt idx="29">
                  <c:v>32.170500247023419</c:v>
                </c:pt>
                <c:pt idx="30">
                  <c:v>30.130777938690766</c:v>
                </c:pt>
                <c:pt idx="31">
                  <c:v>28.279083129282572</c:v>
                </c:pt>
                <c:pt idx="32">
                  <c:v>26.592994223410773</c:v>
                </c:pt>
                <c:pt idx="33">
                  <c:v>25.05333499324562</c:v>
                </c:pt>
                <c:pt idx="34">
                  <c:v>23.643626744694608</c:v>
                </c:pt>
                <c:pt idx="35">
                  <c:v>22.349645421101794</c:v>
                </c:pt>
                <c:pt idx="36">
                  <c:v>21.159061284030415</c:v>
                </c:pt>
                <c:pt idx="37">
                  <c:v>20.061144031849455</c:v>
                </c:pt>
                <c:pt idx="38">
                  <c:v>19.046520117634916</c:v>
                </c:pt>
                <c:pt idx="39">
                  <c:v>18.10697196660713</c:v>
                </c:pt>
                <c:pt idx="40">
                  <c:v>17.235271024636795</c:v>
                </c:pt>
                <c:pt idx="41">
                  <c:v>16.425038276205306</c:v>
                </c:pt>
              </c:numCache>
            </c:numRef>
          </c:val>
          <c:smooth val="0"/>
          <c:extLst>
            <c:ext xmlns:c16="http://schemas.microsoft.com/office/drawing/2014/chart" uri="{C3380CC4-5D6E-409C-BE32-E72D297353CC}">
              <c16:uniqueId val="{00000000-92AF-460E-AEF5-079EC6B969C6}"/>
            </c:ext>
          </c:extLst>
        </c:ser>
        <c:ser>
          <c:idx val="1"/>
          <c:order val="1"/>
          <c:tx>
            <c:strRef>
              <c:f>'[Diagramme.xlsx]Variante 1'!$M$12:$M$13</c:f>
              <c:strCache>
                <c:ptCount val="1"/>
                <c:pt idx="0">
                  <c:v>PEne [MJ/(cm*m²)]</c:v>
                </c:pt>
              </c:strCache>
            </c:strRef>
          </c:tx>
          <c:spPr>
            <a:ln w="63500">
              <a:solidFill>
                <a:srgbClr val="A50021"/>
              </a:solidFill>
            </a:ln>
          </c:spPr>
          <c:marker>
            <c:symbol val="none"/>
          </c:marker>
          <c:val>
            <c:numRef>
              <c:f>'[Diagramme.xlsx]Variante 1'!$M$15:$M$56</c:f>
              <c:numCache>
                <c:formatCode>0.00</c:formatCode>
                <c:ptCount val="42"/>
                <c:pt idx="0">
                  <c:v>21.42</c:v>
                </c:pt>
                <c:pt idx="1">
                  <c:v>21.42</c:v>
                </c:pt>
                <c:pt idx="2">
                  <c:v>21.42</c:v>
                </c:pt>
                <c:pt idx="3">
                  <c:v>21.42</c:v>
                </c:pt>
                <c:pt idx="4">
                  <c:v>21.42</c:v>
                </c:pt>
                <c:pt idx="5">
                  <c:v>21.42</c:v>
                </c:pt>
                <c:pt idx="6">
                  <c:v>21.42</c:v>
                </c:pt>
                <c:pt idx="7">
                  <c:v>21.42</c:v>
                </c:pt>
                <c:pt idx="8">
                  <c:v>21.42</c:v>
                </c:pt>
                <c:pt idx="9">
                  <c:v>21.42</c:v>
                </c:pt>
                <c:pt idx="10">
                  <c:v>21.42</c:v>
                </c:pt>
                <c:pt idx="11">
                  <c:v>21.42</c:v>
                </c:pt>
                <c:pt idx="12">
                  <c:v>21.42</c:v>
                </c:pt>
                <c:pt idx="13">
                  <c:v>21.42</c:v>
                </c:pt>
                <c:pt idx="14">
                  <c:v>21.42</c:v>
                </c:pt>
                <c:pt idx="15">
                  <c:v>21.42</c:v>
                </c:pt>
                <c:pt idx="16">
                  <c:v>21.42</c:v>
                </c:pt>
                <c:pt idx="17">
                  <c:v>21.42</c:v>
                </c:pt>
                <c:pt idx="18">
                  <c:v>21.42</c:v>
                </c:pt>
                <c:pt idx="19">
                  <c:v>21.42</c:v>
                </c:pt>
                <c:pt idx="20">
                  <c:v>21.42</c:v>
                </c:pt>
                <c:pt idx="21">
                  <c:v>21.42</c:v>
                </c:pt>
                <c:pt idx="22">
                  <c:v>21.42</c:v>
                </c:pt>
                <c:pt idx="23">
                  <c:v>21.42</c:v>
                </c:pt>
                <c:pt idx="24">
                  <c:v>21.42</c:v>
                </c:pt>
                <c:pt idx="25">
                  <c:v>21.42</c:v>
                </c:pt>
                <c:pt idx="26">
                  <c:v>21.42</c:v>
                </c:pt>
                <c:pt idx="27">
                  <c:v>21.42</c:v>
                </c:pt>
                <c:pt idx="28">
                  <c:v>21.42</c:v>
                </c:pt>
                <c:pt idx="29">
                  <c:v>21.42</c:v>
                </c:pt>
                <c:pt idx="30">
                  <c:v>21.42</c:v>
                </c:pt>
                <c:pt idx="31">
                  <c:v>21.42</c:v>
                </c:pt>
                <c:pt idx="32">
                  <c:v>21.42</c:v>
                </c:pt>
                <c:pt idx="33">
                  <c:v>21.42</c:v>
                </c:pt>
                <c:pt idx="34">
                  <c:v>21.42</c:v>
                </c:pt>
                <c:pt idx="35">
                  <c:v>21.42</c:v>
                </c:pt>
                <c:pt idx="36">
                  <c:v>21.42</c:v>
                </c:pt>
                <c:pt idx="37">
                  <c:v>21.42</c:v>
                </c:pt>
                <c:pt idx="38">
                  <c:v>21.42</c:v>
                </c:pt>
                <c:pt idx="39">
                  <c:v>21.42</c:v>
                </c:pt>
                <c:pt idx="40">
                  <c:v>21.42</c:v>
                </c:pt>
                <c:pt idx="41">
                  <c:v>21.42</c:v>
                </c:pt>
              </c:numCache>
            </c:numRef>
          </c:val>
          <c:smooth val="0"/>
          <c:extLst>
            <c:ext xmlns:c16="http://schemas.microsoft.com/office/drawing/2014/chart" uri="{C3380CC4-5D6E-409C-BE32-E72D297353CC}">
              <c16:uniqueId val="{00000001-92AF-460E-AEF5-079EC6B969C6}"/>
            </c:ext>
          </c:extLst>
        </c:ser>
        <c:dLbls>
          <c:showLegendKey val="0"/>
          <c:showVal val="0"/>
          <c:showCatName val="0"/>
          <c:showSerName val="0"/>
          <c:showPercent val="0"/>
          <c:showBubbleSize val="0"/>
        </c:dLbls>
        <c:smooth val="0"/>
        <c:axId val="262054272"/>
        <c:axId val="262055808"/>
      </c:lineChart>
      <c:catAx>
        <c:axId val="262054272"/>
        <c:scaling>
          <c:orientation val="minMax"/>
        </c:scaling>
        <c:delete val="0"/>
        <c:axPos val="b"/>
        <c:numFmt formatCode="0" sourceLinked="1"/>
        <c:majorTickMark val="out"/>
        <c:minorTickMark val="none"/>
        <c:tickLblPos val="nextTo"/>
        <c:crossAx val="262055808"/>
        <c:crosses val="autoZero"/>
        <c:auto val="1"/>
        <c:lblAlgn val="ctr"/>
        <c:lblOffset val="100"/>
        <c:tickLblSkip val="5"/>
        <c:noMultiLvlLbl val="0"/>
      </c:catAx>
      <c:valAx>
        <c:axId val="262055808"/>
        <c:scaling>
          <c:orientation val="minMax"/>
          <c:max val="200"/>
        </c:scaling>
        <c:delete val="0"/>
        <c:axPos val="l"/>
        <c:majorGridlines>
          <c:spPr>
            <a:ln>
              <a:solidFill>
                <a:schemeClr val="bg1">
                  <a:lumMod val="75000"/>
                  <a:alpha val="30000"/>
                </a:schemeClr>
              </a:solidFill>
            </a:ln>
          </c:spPr>
        </c:majorGridlines>
        <c:numFmt formatCode="_(* #,##0.00_);_(* \(#,##0.00\);_(* &quot;-&quot;??_);_(@_)" sourceLinked="1"/>
        <c:majorTickMark val="out"/>
        <c:minorTickMark val="none"/>
        <c:tickLblPos val="nextTo"/>
        <c:crossAx val="262054272"/>
        <c:crosses val="autoZero"/>
        <c:crossBetween val="between"/>
      </c:valAx>
    </c:plotArea>
    <c:legend>
      <c:legendPos val="r"/>
      <c:layout>
        <c:manualLayout>
          <c:xMode val="edge"/>
          <c:yMode val="edge"/>
          <c:x val="0.40021674839352622"/>
          <c:y val="5.2514967412690294E-2"/>
          <c:w val="0.52671054442434884"/>
          <c:h val="0.30488941276282072"/>
        </c:manualLayout>
      </c:layout>
      <c:overlay val="0"/>
      <c:txPr>
        <a:bodyPr/>
        <a:lstStyle/>
        <a:p>
          <a:pPr>
            <a:defRPr sz="1800"/>
          </a:pPr>
          <a:endParaRPr lang="de-DE"/>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8BD92C-F89F-4B72-887C-86A4D944064D}" type="datetimeFigureOut">
              <a:rPr lang="de-DE" smtClean="0"/>
              <a:t>16.11.2018</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1C54EF-8F27-413E-987C-0A415F348236}" type="slidenum">
              <a:rPr lang="de-DE" smtClean="0"/>
              <a:t>‹Nr.›</a:t>
            </a:fld>
            <a:endParaRPr lang="de-DE"/>
          </a:p>
        </p:txBody>
      </p:sp>
    </p:spTree>
    <p:extLst>
      <p:ext uri="{BB962C8B-B14F-4D97-AF65-F5344CB8AC3E}">
        <p14:creationId xmlns:p14="http://schemas.microsoft.com/office/powerpoint/2010/main" val="1221771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510" dirty="0"/>
              <a:t>Begrüßung.</a:t>
            </a:r>
            <a:r>
              <a:rPr lang="de-DE" sz="1510" baseline="0" dirty="0"/>
              <a:t> </a:t>
            </a:r>
          </a:p>
          <a:p>
            <a:endParaRPr lang="de-DE" sz="1510" baseline="0" dirty="0"/>
          </a:p>
          <a:p>
            <a:endParaRPr lang="de-DE" sz="1510" baseline="0" dirty="0"/>
          </a:p>
          <a:p>
            <a:endParaRPr lang="de-DE" sz="1510" baseline="0" dirty="0"/>
          </a:p>
          <a:p>
            <a:pPr hangingPunct="0"/>
            <a:r>
              <a:rPr lang="de-DE" sz="1400" kern="1200" dirty="0">
                <a:solidFill>
                  <a:schemeClr val="tx1"/>
                </a:solidFill>
                <a:effectLst/>
                <a:latin typeface="+mn-lt"/>
                <a:ea typeface="+mn-ea"/>
                <a:cs typeface="+mn-cs"/>
              </a:rPr>
              <a:t>Jede technische Regel steht für ein erkanntes technisches Problem. </a:t>
            </a:r>
          </a:p>
          <a:p>
            <a:pPr hangingPunct="0"/>
            <a:endParaRPr lang="de-DE" sz="1400" kern="1200" dirty="0">
              <a:solidFill>
                <a:schemeClr val="tx1"/>
              </a:solidFill>
              <a:effectLst/>
              <a:latin typeface="+mn-lt"/>
              <a:ea typeface="+mn-ea"/>
              <a:cs typeface="+mn-cs"/>
            </a:endParaRPr>
          </a:p>
          <a:p>
            <a:pPr hangingPunct="0"/>
            <a:r>
              <a:rPr lang="de-DE" sz="1400" kern="1200" dirty="0">
                <a:solidFill>
                  <a:schemeClr val="tx1"/>
                </a:solidFill>
                <a:effectLst/>
                <a:latin typeface="+mn-lt"/>
                <a:ea typeface="+mn-ea"/>
                <a:cs typeface="+mn-cs"/>
              </a:rPr>
              <a:t>Vermehrung technischer Regeln (leider oft mit zeitlicher Verzögerung) </a:t>
            </a:r>
          </a:p>
          <a:p>
            <a:pPr hangingPunct="0"/>
            <a:endParaRPr lang="de-DE" sz="1400" kern="1200" dirty="0">
              <a:solidFill>
                <a:schemeClr val="tx1"/>
              </a:solidFill>
              <a:effectLst/>
              <a:latin typeface="+mn-lt"/>
              <a:ea typeface="+mn-ea"/>
              <a:cs typeface="+mn-cs"/>
            </a:endParaRPr>
          </a:p>
          <a:p>
            <a:pPr hangingPunct="0"/>
            <a:r>
              <a:rPr lang="de-DE" sz="1400" kern="1200" dirty="0">
                <a:solidFill>
                  <a:schemeClr val="tx1"/>
                </a:solidFill>
                <a:effectLst/>
                <a:latin typeface="+mn-lt"/>
                <a:ea typeface="+mn-ea"/>
                <a:cs typeface="+mn-cs"/>
              </a:rPr>
              <a:t>Der Bauschaffende muss die Regeln einhalten, ob sie geschrieben sind oder nicht.</a:t>
            </a:r>
          </a:p>
          <a:p>
            <a:endParaRPr lang="de-DE" sz="1400" dirty="0"/>
          </a:p>
          <a:p>
            <a:endParaRPr lang="de-DE" sz="1400" dirty="0"/>
          </a:p>
        </p:txBody>
      </p:sp>
      <p:sp>
        <p:nvSpPr>
          <p:cNvPr id="4" name="Foliennummernplatzhalter 3"/>
          <p:cNvSpPr>
            <a:spLocks noGrp="1"/>
          </p:cNvSpPr>
          <p:nvPr>
            <p:ph type="sldNum" sz="quarter" idx="10"/>
          </p:nvPr>
        </p:nvSpPr>
        <p:spPr/>
        <p:txBody>
          <a:bodyPr/>
          <a:lstStyle/>
          <a:p>
            <a:fld id="{FE1C54EF-8F27-413E-987C-0A415F348236}" type="slidenum">
              <a:rPr lang="de-DE" smtClean="0"/>
              <a:t>1</a:t>
            </a:fld>
            <a:endParaRPr lang="de-DE" dirty="0"/>
          </a:p>
        </p:txBody>
      </p:sp>
    </p:spTree>
    <p:extLst>
      <p:ext uri="{BB962C8B-B14F-4D97-AF65-F5344CB8AC3E}">
        <p14:creationId xmlns:p14="http://schemas.microsoft.com/office/powerpoint/2010/main" val="1322116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auto" hangingPunct="1"/>
            <a:r>
              <a:rPr lang="de-DE" sz="1200" kern="1200" dirty="0">
                <a:solidFill>
                  <a:schemeClr val="tx1"/>
                </a:solidFill>
                <a:effectLst/>
                <a:latin typeface="+mn-lt"/>
                <a:ea typeface="+mn-ea"/>
                <a:cs typeface="+mn-cs"/>
              </a:rPr>
              <a:t>Mit Urteil vom 16.10.2014 hat der Europäische Gerichtshof (EuGH) diese Verwaltungspraxis für unzulässig erklärt. </a:t>
            </a:r>
          </a:p>
          <a:p>
            <a:pPr fontAlgn="auto" hangingPunct="1"/>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Als eine Konsequenz aus dem Urteil des EuGH hat die Bauministerkonferenz im Mai 2016 die Musterbauordnung (MBO) geändert, in der u.a. vorgesehen ist, dass </a:t>
            </a:r>
            <a:r>
              <a:rPr lang="de-DE" sz="1200" b="1" kern="1200" dirty="0">
                <a:solidFill>
                  <a:schemeClr val="tx1"/>
                </a:solidFill>
                <a:effectLst/>
                <a:latin typeface="+mn-lt"/>
                <a:ea typeface="+mn-ea"/>
                <a:cs typeface="+mn-cs"/>
              </a:rPr>
              <a:t>an die Stelle der Bauregellisten und der Liste der Technischen Baubestimmungen</a:t>
            </a:r>
            <a:r>
              <a:rPr lang="de-DE" sz="1200" kern="1200" dirty="0">
                <a:solidFill>
                  <a:schemeClr val="tx1"/>
                </a:solidFill>
                <a:effectLst/>
                <a:latin typeface="+mn-lt"/>
                <a:ea typeface="+mn-ea"/>
                <a:cs typeface="+mn-cs"/>
              </a:rPr>
              <a:t> zukünftig die </a:t>
            </a:r>
            <a:r>
              <a:rPr lang="de-DE" sz="1200" b="1" kern="1200" dirty="0">
                <a:solidFill>
                  <a:schemeClr val="tx1"/>
                </a:solidFill>
                <a:effectLst/>
                <a:latin typeface="+mn-lt"/>
                <a:ea typeface="+mn-ea"/>
                <a:cs typeface="+mn-cs"/>
              </a:rPr>
              <a:t>normkonkretisierende Verwaltungsvorschrift „Technische Baubestimmungen“ (VV TB)</a:t>
            </a:r>
            <a:r>
              <a:rPr lang="de-DE" sz="1200" kern="1200" dirty="0">
                <a:solidFill>
                  <a:schemeClr val="tx1"/>
                </a:solidFill>
                <a:effectLst/>
                <a:latin typeface="+mn-lt"/>
                <a:ea typeface="+mn-ea"/>
                <a:cs typeface="+mn-cs"/>
              </a:rPr>
              <a:t> tritt. </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Die meisten Bundesländer haben ihre </a:t>
            </a:r>
            <a:r>
              <a:rPr lang="de-DE" sz="1200" kern="1200" dirty="0" err="1">
                <a:solidFill>
                  <a:schemeClr val="tx1"/>
                </a:solidFill>
                <a:effectLst/>
                <a:latin typeface="+mn-lt"/>
                <a:ea typeface="+mn-ea"/>
                <a:cs typeface="+mn-cs"/>
              </a:rPr>
              <a:t>LBOn</a:t>
            </a:r>
            <a:r>
              <a:rPr lang="de-DE" sz="1200" kern="1200" dirty="0">
                <a:solidFill>
                  <a:schemeClr val="tx1"/>
                </a:solidFill>
                <a:effectLst/>
                <a:latin typeface="+mn-lt"/>
                <a:ea typeface="+mn-ea"/>
                <a:cs typeface="+mn-cs"/>
              </a:rPr>
              <a:t> inzwischen entsprechend angepasst.</a:t>
            </a:r>
            <a:endParaRPr lang="de-DE" dirty="0"/>
          </a:p>
        </p:txBody>
      </p:sp>
      <p:sp>
        <p:nvSpPr>
          <p:cNvPr id="4" name="Foliennummernplatzhalter 3"/>
          <p:cNvSpPr>
            <a:spLocks noGrp="1"/>
          </p:cNvSpPr>
          <p:nvPr>
            <p:ph type="sldNum" sz="quarter" idx="10"/>
          </p:nvPr>
        </p:nvSpPr>
        <p:spPr/>
        <p:txBody>
          <a:bodyPr/>
          <a:lstStyle/>
          <a:p>
            <a:fld id="{FE1C54EF-8F27-413E-987C-0A415F348236}" type="slidenum">
              <a:rPr lang="de-DE" smtClean="0"/>
              <a:t>10</a:t>
            </a:fld>
            <a:endParaRPr lang="de-DE"/>
          </a:p>
        </p:txBody>
      </p:sp>
    </p:spTree>
    <p:extLst>
      <p:ext uri="{BB962C8B-B14F-4D97-AF65-F5344CB8AC3E}">
        <p14:creationId xmlns:p14="http://schemas.microsoft.com/office/powerpoint/2010/main" val="3888978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Zurück zu den substanziellen Inhalten</a:t>
            </a:r>
            <a:r>
              <a:rPr lang="de-DE" baseline="0" dirty="0"/>
              <a:t> der Landesbauordnungen: </a:t>
            </a:r>
          </a:p>
          <a:p>
            <a:endParaRPr lang="de-DE" baseline="0" dirty="0"/>
          </a:p>
          <a:p>
            <a:r>
              <a:rPr lang="de-DE" baseline="0" dirty="0"/>
              <a:t>Was hat sich in den letzten Jahren geändert?</a:t>
            </a:r>
          </a:p>
          <a:p>
            <a:endParaRPr lang="de-DE" baseline="0" dirty="0"/>
          </a:p>
          <a:p>
            <a:r>
              <a:rPr lang="de-DE" baseline="0" dirty="0"/>
              <a:t>Neben den klassischen Anforderungen an Standsicherheit und Brandschutz haben sich weitere Kriterien etabliert, die allerdings nur teilweise in LBO-Regelungen konkretisiert sind.</a:t>
            </a:r>
            <a:endParaRPr lang="de-DE" dirty="0"/>
          </a:p>
        </p:txBody>
      </p:sp>
      <p:sp>
        <p:nvSpPr>
          <p:cNvPr id="4" name="Foliennummernplatzhalter 3"/>
          <p:cNvSpPr>
            <a:spLocks noGrp="1"/>
          </p:cNvSpPr>
          <p:nvPr>
            <p:ph type="sldNum" sz="quarter" idx="10"/>
          </p:nvPr>
        </p:nvSpPr>
        <p:spPr/>
        <p:txBody>
          <a:bodyPr/>
          <a:lstStyle/>
          <a:p>
            <a:fld id="{FE1C54EF-8F27-413E-987C-0A415F348236}" type="slidenum">
              <a:rPr lang="de-DE" smtClean="0"/>
              <a:t>12</a:t>
            </a:fld>
            <a:endParaRPr lang="de-DE"/>
          </a:p>
        </p:txBody>
      </p:sp>
    </p:spTree>
    <p:extLst>
      <p:ext uri="{BB962C8B-B14F-4D97-AF65-F5344CB8AC3E}">
        <p14:creationId xmlns:p14="http://schemas.microsoft.com/office/powerpoint/2010/main" val="91665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Hier eine Folie</a:t>
            </a:r>
            <a:r>
              <a:rPr lang="de-DE" b="1" baseline="0" dirty="0"/>
              <a:t> aus dem Vortrag 2016. </a:t>
            </a:r>
          </a:p>
          <a:p>
            <a:endParaRPr lang="de-DE" baseline="0" dirty="0"/>
          </a:p>
          <a:p>
            <a:r>
              <a:rPr lang="de-DE" baseline="0" dirty="0"/>
              <a:t>Es gibt unzählige Regeln zu beachten, die einem steten Wandel unterworfen sind.</a:t>
            </a:r>
          </a:p>
          <a:p>
            <a:r>
              <a:rPr lang="de-DE" baseline="0" dirty="0"/>
              <a:t>Allgemein Anerkannte Regeln sind ein unbestimmter Rechtsbegriff.</a:t>
            </a:r>
          </a:p>
          <a:p>
            <a:endParaRPr lang="de-DE" baseline="0" dirty="0"/>
          </a:p>
          <a:p>
            <a:pPr marL="0" indent="0">
              <a:buNone/>
            </a:pPr>
            <a:r>
              <a:rPr lang="de-DE" b="1" dirty="0"/>
              <a:t>Dabei ist die LBO Baden-Württemberg weitaus konkreter als man nach der Folie des </a:t>
            </a:r>
            <a:r>
              <a:rPr lang="de-DE" b="1" dirty="0" err="1"/>
              <a:t>DIBt</a:t>
            </a:r>
            <a:r>
              <a:rPr lang="de-DE" b="1" baseline="0" dirty="0"/>
              <a:t> annehmen möchte. </a:t>
            </a:r>
          </a:p>
          <a:p>
            <a:pPr marL="0" indent="0">
              <a:buNone/>
            </a:pPr>
            <a:endParaRPr lang="de-DE" b="1" baseline="0" dirty="0"/>
          </a:p>
          <a:p>
            <a:pPr marL="0" indent="0">
              <a:buNone/>
            </a:pPr>
            <a:r>
              <a:rPr lang="de-DE" baseline="0" dirty="0"/>
              <a:t>Durch die LBO kann der Anwender der darin zitierten Eingeführten Technischen Baubestimmungen zumindest von der Vermutung ausgehen, dass dies die </a:t>
            </a:r>
            <a:r>
              <a:rPr lang="de-DE" baseline="0" dirty="0" err="1"/>
              <a:t>AaRdT</a:t>
            </a:r>
            <a:r>
              <a:rPr lang="de-DE" baseline="0" dirty="0"/>
              <a:t> zum Planungszeitpunkt sind, wenngleich das nicht in allen Teilbereichen stimmt.</a:t>
            </a:r>
            <a:endParaRPr lang="de-DE" dirty="0"/>
          </a:p>
          <a:p>
            <a:endParaRPr lang="de-DE" dirty="0"/>
          </a:p>
        </p:txBody>
      </p:sp>
      <p:sp>
        <p:nvSpPr>
          <p:cNvPr id="4" name="Foliennummernplatzhalter 3"/>
          <p:cNvSpPr>
            <a:spLocks noGrp="1"/>
          </p:cNvSpPr>
          <p:nvPr>
            <p:ph type="sldNum" sz="quarter" idx="10"/>
          </p:nvPr>
        </p:nvSpPr>
        <p:spPr/>
        <p:txBody>
          <a:bodyPr/>
          <a:lstStyle/>
          <a:p>
            <a:fld id="{9ECCAF7F-C5DF-49EA-B500-CDC65BFF9685}" type="slidenum">
              <a:rPr lang="de-DE" smtClean="0"/>
              <a:t>13</a:t>
            </a:fld>
            <a:endParaRPr lang="de-DE"/>
          </a:p>
        </p:txBody>
      </p:sp>
    </p:spTree>
    <p:extLst>
      <p:ext uri="{BB962C8B-B14F-4D97-AF65-F5344CB8AC3E}">
        <p14:creationId xmlns:p14="http://schemas.microsoft.com/office/powerpoint/2010/main" val="4216707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DE" baseline="0" dirty="0"/>
              <a:t>Die Standsicherheit wird als </a:t>
            </a:r>
            <a:r>
              <a:rPr lang="de-DE" b="1" baseline="0" dirty="0"/>
              <a:t>selbstverständlich</a:t>
            </a:r>
            <a:r>
              <a:rPr lang="de-DE" baseline="0" dirty="0"/>
              <a:t> angesehen. </a:t>
            </a:r>
          </a:p>
          <a:p>
            <a:endParaRPr lang="de-DE" baseline="0" dirty="0"/>
          </a:p>
          <a:p>
            <a:r>
              <a:rPr lang="de-DE" baseline="0" dirty="0"/>
              <a:t>Zur Beurteilung der Standsicherheit werden sehr viele standortbezogene Eingaben benötigt, z. B. Wind- und Schneelasten, Erdbebenzone, aber auch Informationen wie Bodenpressung, Bergsenkungsgebiet, Lawinenstrich, Hochwassergebiet, Frosttiefe, ….</a:t>
            </a:r>
          </a:p>
          <a:p>
            <a:endParaRPr lang="de-DE" baseline="0" dirty="0"/>
          </a:p>
          <a:p>
            <a:r>
              <a:rPr lang="de-DE" baseline="0" dirty="0"/>
              <a:t>Die Standsicherheit steht in Wechselwirkung mit anderen bauaufsichtlich relevanten Eigenschaften (Korrosionsverhalten, Versagen bei Durchfeuchtung, ….)</a:t>
            </a:r>
          </a:p>
          <a:p>
            <a:endParaRPr lang="de-DE" baseline="0" dirty="0"/>
          </a:p>
          <a:p>
            <a:r>
              <a:rPr lang="de-DE" baseline="0" dirty="0"/>
              <a:t>Privatrechtlich Anforderungen an die Standsicherheit kann es auch geben, z. B. wenn ein Bauherr wünscht, dass </a:t>
            </a:r>
            <a:r>
              <a:rPr lang="de-DE" b="1" baseline="0" dirty="0"/>
              <a:t>später einmal aufgestockt </a:t>
            </a:r>
            <a:r>
              <a:rPr lang="de-DE" baseline="0" dirty="0"/>
              <a:t>werden soll.</a:t>
            </a:r>
          </a:p>
          <a:p>
            <a:endParaRPr lang="de-DE" baseline="0" dirty="0"/>
          </a:p>
        </p:txBody>
      </p:sp>
      <p:sp>
        <p:nvSpPr>
          <p:cNvPr id="4" name="Foliennummernplatzhalter 3"/>
          <p:cNvSpPr>
            <a:spLocks noGrp="1"/>
          </p:cNvSpPr>
          <p:nvPr>
            <p:ph type="sldNum" sz="quarter" idx="10"/>
          </p:nvPr>
        </p:nvSpPr>
        <p:spPr/>
        <p:txBody>
          <a:bodyPr/>
          <a:lstStyle/>
          <a:p>
            <a:fld id="{9ECCAF7F-C5DF-49EA-B500-CDC65BFF9685}" type="slidenum">
              <a:rPr lang="de-DE" smtClean="0"/>
              <a:t>14</a:t>
            </a:fld>
            <a:endParaRPr lang="de-DE"/>
          </a:p>
        </p:txBody>
      </p:sp>
    </p:spTree>
    <p:extLst>
      <p:ext uri="{BB962C8B-B14F-4D97-AF65-F5344CB8AC3E}">
        <p14:creationId xmlns:p14="http://schemas.microsoft.com/office/powerpoint/2010/main" val="4216707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a:t>
            </a:r>
            <a:r>
              <a:rPr lang="de-DE" baseline="0" dirty="0"/>
              <a:t> baurechtlichen Anforderungen des Brandschutzes sind jedem Bauschaffenden präsent.</a:t>
            </a:r>
          </a:p>
          <a:p>
            <a:endParaRPr lang="de-DE" baseline="0" dirty="0"/>
          </a:p>
          <a:p>
            <a:endParaRPr lang="de-DE" baseline="0" dirty="0"/>
          </a:p>
          <a:p>
            <a:r>
              <a:rPr lang="de-DE" baseline="0" dirty="0"/>
              <a:t>Zusätzlich kann es privatrechtliche Anforderungen geben, z. B. durch Sachversicherer.</a:t>
            </a:r>
            <a:endParaRPr lang="de-DE" dirty="0"/>
          </a:p>
        </p:txBody>
      </p:sp>
      <p:sp>
        <p:nvSpPr>
          <p:cNvPr id="4" name="Foliennummernplatzhalter 3"/>
          <p:cNvSpPr>
            <a:spLocks noGrp="1"/>
          </p:cNvSpPr>
          <p:nvPr>
            <p:ph type="sldNum" sz="quarter" idx="10"/>
          </p:nvPr>
        </p:nvSpPr>
        <p:spPr/>
        <p:txBody>
          <a:bodyPr/>
          <a:lstStyle/>
          <a:p>
            <a:fld id="{9ECCAF7F-C5DF-49EA-B500-CDC65BFF9685}" type="slidenum">
              <a:rPr lang="de-DE" smtClean="0"/>
              <a:t>15</a:t>
            </a:fld>
            <a:endParaRPr lang="de-DE"/>
          </a:p>
        </p:txBody>
      </p:sp>
    </p:spTree>
    <p:extLst>
      <p:ext uri="{BB962C8B-B14F-4D97-AF65-F5344CB8AC3E}">
        <p14:creationId xmlns:p14="http://schemas.microsoft.com/office/powerpoint/2010/main" val="4216707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DE" dirty="0"/>
              <a:t>Am</a:t>
            </a:r>
            <a:r>
              <a:rPr lang="de-DE" baseline="0" dirty="0"/>
              <a:t> ausgeprägtesten ist der </a:t>
            </a:r>
            <a:r>
              <a:rPr lang="de-DE" b="1" baseline="0" dirty="0"/>
              <a:t>Zwiespalt</a:t>
            </a:r>
            <a:r>
              <a:rPr lang="de-DE" baseline="0" dirty="0"/>
              <a:t> zwischen baurechtlichen Anforderungen und möglichen privatrechtlichen Erwartungshaltungen aktuell beim Schallschutz. Hier wird heftig diskutiert, ob bauaufsichtliche Regelungen überhaupt </a:t>
            </a:r>
            <a:r>
              <a:rPr lang="de-DE" baseline="0" dirty="0" err="1"/>
              <a:t>aaRdT</a:t>
            </a:r>
            <a:r>
              <a:rPr lang="de-DE" baseline="0" dirty="0"/>
              <a:t> sind.</a:t>
            </a:r>
            <a:endParaRPr lang="de-DE" dirty="0"/>
          </a:p>
          <a:p>
            <a:endParaRPr lang="de-DE" dirty="0"/>
          </a:p>
        </p:txBody>
      </p:sp>
      <p:sp>
        <p:nvSpPr>
          <p:cNvPr id="4" name="Foliennummernplatzhalter 3"/>
          <p:cNvSpPr>
            <a:spLocks noGrp="1"/>
          </p:cNvSpPr>
          <p:nvPr>
            <p:ph type="sldNum" sz="quarter" idx="10"/>
          </p:nvPr>
        </p:nvSpPr>
        <p:spPr/>
        <p:txBody>
          <a:bodyPr/>
          <a:lstStyle/>
          <a:p>
            <a:fld id="{9ECCAF7F-C5DF-49EA-B500-CDC65BFF9685}" type="slidenum">
              <a:rPr lang="de-DE" smtClean="0"/>
              <a:t>16</a:t>
            </a:fld>
            <a:endParaRPr lang="de-DE"/>
          </a:p>
        </p:txBody>
      </p:sp>
    </p:spTree>
    <p:extLst>
      <p:ext uri="{BB962C8B-B14F-4D97-AF65-F5344CB8AC3E}">
        <p14:creationId xmlns:p14="http://schemas.microsoft.com/office/powerpoint/2010/main" val="4216707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DE" dirty="0"/>
              <a:t>Der § 14 ist ein sehr allgemein gehaltener Paragraph. Insbesondere</a:t>
            </a:r>
            <a:r>
              <a:rPr lang="de-DE" baseline="0" dirty="0"/>
              <a:t> ist hier nicht vermerkt, ob es sich bei den Anforderungen nur um energetische Aspekte handelt.</a:t>
            </a:r>
          </a:p>
          <a:p>
            <a:pPr marL="0" indent="0">
              <a:buNone/>
            </a:pPr>
            <a:endParaRPr lang="de-DE" baseline="0" dirty="0"/>
          </a:p>
          <a:p>
            <a:pPr marL="0" indent="0">
              <a:buNone/>
            </a:pPr>
            <a:r>
              <a:rPr lang="de-DE" baseline="0" dirty="0"/>
              <a:t>Beim Wärmeschutz gibt es eine deutliche Zweiteilung zwischen baurechtlichen Anforderungen (EnEV) und privatrechtlichen Standards (z. B. KfW-Effizienzhäuser oder Passivhäuser)</a:t>
            </a:r>
            <a:endParaRPr lang="de-DE" dirty="0"/>
          </a:p>
          <a:p>
            <a:endParaRPr lang="de-DE" dirty="0"/>
          </a:p>
        </p:txBody>
      </p:sp>
      <p:sp>
        <p:nvSpPr>
          <p:cNvPr id="4" name="Foliennummernplatzhalter 3"/>
          <p:cNvSpPr>
            <a:spLocks noGrp="1"/>
          </p:cNvSpPr>
          <p:nvPr>
            <p:ph type="sldNum" sz="quarter" idx="10"/>
          </p:nvPr>
        </p:nvSpPr>
        <p:spPr/>
        <p:txBody>
          <a:bodyPr/>
          <a:lstStyle/>
          <a:p>
            <a:fld id="{9ECCAF7F-C5DF-49EA-B500-CDC65BFF9685}" type="slidenum">
              <a:rPr lang="de-DE" smtClean="0"/>
              <a:t>17</a:t>
            </a:fld>
            <a:endParaRPr lang="de-DE"/>
          </a:p>
        </p:txBody>
      </p:sp>
    </p:spTree>
    <p:extLst>
      <p:ext uri="{BB962C8B-B14F-4D97-AF65-F5344CB8AC3E}">
        <p14:creationId xmlns:p14="http://schemas.microsoft.com/office/powerpoint/2010/main" val="4216707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Wie schon</a:t>
            </a:r>
            <a:r>
              <a:rPr lang="de-DE" baseline="0" dirty="0"/>
              <a:t> erwähnt, enthält die Landesbauordnung unter § 14 eine ganz konkrete Anforderung an die Gebrauchstauglichkeit.</a:t>
            </a:r>
            <a:endParaRPr lang="de-DE" dirty="0"/>
          </a:p>
          <a:p>
            <a:endParaRPr lang="de-DE" dirty="0"/>
          </a:p>
        </p:txBody>
      </p:sp>
      <p:sp>
        <p:nvSpPr>
          <p:cNvPr id="4" name="Foliennummernplatzhalter 3"/>
          <p:cNvSpPr>
            <a:spLocks noGrp="1"/>
          </p:cNvSpPr>
          <p:nvPr>
            <p:ph type="sldNum" sz="quarter" idx="10"/>
          </p:nvPr>
        </p:nvSpPr>
        <p:spPr/>
        <p:txBody>
          <a:bodyPr/>
          <a:lstStyle/>
          <a:p>
            <a:fld id="{9ECCAF7F-C5DF-49EA-B500-CDC65BFF9685}" type="slidenum">
              <a:rPr lang="de-DE" smtClean="0"/>
              <a:t>18</a:t>
            </a:fld>
            <a:endParaRPr lang="de-DE"/>
          </a:p>
        </p:txBody>
      </p:sp>
    </p:spTree>
    <p:extLst>
      <p:ext uri="{BB962C8B-B14F-4D97-AF65-F5344CB8AC3E}">
        <p14:creationId xmlns:p14="http://schemas.microsoft.com/office/powerpoint/2010/main" val="4216707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….und</a:t>
            </a:r>
            <a:r>
              <a:rPr lang="de-DE" baseline="0" dirty="0"/>
              <a:t> auch an die </a:t>
            </a:r>
            <a:r>
              <a:rPr lang="de-DE" b="1" baseline="0" dirty="0"/>
              <a:t>Dauerhaftigkeit!</a:t>
            </a:r>
            <a:endParaRPr lang="de-DE" b="1" dirty="0"/>
          </a:p>
        </p:txBody>
      </p:sp>
      <p:sp>
        <p:nvSpPr>
          <p:cNvPr id="4" name="Foliennummernplatzhalter 3"/>
          <p:cNvSpPr>
            <a:spLocks noGrp="1"/>
          </p:cNvSpPr>
          <p:nvPr>
            <p:ph type="sldNum" sz="quarter" idx="10"/>
          </p:nvPr>
        </p:nvSpPr>
        <p:spPr/>
        <p:txBody>
          <a:bodyPr/>
          <a:lstStyle/>
          <a:p>
            <a:fld id="{9ECCAF7F-C5DF-49EA-B500-CDC65BFF9685}" type="slidenum">
              <a:rPr lang="de-DE" smtClean="0"/>
              <a:t>19</a:t>
            </a:fld>
            <a:endParaRPr lang="de-DE"/>
          </a:p>
        </p:txBody>
      </p:sp>
    </p:spTree>
    <p:extLst>
      <p:ext uri="{BB962C8B-B14F-4D97-AF65-F5344CB8AC3E}">
        <p14:creationId xmlns:p14="http://schemas.microsoft.com/office/powerpoint/2010/main" val="4216707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a:t>
            </a:r>
            <a:r>
              <a:rPr lang="de-DE" b="1" dirty="0"/>
              <a:t>Umweltverträglichkeit </a:t>
            </a:r>
            <a:r>
              <a:rPr lang="de-DE" dirty="0"/>
              <a:t>(und die UVP)</a:t>
            </a:r>
            <a:r>
              <a:rPr lang="de-DE" baseline="0" dirty="0"/>
              <a:t> sind in der Landesbauordnung nicht verankert. Dennoch bemüht sich das Land, das nachhaltige Bauen zu fördern. </a:t>
            </a:r>
          </a:p>
          <a:p>
            <a:r>
              <a:rPr lang="de-DE" baseline="0" dirty="0"/>
              <a:t>Dazu wurde das NBBW-System entwickelt. Es setzt im Vergleich zu anderen Systemen eher auf </a:t>
            </a:r>
            <a:r>
              <a:rPr lang="de-DE" b="1" baseline="0" dirty="0"/>
              <a:t>Fördern statt Fordern“. </a:t>
            </a:r>
            <a:r>
              <a:rPr lang="de-DE" dirty="0"/>
              <a:t>NBBW macht erhebliche Fördermittel zugänglich.</a:t>
            </a:r>
            <a:endParaRPr lang="de-DE" b="1" baseline="0" dirty="0"/>
          </a:p>
          <a:p>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Auf</a:t>
            </a:r>
            <a:r>
              <a:rPr lang="de-DE" b="1" baseline="0" dirty="0"/>
              <a:t> Bundesebene </a:t>
            </a:r>
            <a:r>
              <a:rPr lang="de-DE" baseline="0" dirty="0"/>
              <a:t>gibt es das BNB-System, aus dem sich das DGNB-System entwickelt hat. Bundesbauten müssen BNB-zertifiziert werden.</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p>
          <a:p>
            <a:r>
              <a:rPr lang="de-DE" dirty="0"/>
              <a:t>Im </a:t>
            </a:r>
            <a:r>
              <a:rPr lang="de-DE" b="1" dirty="0"/>
              <a:t>privatrechtlichen Sektor </a:t>
            </a:r>
            <a:r>
              <a:rPr lang="de-DE" dirty="0"/>
              <a:t>gibt es schon national und international</a:t>
            </a:r>
            <a:r>
              <a:rPr lang="de-DE" baseline="0" dirty="0"/>
              <a:t> Bewertungssysteme für die Nachhaltigkeit, wie DGNB, LEED, BREEAM, Minergie-Eco. Auch internationale Bewertungssysteme finden fallweise in Deutschland Anwendung.</a:t>
            </a:r>
          </a:p>
          <a:p>
            <a:endParaRPr lang="de-DE" baseline="0" dirty="0"/>
          </a:p>
          <a:p>
            <a:endParaRPr lang="de-DE" dirty="0"/>
          </a:p>
        </p:txBody>
      </p:sp>
      <p:sp>
        <p:nvSpPr>
          <p:cNvPr id="4" name="Foliennummernplatzhalter 3"/>
          <p:cNvSpPr>
            <a:spLocks noGrp="1"/>
          </p:cNvSpPr>
          <p:nvPr>
            <p:ph type="sldNum" sz="quarter" idx="10"/>
          </p:nvPr>
        </p:nvSpPr>
        <p:spPr/>
        <p:txBody>
          <a:bodyPr/>
          <a:lstStyle/>
          <a:p>
            <a:fld id="{9ECCAF7F-C5DF-49EA-B500-CDC65BFF9685}" type="slidenum">
              <a:rPr lang="de-DE" smtClean="0"/>
              <a:t>20</a:t>
            </a:fld>
            <a:endParaRPr lang="de-DE"/>
          </a:p>
        </p:txBody>
      </p:sp>
    </p:spTree>
    <p:extLst>
      <p:ext uri="{BB962C8B-B14F-4D97-AF65-F5344CB8AC3E}">
        <p14:creationId xmlns:p14="http://schemas.microsoft.com/office/powerpoint/2010/main" val="4216707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Jubelsprache der Immobilienbranche </a:t>
            </a:r>
          </a:p>
          <a:p>
            <a:endParaRPr lang="de-DE" dirty="0"/>
          </a:p>
          <a:p>
            <a:r>
              <a:rPr lang="de-DE" b="1" dirty="0"/>
              <a:t>Vor </a:t>
            </a:r>
            <a:r>
              <a:rPr lang="de-DE" dirty="0"/>
              <a:t>dem </a:t>
            </a:r>
            <a:r>
              <a:rPr lang="de-DE" baseline="0" dirty="0"/>
              <a:t>Immobilienerwerb oft weiche Faktoren mehr als technische Fakten. </a:t>
            </a:r>
          </a:p>
          <a:p>
            <a:endParaRPr lang="de-DE" baseline="0" dirty="0"/>
          </a:p>
          <a:p>
            <a:endParaRPr lang="de-DE" baseline="0" dirty="0"/>
          </a:p>
        </p:txBody>
      </p:sp>
      <p:sp>
        <p:nvSpPr>
          <p:cNvPr id="4" name="Foliennummernplatzhalter 3"/>
          <p:cNvSpPr>
            <a:spLocks noGrp="1"/>
          </p:cNvSpPr>
          <p:nvPr>
            <p:ph type="sldNum" sz="quarter" idx="10"/>
          </p:nvPr>
        </p:nvSpPr>
        <p:spPr/>
        <p:txBody>
          <a:bodyPr/>
          <a:lstStyle/>
          <a:p>
            <a:fld id="{FE1C54EF-8F27-413E-987C-0A415F348236}" type="slidenum">
              <a:rPr lang="de-DE" smtClean="0"/>
              <a:t>2</a:t>
            </a:fld>
            <a:endParaRPr lang="de-DE"/>
          </a:p>
        </p:txBody>
      </p:sp>
    </p:spTree>
    <p:extLst>
      <p:ext uri="{BB962C8B-B14F-4D97-AF65-F5344CB8AC3E}">
        <p14:creationId xmlns:p14="http://schemas.microsoft.com/office/powerpoint/2010/main" val="610272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DE" sz="1200" dirty="0"/>
              <a:t>Die Anforderungen des öffentlichen Baurechts unterscheidet sich graduell von privatrechtlichen Anforderungen. Die baurechtlichen Anforderungen der LBO sind im Grunde aber umfassend, zumindest was die „harten Fakten“ angeht.</a:t>
            </a:r>
          </a:p>
          <a:p>
            <a:pPr marL="0" indent="0">
              <a:buNone/>
            </a:pPr>
            <a:endParaRPr lang="de-DE" sz="1100" dirty="0"/>
          </a:p>
          <a:p>
            <a:r>
              <a:rPr lang="de-DE" dirty="0"/>
              <a:t>Im Grunde</a:t>
            </a:r>
            <a:r>
              <a:rPr lang="de-DE" baseline="0" dirty="0"/>
              <a:t> </a:t>
            </a:r>
            <a:r>
              <a:rPr lang="de-DE" baseline="0" dirty="0" err="1"/>
              <a:t>be</a:t>
            </a:r>
            <a:r>
              <a:rPr lang="de-DE" dirty="0" err="1"/>
              <a:t>Die</a:t>
            </a:r>
            <a:r>
              <a:rPr lang="de-DE" dirty="0"/>
              <a:t> Anforderungen an Bauqualitäten </a:t>
            </a:r>
          </a:p>
        </p:txBody>
      </p:sp>
      <p:sp>
        <p:nvSpPr>
          <p:cNvPr id="4" name="Foliennummernplatzhalter 3"/>
          <p:cNvSpPr>
            <a:spLocks noGrp="1"/>
          </p:cNvSpPr>
          <p:nvPr>
            <p:ph type="sldNum" sz="quarter" idx="10"/>
          </p:nvPr>
        </p:nvSpPr>
        <p:spPr/>
        <p:txBody>
          <a:bodyPr/>
          <a:lstStyle/>
          <a:p>
            <a:fld id="{FE1C54EF-8F27-413E-987C-0A415F348236}" type="slidenum">
              <a:rPr lang="de-DE" smtClean="0"/>
              <a:t>21</a:t>
            </a:fld>
            <a:endParaRPr lang="de-DE"/>
          </a:p>
        </p:txBody>
      </p:sp>
    </p:spTree>
    <p:extLst>
      <p:ext uri="{BB962C8B-B14F-4D97-AF65-F5344CB8AC3E}">
        <p14:creationId xmlns:p14="http://schemas.microsoft.com/office/powerpoint/2010/main" val="2926881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Wer zunächst einmal damit beginnt, die zu berücksichtigenden Regelwerke mit ihren Inhalten als Struktur unter seine Planung zu legen, hat bereits einen größeren</a:t>
            </a:r>
            <a:r>
              <a:rPr lang="de-DE" baseline="0" dirty="0"/>
              <a:t> Teil der Aufgabe erledigt. Die weiteren Anforderungen und Attribute können an diese Struktur angeheftet werden.</a:t>
            </a:r>
            <a:endParaRPr lang="de-DE" dirty="0"/>
          </a:p>
        </p:txBody>
      </p:sp>
      <p:sp>
        <p:nvSpPr>
          <p:cNvPr id="4" name="Foliennummernplatzhalter 3"/>
          <p:cNvSpPr>
            <a:spLocks noGrp="1"/>
          </p:cNvSpPr>
          <p:nvPr>
            <p:ph type="sldNum" sz="quarter" idx="10"/>
          </p:nvPr>
        </p:nvSpPr>
        <p:spPr/>
        <p:txBody>
          <a:bodyPr/>
          <a:lstStyle/>
          <a:p>
            <a:fld id="{FE1C54EF-8F27-413E-987C-0A415F348236}" type="slidenum">
              <a:rPr lang="de-DE" smtClean="0"/>
              <a:t>22</a:t>
            </a:fld>
            <a:endParaRPr lang="de-DE"/>
          </a:p>
        </p:txBody>
      </p:sp>
    </p:spTree>
    <p:extLst>
      <p:ext uri="{BB962C8B-B14F-4D97-AF65-F5344CB8AC3E}">
        <p14:creationId xmlns:p14="http://schemas.microsoft.com/office/powerpoint/2010/main" val="2926881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Was</a:t>
            </a:r>
            <a:r>
              <a:rPr lang="de-DE" baseline="0" dirty="0"/>
              <a:t> damit gemeint ist, wird am Besten an einem Beispiel deutlich.</a:t>
            </a:r>
            <a:endParaRPr lang="de-DE" dirty="0"/>
          </a:p>
        </p:txBody>
      </p:sp>
      <p:sp>
        <p:nvSpPr>
          <p:cNvPr id="4" name="Foliennummernplatzhalter 3"/>
          <p:cNvSpPr>
            <a:spLocks noGrp="1"/>
          </p:cNvSpPr>
          <p:nvPr>
            <p:ph type="sldNum" sz="quarter" idx="10"/>
          </p:nvPr>
        </p:nvSpPr>
        <p:spPr/>
        <p:txBody>
          <a:bodyPr/>
          <a:lstStyle/>
          <a:p>
            <a:fld id="{FE1C54EF-8F27-413E-987C-0A415F348236}" type="slidenum">
              <a:rPr lang="de-DE" smtClean="0"/>
              <a:t>23</a:t>
            </a:fld>
            <a:endParaRPr lang="de-DE"/>
          </a:p>
        </p:txBody>
      </p:sp>
    </p:spTree>
    <p:extLst>
      <p:ext uri="{BB962C8B-B14F-4D97-AF65-F5344CB8AC3E}">
        <p14:creationId xmlns:p14="http://schemas.microsoft.com/office/powerpoint/2010/main" val="2926881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endParaRPr lang="de-DE" sz="1200" dirty="0"/>
          </a:p>
          <a:p>
            <a:pPr marL="0" indent="0">
              <a:buNone/>
            </a:pPr>
            <a:r>
              <a:rPr lang="de-DE" sz="1200" dirty="0"/>
              <a:t>Baurechtliche und privatrechtliche Nachweise für ein Fenster.</a:t>
            </a:r>
          </a:p>
          <a:p>
            <a:pPr marL="0" indent="0">
              <a:buNone/>
            </a:pPr>
            <a:r>
              <a:rPr lang="de-DE" sz="1200" dirty="0"/>
              <a:t>Ziel: Einhaltung der baurechtlichen und privatrechtlichen Anforderungen.</a:t>
            </a:r>
          </a:p>
          <a:p>
            <a:pPr marL="0" indent="0">
              <a:buNone/>
            </a:pPr>
            <a:endParaRPr lang="de-DE" sz="1200" dirty="0"/>
          </a:p>
          <a:p>
            <a:pPr marL="0" indent="0">
              <a:buNone/>
            </a:pPr>
            <a:r>
              <a:rPr lang="de-DE" sz="1200" dirty="0"/>
              <a:t>Welche Anforderungen sind wo zu finden?</a:t>
            </a:r>
          </a:p>
          <a:p>
            <a:endParaRPr lang="de-DE" dirty="0"/>
          </a:p>
        </p:txBody>
      </p:sp>
      <p:sp>
        <p:nvSpPr>
          <p:cNvPr id="4" name="Foliennummernplatzhalter 3"/>
          <p:cNvSpPr>
            <a:spLocks noGrp="1"/>
          </p:cNvSpPr>
          <p:nvPr>
            <p:ph type="sldNum" sz="quarter" idx="10"/>
          </p:nvPr>
        </p:nvSpPr>
        <p:spPr/>
        <p:txBody>
          <a:bodyPr/>
          <a:lstStyle/>
          <a:p>
            <a:fld id="{FE1C54EF-8F27-413E-987C-0A415F348236}" type="slidenum">
              <a:rPr lang="de-DE" smtClean="0"/>
              <a:t>24</a:t>
            </a:fld>
            <a:endParaRPr lang="de-DE"/>
          </a:p>
        </p:txBody>
      </p:sp>
    </p:spTree>
    <p:extLst>
      <p:ext uri="{BB962C8B-B14F-4D97-AF65-F5344CB8AC3E}">
        <p14:creationId xmlns:p14="http://schemas.microsoft.com/office/powerpoint/2010/main" val="2926881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E1C54EF-8F27-413E-987C-0A415F348236}" type="slidenum">
              <a:rPr lang="de-DE" smtClean="0"/>
              <a:t>25</a:t>
            </a:fld>
            <a:endParaRPr lang="de-DE"/>
          </a:p>
        </p:txBody>
      </p:sp>
    </p:spTree>
    <p:extLst>
      <p:ext uri="{BB962C8B-B14F-4D97-AF65-F5344CB8AC3E}">
        <p14:creationId xmlns:p14="http://schemas.microsoft.com/office/powerpoint/2010/main" val="2926881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war nur der Entscheidungsweg</a:t>
            </a:r>
            <a:r>
              <a:rPr lang="de-DE" baseline="0" dirty="0"/>
              <a:t> zum U-Wert des Fensters und zum g-Wert.</a:t>
            </a:r>
          </a:p>
          <a:p>
            <a:endParaRPr lang="de-DE" baseline="0" dirty="0"/>
          </a:p>
          <a:p>
            <a:r>
              <a:rPr lang="de-DE" baseline="0" dirty="0"/>
              <a:t>Die Dämmung des Fensters hängen noch ab von Rahmen, Randverbund, Verglasung, Gasfüllung, Abstandshalter…..</a:t>
            </a:r>
            <a:endParaRPr lang="de-DE" dirty="0"/>
          </a:p>
        </p:txBody>
      </p:sp>
      <p:sp>
        <p:nvSpPr>
          <p:cNvPr id="4" name="Foliennummernplatzhalter 3"/>
          <p:cNvSpPr>
            <a:spLocks noGrp="1"/>
          </p:cNvSpPr>
          <p:nvPr>
            <p:ph type="sldNum" sz="quarter" idx="10"/>
          </p:nvPr>
        </p:nvSpPr>
        <p:spPr/>
        <p:txBody>
          <a:bodyPr/>
          <a:lstStyle/>
          <a:p>
            <a:fld id="{FE1C54EF-8F27-413E-987C-0A415F348236}" type="slidenum">
              <a:rPr lang="de-DE" smtClean="0"/>
              <a:t>26</a:t>
            </a:fld>
            <a:endParaRPr lang="de-DE"/>
          </a:p>
        </p:txBody>
      </p:sp>
    </p:spTree>
    <p:extLst>
      <p:ext uri="{BB962C8B-B14F-4D97-AF65-F5344CB8AC3E}">
        <p14:creationId xmlns:p14="http://schemas.microsoft.com/office/powerpoint/2010/main" val="29268812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gibt noch weitere Aspekte zu betrachten,</a:t>
            </a:r>
            <a:r>
              <a:rPr lang="de-DE" baseline="0" dirty="0"/>
              <a:t> </a:t>
            </a:r>
          </a:p>
          <a:p>
            <a:r>
              <a:rPr lang="de-DE" baseline="0" dirty="0"/>
              <a:t>Wobei hier die ästhetischen und funktionalen Aspekte der Architektur noch gar nicht betrachtet sind.</a:t>
            </a:r>
          </a:p>
          <a:p>
            <a:endParaRPr lang="de-DE" baseline="0" dirty="0"/>
          </a:p>
          <a:p>
            <a:r>
              <a:rPr lang="de-DE" dirty="0"/>
              <a:t>Gefahr: Widersprüche und Ungereimtheiten</a:t>
            </a:r>
            <a:r>
              <a:rPr lang="de-DE" baseline="0" dirty="0"/>
              <a:t> </a:t>
            </a:r>
          </a:p>
          <a:p>
            <a:r>
              <a:rPr lang="de-DE" baseline="0" dirty="0"/>
              <a:t>Folgen: Nachträge, Terminverzug, Mängel, Schäden. </a:t>
            </a:r>
          </a:p>
        </p:txBody>
      </p:sp>
      <p:sp>
        <p:nvSpPr>
          <p:cNvPr id="4" name="Foliennummernplatzhalter 3"/>
          <p:cNvSpPr>
            <a:spLocks noGrp="1"/>
          </p:cNvSpPr>
          <p:nvPr>
            <p:ph type="sldNum" sz="quarter" idx="10"/>
          </p:nvPr>
        </p:nvSpPr>
        <p:spPr/>
        <p:txBody>
          <a:bodyPr/>
          <a:lstStyle/>
          <a:p>
            <a:fld id="{FE1C54EF-8F27-413E-987C-0A415F348236}" type="slidenum">
              <a:rPr lang="de-DE" smtClean="0"/>
              <a:t>27</a:t>
            </a:fld>
            <a:endParaRPr lang="de-DE"/>
          </a:p>
        </p:txBody>
      </p:sp>
    </p:spTree>
    <p:extLst>
      <p:ext uri="{BB962C8B-B14F-4D97-AF65-F5344CB8AC3E}">
        <p14:creationId xmlns:p14="http://schemas.microsoft.com/office/powerpoint/2010/main" val="29268812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muss ja nicht immer</a:t>
            </a:r>
            <a:r>
              <a:rPr lang="de-DE" baseline="0" dirty="0"/>
              <a:t> ein Schaden entstehen. </a:t>
            </a:r>
          </a:p>
          <a:p>
            <a:endParaRPr lang="de-DE" baseline="0" dirty="0"/>
          </a:p>
        </p:txBody>
      </p:sp>
      <p:sp>
        <p:nvSpPr>
          <p:cNvPr id="4" name="Foliennummernplatzhalter 3"/>
          <p:cNvSpPr>
            <a:spLocks noGrp="1"/>
          </p:cNvSpPr>
          <p:nvPr>
            <p:ph type="sldNum" sz="quarter" idx="10"/>
          </p:nvPr>
        </p:nvSpPr>
        <p:spPr/>
        <p:txBody>
          <a:bodyPr/>
          <a:lstStyle/>
          <a:p>
            <a:fld id="{FE1C54EF-8F27-413E-987C-0A415F348236}" type="slidenum">
              <a:rPr lang="de-DE" smtClean="0"/>
              <a:t>28</a:t>
            </a:fld>
            <a:endParaRPr lang="de-DE"/>
          </a:p>
        </p:txBody>
      </p:sp>
    </p:spTree>
    <p:extLst>
      <p:ext uri="{BB962C8B-B14F-4D97-AF65-F5344CB8AC3E}">
        <p14:creationId xmlns:p14="http://schemas.microsoft.com/office/powerpoint/2010/main" val="29268812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Aber a</a:t>
            </a:r>
            <a:r>
              <a:rPr lang="de-DE" dirty="0"/>
              <a:t>us allen in der Ausschreibung nicht aufgelösten Widersprüche und Ungereimtheiten</a:t>
            </a:r>
            <a:r>
              <a:rPr lang="de-DE" baseline="0" dirty="0"/>
              <a:t> ergeben sich Ansatzpunkte für Nachträge und Terminverzug nach der Vergabe. </a:t>
            </a:r>
          </a:p>
        </p:txBody>
      </p:sp>
      <p:sp>
        <p:nvSpPr>
          <p:cNvPr id="4" name="Foliennummernplatzhalter 3"/>
          <p:cNvSpPr>
            <a:spLocks noGrp="1"/>
          </p:cNvSpPr>
          <p:nvPr>
            <p:ph type="sldNum" sz="quarter" idx="10"/>
          </p:nvPr>
        </p:nvSpPr>
        <p:spPr/>
        <p:txBody>
          <a:bodyPr/>
          <a:lstStyle/>
          <a:p>
            <a:fld id="{FE1C54EF-8F27-413E-987C-0A415F348236}" type="slidenum">
              <a:rPr lang="de-DE" smtClean="0"/>
              <a:t>29</a:t>
            </a:fld>
            <a:endParaRPr lang="de-DE"/>
          </a:p>
        </p:txBody>
      </p:sp>
    </p:spTree>
    <p:extLst>
      <p:ext uri="{BB962C8B-B14F-4D97-AF65-F5344CB8AC3E}">
        <p14:creationId xmlns:p14="http://schemas.microsoft.com/office/powerpoint/2010/main" val="29268812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muss ja nicht immer</a:t>
            </a:r>
            <a:r>
              <a:rPr lang="de-DE" baseline="0" dirty="0"/>
              <a:t> ein Schaden entstehen. </a:t>
            </a:r>
          </a:p>
          <a:p>
            <a:endParaRPr lang="de-DE" baseline="0" dirty="0"/>
          </a:p>
          <a:p>
            <a:r>
              <a:rPr lang="de-DE" baseline="0" dirty="0"/>
              <a:t>Aber a</a:t>
            </a:r>
            <a:r>
              <a:rPr lang="de-DE" dirty="0"/>
              <a:t>us allen in der Ausschreibung nicht aufgelösten Widersprüche und Ungereimtheiten</a:t>
            </a:r>
            <a:r>
              <a:rPr lang="de-DE" baseline="0" dirty="0"/>
              <a:t> ergeben sich Ansatzpunkte für Nachträge und Terminverzug nach der Vergabe. </a:t>
            </a:r>
          </a:p>
          <a:p>
            <a:endParaRPr lang="de-DE" baseline="0" dirty="0"/>
          </a:p>
          <a:p>
            <a:r>
              <a:rPr lang="de-DE" baseline="0" dirty="0"/>
              <a:t>Man könnte all diese Entscheidungswege automatisieren, das würde man „künstliche“ Intelligenz nennen. </a:t>
            </a:r>
          </a:p>
          <a:p>
            <a:r>
              <a:rPr lang="de-DE" baseline="0" dirty="0"/>
              <a:t>Wenn man eine übersichtliche Datengrundlage hat, geht es aber auch zügig mit Fachwissen.</a:t>
            </a:r>
          </a:p>
          <a:p>
            <a:endParaRPr lang="de-DE" baseline="0" dirty="0"/>
          </a:p>
          <a:p>
            <a:endParaRPr lang="de-DE" baseline="0" dirty="0"/>
          </a:p>
        </p:txBody>
      </p:sp>
      <p:sp>
        <p:nvSpPr>
          <p:cNvPr id="4" name="Foliennummernplatzhalter 3"/>
          <p:cNvSpPr>
            <a:spLocks noGrp="1"/>
          </p:cNvSpPr>
          <p:nvPr>
            <p:ph type="sldNum" sz="quarter" idx="10"/>
          </p:nvPr>
        </p:nvSpPr>
        <p:spPr/>
        <p:txBody>
          <a:bodyPr/>
          <a:lstStyle/>
          <a:p>
            <a:fld id="{FE1C54EF-8F27-413E-987C-0A415F348236}" type="slidenum">
              <a:rPr lang="de-DE" smtClean="0"/>
              <a:t>30</a:t>
            </a:fld>
            <a:endParaRPr lang="de-DE"/>
          </a:p>
        </p:txBody>
      </p:sp>
    </p:spTree>
    <p:extLst>
      <p:ext uri="{BB962C8B-B14F-4D97-AF65-F5344CB8AC3E}">
        <p14:creationId xmlns:p14="http://schemas.microsoft.com/office/powerpoint/2010/main" val="2926881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Viele</a:t>
            </a:r>
            <a:r>
              <a:rPr lang="de-DE" baseline="0" dirty="0"/>
              <a:t> Eigenschaften einer Immobilie werden beim Kauf gar nicht explizit benannt. </a:t>
            </a:r>
          </a:p>
          <a:p>
            <a:endParaRPr lang="de-DE" baseline="0" dirty="0"/>
          </a:p>
          <a:p>
            <a:r>
              <a:rPr lang="de-DE" baseline="0" dirty="0"/>
              <a:t>Die meisten Kriterien werden </a:t>
            </a:r>
            <a:r>
              <a:rPr lang="de-DE" b="1" baseline="0" dirty="0"/>
              <a:t>stillschweigend </a:t>
            </a:r>
            <a:r>
              <a:rPr lang="de-DE" baseline="0" dirty="0"/>
              <a:t>vorausgesetzt. </a:t>
            </a:r>
          </a:p>
          <a:p>
            <a:endParaRPr lang="de-DE" baseline="0" dirty="0"/>
          </a:p>
          <a:p>
            <a:r>
              <a:rPr lang="de-DE" baseline="0" dirty="0"/>
              <a:t>Zusammenhang zwischen </a:t>
            </a:r>
            <a:r>
              <a:rPr lang="de-DE" b="1" baseline="0" dirty="0"/>
              <a:t>Kaufpreis und </a:t>
            </a:r>
            <a:r>
              <a:rPr lang="de-DE" b="1" dirty="0"/>
              <a:t>Erwartungshaltung</a:t>
            </a:r>
          </a:p>
          <a:p>
            <a:endParaRPr lang="de-DE" b="1" dirty="0"/>
          </a:p>
          <a:p>
            <a:pPr marL="0" marR="0" indent="0" algn="l" defTabSz="914400" rtl="0" eaLnBrk="1" fontAlgn="auto" latinLnBrk="0" hangingPunct="1">
              <a:lnSpc>
                <a:spcPct val="100000"/>
              </a:lnSpc>
              <a:spcBef>
                <a:spcPts val="0"/>
              </a:spcBef>
              <a:spcAft>
                <a:spcPts val="0"/>
              </a:spcAft>
              <a:buClrTx/>
              <a:buSzTx/>
              <a:buFontTx/>
              <a:buNone/>
              <a:tabLst/>
              <a:defRPr/>
            </a:pPr>
            <a:r>
              <a:rPr lang="de-DE" b="1" baseline="0" dirty="0"/>
              <a:t>Nach </a:t>
            </a:r>
            <a:r>
              <a:rPr lang="de-DE" baseline="0" dirty="0"/>
              <a:t>dem Erwerb wechselt der Fokus auf die bauliche Qualität</a:t>
            </a:r>
          </a:p>
          <a:p>
            <a:endParaRPr lang="de-DE" b="1" dirty="0"/>
          </a:p>
        </p:txBody>
      </p:sp>
      <p:sp>
        <p:nvSpPr>
          <p:cNvPr id="4" name="Foliennummernplatzhalter 3"/>
          <p:cNvSpPr>
            <a:spLocks noGrp="1"/>
          </p:cNvSpPr>
          <p:nvPr>
            <p:ph type="sldNum" sz="quarter" idx="10"/>
          </p:nvPr>
        </p:nvSpPr>
        <p:spPr/>
        <p:txBody>
          <a:bodyPr/>
          <a:lstStyle/>
          <a:p>
            <a:fld id="{FE1C54EF-8F27-413E-987C-0A415F348236}" type="slidenum">
              <a:rPr lang="de-DE" smtClean="0"/>
              <a:t>3</a:t>
            </a:fld>
            <a:endParaRPr lang="de-DE"/>
          </a:p>
        </p:txBody>
      </p:sp>
    </p:spTree>
    <p:extLst>
      <p:ext uri="{BB962C8B-B14F-4D97-AF65-F5344CB8AC3E}">
        <p14:creationId xmlns:p14="http://schemas.microsoft.com/office/powerpoint/2010/main" val="1742191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Ausschnitt aus DIN V 18599-10: Räume und Attribute für den EnEV-Nachweis. </a:t>
            </a:r>
          </a:p>
          <a:p>
            <a:endParaRPr lang="de-DE" baseline="0" dirty="0"/>
          </a:p>
          <a:p>
            <a:r>
              <a:rPr lang="de-DE" baseline="0" dirty="0"/>
              <a:t>Enthält z. B. Innentemperaturen, aber auch Luftwechsel, Beleuchtungsstärken…</a:t>
            </a:r>
          </a:p>
          <a:p>
            <a:endParaRPr lang="de-DE" baseline="0" dirty="0"/>
          </a:p>
          <a:p>
            <a:r>
              <a:rPr lang="de-DE" baseline="0" dirty="0"/>
              <a:t>Warum nicht ergänzen um Attribute der Raumakustik, des Schallschutzes, des Korrosionsschutzes, VOC, MAK-Werte, Temperaturfaktoren, Verkehrslasten, Radontoleranz....?</a:t>
            </a:r>
          </a:p>
        </p:txBody>
      </p:sp>
      <p:sp>
        <p:nvSpPr>
          <p:cNvPr id="4" name="Foliennummernplatzhalter 3"/>
          <p:cNvSpPr>
            <a:spLocks noGrp="1"/>
          </p:cNvSpPr>
          <p:nvPr>
            <p:ph type="sldNum" sz="quarter" idx="10"/>
          </p:nvPr>
        </p:nvSpPr>
        <p:spPr/>
        <p:txBody>
          <a:bodyPr/>
          <a:lstStyle/>
          <a:p>
            <a:fld id="{FE1C54EF-8F27-413E-987C-0A415F348236}" type="slidenum">
              <a:rPr lang="de-DE" smtClean="0"/>
              <a:t>31</a:t>
            </a:fld>
            <a:endParaRPr lang="de-DE"/>
          </a:p>
        </p:txBody>
      </p:sp>
    </p:spTree>
    <p:extLst>
      <p:ext uri="{BB962C8B-B14F-4D97-AF65-F5344CB8AC3E}">
        <p14:creationId xmlns:p14="http://schemas.microsoft.com/office/powerpoint/2010/main" val="2926881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Schaden an der Elektrik in einem</a:t>
            </a:r>
            <a:r>
              <a:rPr lang="de-DE" sz="1200" b="1" kern="1200" baseline="0" dirty="0">
                <a:solidFill>
                  <a:schemeClr val="tx1"/>
                </a:solidFill>
                <a:effectLst/>
                <a:latin typeface="+mn-lt"/>
                <a:ea typeface="+mn-ea"/>
                <a:cs typeface="+mn-cs"/>
              </a:rPr>
              <a:t> Klärwerk</a:t>
            </a:r>
            <a:endParaRPr lang="de-DE" sz="1200" b="1"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DIN VDE 0100-510 (VDE 0100-510:  Anforderungen an elektrische Anlagen in Abhängigkeit von vorhersehbaren äußeren Einflüssen. </a:t>
            </a:r>
          </a:p>
          <a:p>
            <a:r>
              <a:rPr lang="de-DE" sz="1200" kern="1200" dirty="0">
                <a:solidFill>
                  <a:schemeClr val="tx1"/>
                </a:solidFill>
                <a:effectLst/>
                <a:latin typeface="+mn-lt"/>
                <a:ea typeface="+mn-ea"/>
                <a:cs typeface="+mn-cs"/>
              </a:rPr>
              <a:t>Norm IEC 61439:2010-06 Teile 0, 1 und 6</a:t>
            </a:r>
          </a:p>
          <a:p>
            <a:r>
              <a:rPr lang="de-DE" sz="1200" kern="1200" dirty="0">
                <a:solidFill>
                  <a:schemeClr val="tx1"/>
                </a:solidFill>
                <a:effectLst/>
                <a:latin typeface="+mn-lt"/>
                <a:ea typeface="+mn-ea"/>
                <a:cs typeface="+mn-cs"/>
              </a:rPr>
              <a:t>DIN EN 60721-3-3:1995-09: Klassifizierung von Umweltbedingungen - Teil 3: Klassen von Umwelteinflussgrößen und deren Grenzwerte</a:t>
            </a:r>
          </a:p>
          <a:p>
            <a:endParaRPr lang="de-DE" sz="1200" kern="1200" baseline="0" dirty="0">
              <a:solidFill>
                <a:schemeClr val="tx1"/>
              </a:solidFill>
              <a:effectLst/>
              <a:latin typeface="+mn-lt"/>
              <a:ea typeface="+mn-ea"/>
              <a:cs typeface="+mn-cs"/>
            </a:endParaRPr>
          </a:p>
          <a:p>
            <a:r>
              <a:rPr lang="de-DE" sz="1200" kern="1200" baseline="0" dirty="0">
                <a:solidFill>
                  <a:schemeClr val="tx1"/>
                </a:solidFill>
                <a:effectLst/>
                <a:latin typeface="+mn-lt"/>
                <a:ea typeface="+mn-ea"/>
                <a:cs typeface="+mn-cs"/>
              </a:rPr>
              <a:t>Erforderlich: Gekapselter Schaltschrank, Überdruck, Aktivkohlefilter</a:t>
            </a:r>
          </a:p>
          <a:p>
            <a:endParaRPr lang="de-DE" baseline="0" dirty="0"/>
          </a:p>
        </p:txBody>
      </p:sp>
      <p:sp>
        <p:nvSpPr>
          <p:cNvPr id="4" name="Foliennummernplatzhalter 3"/>
          <p:cNvSpPr>
            <a:spLocks noGrp="1"/>
          </p:cNvSpPr>
          <p:nvPr>
            <p:ph type="sldNum" sz="quarter" idx="10"/>
          </p:nvPr>
        </p:nvSpPr>
        <p:spPr/>
        <p:txBody>
          <a:bodyPr/>
          <a:lstStyle/>
          <a:p>
            <a:fld id="{FE1C54EF-8F27-413E-987C-0A415F348236}" type="slidenum">
              <a:rPr lang="de-DE" smtClean="0"/>
              <a:t>32</a:t>
            </a:fld>
            <a:endParaRPr lang="de-DE"/>
          </a:p>
        </p:txBody>
      </p:sp>
    </p:spTree>
    <p:extLst>
      <p:ext uri="{BB962C8B-B14F-4D97-AF65-F5344CB8AC3E}">
        <p14:creationId xmlns:p14="http://schemas.microsoft.com/office/powerpoint/2010/main" val="29268812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muss ja nicht immer</a:t>
            </a:r>
            <a:r>
              <a:rPr lang="de-DE" baseline="0" dirty="0"/>
              <a:t> ein Schaden entstehen. </a:t>
            </a:r>
          </a:p>
          <a:p>
            <a:endParaRPr lang="de-DE" baseline="0" dirty="0"/>
          </a:p>
          <a:p>
            <a:r>
              <a:rPr lang="de-DE" baseline="0" dirty="0"/>
              <a:t>Aber a</a:t>
            </a:r>
            <a:r>
              <a:rPr lang="de-DE" dirty="0"/>
              <a:t>us allen in der Ausschreibung nicht aufgelösten Widersprüche und Ungereimtheiten</a:t>
            </a:r>
            <a:r>
              <a:rPr lang="de-DE" baseline="0" dirty="0"/>
              <a:t> ergeben sich Ansatzpunkte für Nachträge und </a:t>
            </a:r>
            <a:r>
              <a:rPr lang="de-DE" baseline="0" dirty="0" err="1"/>
              <a:t>Terminverschub</a:t>
            </a:r>
            <a:r>
              <a:rPr lang="de-DE" baseline="0" dirty="0"/>
              <a:t> nach der Vergabe. </a:t>
            </a:r>
          </a:p>
        </p:txBody>
      </p:sp>
      <p:sp>
        <p:nvSpPr>
          <p:cNvPr id="4" name="Foliennummernplatzhalter 3"/>
          <p:cNvSpPr>
            <a:spLocks noGrp="1"/>
          </p:cNvSpPr>
          <p:nvPr>
            <p:ph type="sldNum" sz="quarter" idx="10"/>
          </p:nvPr>
        </p:nvSpPr>
        <p:spPr/>
        <p:txBody>
          <a:bodyPr/>
          <a:lstStyle/>
          <a:p>
            <a:fld id="{FE1C54EF-8F27-413E-987C-0A415F348236}" type="slidenum">
              <a:rPr lang="de-DE" smtClean="0"/>
              <a:t>33</a:t>
            </a:fld>
            <a:endParaRPr lang="de-DE"/>
          </a:p>
        </p:txBody>
      </p:sp>
    </p:spTree>
    <p:extLst>
      <p:ext uri="{BB962C8B-B14F-4D97-AF65-F5344CB8AC3E}">
        <p14:creationId xmlns:p14="http://schemas.microsoft.com/office/powerpoint/2010/main" val="29268812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muss ja nicht immer</a:t>
            </a:r>
            <a:r>
              <a:rPr lang="de-DE" baseline="0" dirty="0"/>
              <a:t> ein Schaden entstehen. </a:t>
            </a:r>
          </a:p>
          <a:p>
            <a:endParaRPr lang="de-DE" baseline="0" dirty="0"/>
          </a:p>
          <a:p>
            <a:r>
              <a:rPr lang="de-DE" baseline="0" dirty="0"/>
              <a:t>Aber a</a:t>
            </a:r>
            <a:r>
              <a:rPr lang="de-DE" dirty="0"/>
              <a:t>us allen in der Ausschreibung nicht aufgelösten Widersprüche und Ungereimtheiten</a:t>
            </a:r>
            <a:r>
              <a:rPr lang="de-DE" baseline="0" dirty="0"/>
              <a:t> ergeben sich Ansatzpunkte für Nachträge und </a:t>
            </a:r>
            <a:r>
              <a:rPr lang="de-DE" baseline="0" dirty="0" err="1"/>
              <a:t>Terminverschub</a:t>
            </a:r>
            <a:r>
              <a:rPr lang="de-DE" baseline="0" dirty="0"/>
              <a:t> nach der Vergabe. </a:t>
            </a:r>
          </a:p>
        </p:txBody>
      </p:sp>
      <p:sp>
        <p:nvSpPr>
          <p:cNvPr id="4" name="Foliennummernplatzhalter 3"/>
          <p:cNvSpPr>
            <a:spLocks noGrp="1"/>
          </p:cNvSpPr>
          <p:nvPr>
            <p:ph type="sldNum" sz="quarter" idx="10"/>
          </p:nvPr>
        </p:nvSpPr>
        <p:spPr/>
        <p:txBody>
          <a:bodyPr/>
          <a:lstStyle/>
          <a:p>
            <a:fld id="{FE1C54EF-8F27-413E-987C-0A415F348236}" type="slidenum">
              <a:rPr lang="de-DE" smtClean="0"/>
              <a:t>34</a:t>
            </a:fld>
            <a:endParaRPr lang="de-DE"/>
          </a:p>
        </p:txBody>
      </p:sp>
    </p:spTree>
    <p:extLst>
      <p:ext uri="{BB962C8B-B14F-4D97-AF65-F5344CB8AC3E}">
        <p14:creationId xmlns:p14="http://schemas.microsoft.com/office/powerpoint/2010/main" val="29268812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muss ja nicht immer</a:t>
            </a:r>
            <a:r>
              <a:rPr lang="de-DE" baseline="0" dirty="0"/>
              <a:t> ein Schaden entstehen. </a:t>
            </a:r>
          </a:p>
          <a:p>
            <a:endParaRPr lang="de-DE" baseline="0" dirty="0"/>
          </a:p>
          <a:p>
            <a:r>
              <a:rPr lang="de-DE" baseline="0" dirty="0"/>
              <a:t>Aber a</a:t>
            </a:r>
            <a:r>
              <a:rPr lang="de-DE" dirty="0"/>
              <a:t>us allen in der Ausschreibung nicht aufgelösten Widersprüche und Ungereimtheiten</a:t>
            </a:r>
            <a:r>
              <a:rPr lang="de-DE" baseline="0" dirty="0"/>
              <a:t> ergeben sich Ansatzpunkte für Nachträge und </a:t>
            </a:r>
            <a:r>
              <a:rPr lang="de-DE" baseline="0" dirty="0" err="1"/>
              <a:t>Terminverschub</a:t>
            </a:r>
            <a:r>
              <a:rPr lang="de-DE" baseline="0" dirty="0"/>
              <a:t> nach der Vergabe. </a:t>
            </a:r>
          </a:p>
        </p:txBody>
      </p:sp>
      <p:sp>
        <p:nvSpPr>
          <p:cNvPr id="4" name="Foliennummernplatzhalter 3"/>
          <p:cNvSpPr>
            <a:spLocks noGrp="1"/>
          </p:cNvSpPr>
          <p:nvPr>
            <p:ph type="sldNum" sz="quarter" idx="10"/>
          </p:nvPr>
        </p:nvSpPr>
        <p:spPr/>
        <p:txBody>
          <a:bodyPr/>
          <a:lstStyle/>
          <a:p>
            <a:fld id="{FE1C54EF-8F27-413E-987C-0A415F348236}" type="slidenum">
              <a:rPr lang="de-DE" smtClean="0"/>
              <a:t>35</a:t>
            </a:fld>
            <a:endParaRPr lang="de-DE"/>
          </a:p>
        </p:txBody>
      </p:sp>
    </p:spTree>
    <p:extLst>
      <p:ext uri="{BB962C8B-B14F-4D97-AF65-F5344CB8AC3E}">
        <p14:creationId xmlns:p14="http://schemas.microsoft.com/office/powerpoint/2010/main" val="29268812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ein kleiner Ausschnitt aus der</a:t>
            </a:r>
            <a:r>
              <a:rPr lang="de-DE" baseline="0" dirty="0"/>
              <a:t> </a:t>
            </a:r>
            <a:r>
              <a:rPr lang="de-DE" baseline="0" dirty="0" err="1"/>
              <a:t>Attributeliste</a:t>
            </a:r>
            <a:r>
              <a:rPr lang="de-DE" baseline="0" dirty="0"/>
              <a:t>. In </a:t>
            </a:r>
            <a:r>
              <a:rPr lang="de-DE" baseline="0" dirty="0" err="1"/>
              <a:t>Ifc</a:t>
            </a:r>
            <a:r>
              <a:rPr lang="de-DE" baseline="0" dirty="0"/>
              <a:t> ist dazu nichts zu finden.</a:t>
            </a:r>
          </a:p>
        </p:txBody>
      </p:sp>
      <p:sp>
        <p:nvSpPr>
          <p:cNvPr id="4" name="Foliennummernplatzhalter 3"/>
          <p:cNvSpPr>
            <a:spLocks noGrp="1"/>
          </p:cNvSpPr>
          <p:nvPr>
            <p:ph type="sldNum" sz="quarter" idx="10"/>
          </p:nvPr>
        </p:nvSpPr>
        <p:spPr/>
        <p:txBody>
          <a:bodyPr/>
          <a:lstStyle/>
          <a:p>
            <a:fld id="{FE1C54EF-8F27-413E-987C-0A415F348236}" type="slidenum">
              <a:rPr lang="de-DE" smtClean="0"/>
              <a:t>36</a:t>
            </a:fld>
            <a:endParaRPr lang="de-DE"/>
          </a:p>
        </p:txBody>
      </p:sp>
    </p:spTree>
    <p:extLst>
      <p:ext uri="{BB962C8B-B14F-4D97-AF65-F5344CB8AC3E}">
        <p14:creationId xmlns:p14="http://schemas.microsoft.com/office/powerpoint/2010/main" val="29268812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a:t>
            </a:r>
            <a:r>
              <a:rPr lang="de-DE" baseline="0" dirty="0"/>
              <a:t> Arbeit mit einem solchen System erfordert eine umfassende Datengrundlage.</a:t>
            </a:r>
            <a:endParaRPr lang="de-DE" dirty="0"/>
          </a:p>
        </p:txBody>
      </p:sp>
      <p:sp>
        <p:nvSpPr>
          <p:cNvPr id="4" name="Foliennummernplatzhalter 3"/>
          <p:cNvSpPr>
            <a:spLocks noGrp="1"/>
          </p:cNvSpPr>
          <p:nvPr>
            <p:ph type="sldNum" sz="quarter" idx="10"/>
          </p:nvPr>
        </p:nvSpPr>
        <p:spPr/>
        <p:txBody>
          <a:bodyPr/>
          <a:lstStyle/>
          <a:p>
            <a:fld id="{FE1C54EF-8F27-413E-987C-0A415F348236}" type="slidenum">
              <a:rPr lang="de-DE" smtClean="0"/>
              <a:t>38</a:t>
            </a:fld>
            <a:endParaRPr lang="de-DE"/>
          </a:p>
        </p:txBody>
      </p:sp>
    </p:spTree>
    <p:extLst>
      <p:ext uri="{BB962C8B-B14F-4D97-AF65-F5344CB8AC3E}">
        <p14:creationId xmlns:p14="http://schemas.microsoft.com/office/powerpoint/2010/main" val="2901696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DE" dirty="0"/>
              <a:t>Fragen: </a:t>
            </a:r>
          </a:p>
          <a:p>
            <a:pPr marL="0" indent="0">
              <a:buNone/>
            </a:pPr>
            <a:r>
              <a:rPr lang="de-DE" dirty="0"/>
              <a:t>Welche Dämmschichtdicke ist wirtschaftlich?</a:t>
            </a:r>
          </a:p>
          <a:p>
            <a:pPr marL="0" indent="0">
              <a:buNone/>
            </a:pPr>
            <a:r>
              <a:rPr lang="de-DE" dirty="0"/>
              <a:t>Wo liegt das energetische Optimum?</a:t>
            </a:r>
          </a:p>
          <a:p>
            <a:pPr marL="0" indent="0">
              <a:buNone/>
            </a:pPr>
            <a:r>
              <a:rPr lang="de-DE" dirty="0"/>
              <a:t>Wo liegt das ökobilanzielle Optimum?</a:t>
            </a:r>
          </a:p>
          <a:p>
            <a:pPr marL="0" indent="0">
              <a:buNone/>
            </a:pPr>
            <a:r>
              <a:rPr lang="de-DE" dirty="0"/>
              <a:t>Welches Produkt wähle ich? / schreibe ich aus?</a:t>
            </a:r>
          </a:p>
          <a:p>
            <a:endParaRPr lang="de-DE" dirty="0"/>
          </a:p>
          <a:p>
            <a:pPr marL="0" indent="0">
              <a:buNone/>
            </a:pPr>
            <a:r>
              <a:rPr lang="de-DE" dirty="0"/>
              <a:t>Vorgeschlagenes Verfahren:</a:t>
            </a:r>
          </a:p>
          <a:p>
            <a:pPr marL="0" indent="0">
              <a:buNone/>
            </a:pPr>
            <a:endParaRPr lang="de-DE" dirty="0"/>
          </a:p>
          <a:p>
            <a:pPr marL="0" indent="0">
              <a:buNone/>
            </a:pPr>
            <a:r>
              <a:rPr lang="de-DE" dirty="0"/>
              <a:t>Zusammentragen der relevanten Eigenschaften in Datensätze</a:t>
            </a:r>
          </a:p>
        </p:txBody>
      </p:sp>
      <p:sp>
        <p:nvSpPr>
          <p:cNvPr id="4" name="Foliennummernplatzhalter 3"/>
          <p:cNvSpPr>
            <a:spLocks noGrp="1"/>
          </p:cNvSpPr>
          <p:nvPr>
            <p:ph type="sldNum" sz="quarter" idx="10"/>
          </p:nvPr>
        </p:nvSpPr>
        <p:spPr/>
        <p:txBody>
          <a:bodyPr/>
          <a:lstStyle/>
          <a:p>
            <a:fld id="{FE1C54EF-8F27-413E-987C-0A415F348236}" type="slidenum">
              <a:rPr lang="de-DE" smtClean="0"/>
              <a:t>39</a:t>
            </a:fld>
            <a:endParaRPr lang="de-DE"/>
          </a:p>
        </p:txBody>
      </p:sp>
    </p:spTree>
    <p:extLst>
      <p:ext uri="{BB962C8B-B14F-4D97-AF65-F5344CB8AC3E}">
        <p14:creationId xmlns:p14="http://schemas.microsoft.com/office/powerpoint/2010/main" val="8002398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844083">
              <a:defRPr/>
            </a:pPr>
            <a:r>
              <a:rPr lang="de-DE" dirty="0"/>
              <a:t>Dementsprechend ergibt sich bei Berücksichtigung der Herstellungsenergie</a:t>
            </a:r>
            <a:r>
              <a:rPr lang="de-DE" baseline="0" dirty="0"/>
              <a:t> ein Optimum der k</a:t>
            </a:r>
            <a:r>
              <a:rPr lang="de-DE" dirty="0"/>
              <a:t>umulierten Einsparung.</a:t>
            </a:r>
          </a:p>
          <a:p>
            <a:endParaRPr lang="de-DE" dirty="0"/>
          </a:p>
        </p:txBody>
      </p:sp>
      <p:sp>
        <p:nvSpPr>
          <p:cNvPr id="4" name="Foliennummernplatzhalter 3"/>
          <p:cNvSpPr>
            <a:spLocks noGrp="1"/>
          </p:cNvSpPr>
          <p:nvPr>
            <p:ph type="sldNum" sz="quarter" idx="10"/>
          </p:nvPr>
        </p:nvSpPr>
        <p:spPr/>
        <p:txBody>
          <a:bodyPr/>
          <a:lstStyle/>
          <a:p>
            <a:fld id="{35C2ED56-2B40-4857-9307-79CA4EB9FFBE}" type="slidenum">
              <a:rPr lang="de-DE" smtClean="0"/>
              <a:t>40</a:t>
            </a:fld>
            <a:endParaRPr lang="de-DE"/>
          </a:p>
        </p:txBody>
      </p:sp>
    </p:spTree>
    <p:extLst>
      <p:ext uri="{BB962C8B-B14F-4D97-AF65-F5344CB8AC3E}">
        <p14:creationId xmlns:p14="http://schemas.microsoft.com/office/powerpoint/2010/main" val="17743357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Nullstelle</a:t>
            </a:r>
            <a:r>
              <a:rPr lang="de-DE" baseline="0" dirty="0"/>
              <a:t> der Gewinnfunktion liegt am Schnittpunkt der erzielbaren Einsparung des x-ten Zentimeters mit der Herstellungsenergie des x-ten Zentimeters.</a:t>
            </a:r>
          </a:p>
          <a:p>
            <a:endParaRPr lang="de-DE" baseline="0" dirty="0"/>
          </a:p>
          <a:p>
            <a:r>
              <a:rPr lang="de-DE" baseline="0" dirty="0"/>
              <a:t>Für die Wirtschaftlichkeitsbetrachtung sehen die Diagramme genau so aus, auf der Y-Achse finden sich dann die Life Cycle Kosten (LCC).</a:t>
            </a:r>
          </a:p>
          <a:p>
            <a:endParaRPr lang="de-DE" dirty="0"/>
          </a:p>
        </p:txBody>
      </p:sp>
      <p:sp>
        <p:nvSpPr>
          <p:cNvPr id="4" name="Foliennummernplatzhalter 3"/>
          <p:cNvSpPr>
            <a:spLocks noGrp="1"/>
          </p:cNvSpPr>
          <p:nvPr>
            <p:ph type="sldNum" sz="quarter" idx="10"/>
          </p:nvPr>
        </p:nvSpPr>
        <p:spPr/>
        <p:txBody>
          <a:bodyPr/>
          <a:lstStyle/>
          <a:p>
            <a:fld id="{35C2ED56-2B40-4857-9307-79CA4EB9FFBE}" type="slidenum">
              <a:rPr lang="de-DE" smtClean="0"/>
              <a:t>41</a:t>
            </a:fld>
            <a:endParaRPr lang="de-DE"/>
          </a:p>
        </p:txBody>
      </p:sp>
    </p:spTree>
    <p:extLst>
      <p:ext uri="{BB962C8B-B14F-4D97-AF65-F5344CB8AC3E}">
        <p14:creationId xmlns:p14="http://schemas.microsoft.com/office/powerpoint/2010/main" val="266060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a:t>
            </a:r>
            <a:r>
              <a:rPr lang="de-DE" baseline="0" dirty="0"/>
              <a:t> liegt im Trend, dass Käufer sich zur Abnahme der Immobilie sachverständige Hilfe zu Rate ziehen, auch nochmals vor Ablauf der Gewährleistung.</a:t>
            </a:r>
          </a:p>
          <a:p>
            <a:endParaRPr lang="de-DE" dirty="0"/>
          </a:p>
        </p:txBody>
      </p:sp>
      <p:sp>
        <p:nvSpPr>
          <p:cNvPr id="4" name="Foliennummernplatzhalter 3"/>
          <p:cNvSpPr>
            <a:spLocks noGrp="1"/>
          </p:cNvSpPr>
          <p:nvPr>
            <p:ph type="sldNum" sz="quarter" idx="10"/>
          </p:nvPr>
        </p:nvSpPr>
        <p:spPr/>
        <p:txBody>
          <a:bodyPr/>
          <a:lstStyle/>
          <a:p>
            <a:fld id="{FE1C54EF-8F27-413E-987C-0A415F348236}" type="slidenum">
              <a:rPr lang="de-DE" smtClean="0"/>
              <a:t>4</a:t>
            </a:fld>
            <a:endParaRPr lang="de-DE"/>
          </a:p>
        </p:txBody>
      </p:sp>
    </p:spTree>
    <p:extLst>
      <p:ext uri="{BB962C8B-B14F-4D97-AF65-F5344CB8AC3E}">
        <p14:creationId xmlns:p14="http://schemas.microsoft.com/office/powerpoint/2010/main" val="2926881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 diese Fragen</a:t>
            </a:r>
            <a:r>
              <a:rPr lang="de-DE" baseline="0" dirty="0"/>
              <a:t> beantworten zu können, werden eine Anzahl von Produktdaten benötigt, z. B.</a:t>
            </a:r>
          </a:p>
          <a:p>
            <a:endParaRPr lang="de-DE" baseline="0" dirty="0"/>
          </a:p>
          <a:p>
            <a:endParaRPr lang="de-DE" dirty="0"/>
          </a:p>
        </p:txBody>
      </p:sp>
      <p:sp>
        <p:nvSpPr>
          <p:cNvPr id="4" name="Foliennummernplatzhalter 3"/>
          <p:cNvSpPr>
            <a:spLocks noGrp="1"/>
          </p:cNvSpPr>
          <p:nvPr>
            <p:ph type="sldNum" sz="quarter" idx="10"/>
          </p:nvPr>
        </p:nvSpPr>
        <p:spPr/>
        <p:txBody>
          <a:bodyPr/>
          <a:lstStyle/>
          <a:p>
            <a:fld id="{FE1C54EF-8F27-413E-987C-0A415F348236}" type="slidenum">
              <a:rPr lang="de-DE" smtClean="0"/>
              <a:t>42</a:t>
            </a:fld>
            <a:endParaRPr lang="de-DE"/>
          </a:p>
        </p:txBody>
      </p:sp>
    </p:spTree>
    <p:extLst>
      <p:ext uri="{BB962C8B-B14F-4D97-AF65-F5344CB8AC3E}">
        <p14:creationId xmlns:p14="http://schemas.microsoft.com/office/powerpoint/2010/main" val="1950091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 diese Fragen</a:t>
            </a:r>
            <a:r>
              <a:rPr lang="de-DE" baseline="0" dirty="0"/>
              <a:t> beantworten zu können, werden eine Anzahl von Produktdaten benötigt.</a:t>
            </a:r>
          </a:p>
          <a:p>
            <a:endParaRPr lang="de-DE" baseline="0" dirty="0"/>
          </a:p>
          <a:p>
            <a:r>
              <a:rPr lang="de-DE" baseline="0" dirty="0"/>
              <a:t>Produktunabhängige Beratung!</a:t>
            </a:r>
          </a:p>
          <a:p>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Für den Architekten als Sachwalter des Bauherrn und für den Beratenden Ingenieur sind neutrale Angaben jenseits des Produktmarketings notwendig</a:t>
            </a:r>
          </a:p>
          <a:p>
            <a:endParaRPr lang="de-DE" baseline="0" dirty="0"/>
          </a:p>
          <a:p>
            <a:endParaRPr lang="de-DE" baseline="0" dirty="0"/>
          </a:p>
          <a:p>
            <a:endParaRPr lang="de-DE" baseline="0" dirty="0"/>
          </a:p>
          <a:p>
            <a:endParaRPr lang="de-DE" dirty="0"/>
          </a:p>
        </p:txBody>
      </p:sp>
      <p:sp>
        <p:nvSpPr>
          <p:cNvPr id="4" name="Foliennummernplatzhalter 3"/>
          <p:cNvSpPr>
            <a:spLocks noGrp="1"/>
          </p:cNvSpPr>
          <p:nvPr>
            <p:ph type="sldNum" sz="quarter" idx="10"/>
          </p:nvPr>
        </p:nvSpPr>
        <p:spPr/>
        <p:txBody>
          <a:bodyPr/>
          <a:lstStyle/>
          <a:p>
            <a:fld id="{FE1C54EF-8F27-413E-987C-0A415F348236}" type="slidenum">
              <a:rPr lang="de-DE" smtClean="0"/>
              <a:t>43</a:t>
            </a:fld>
            <a:endParaRPr lang="de-DE"/>
          </a:p>
        </p:txBody>
      </p:sp>
    </p:spTree>
    <p:extLst>
      <p:ext uri="{BB962C8B-B14F-4D97-AF65-F5344CB8AC3E}">
        <p14:creationId xmlns:p14="http://schemas.microsoft.com/office/powerpoint/2010/main" val="1950091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Für nicht für genormte Anwendungen sind die </a:t>
            </a:r>
            <a:r>
              <a:rPr lang="de-DE" sz="1200" b="1" kern="1200" dirty="0">
                <a:solidFill>
                  <a:schemeClr val="tx1"/>
                </a:solidFill>
                <a:effectLst/>
                <a:latin typeface="+mn-lt"/>
                <a:ea typeface="+mn-ea"/>
                <a:cs typeface="+mn-cs"/>
              </a:rPr>
              <a:t>Bemessungswerte </a:t>
            </a:r>
            <a:r>
              <a:rPr lang="de-DE" sz="1200" kern="1200" dirty="0">
                <a:solidFill>
                  <a:schemeClr val="tx1"/>
                </a:solidFill>
                <a:effectLst/>
                <a:latin typeface="+mn-lt"/>
                <a:ea typeface="+mn-ea"/>
                <a:cs typeface="+mn-cs"/>
              </a:rPr>
              <a:t>der Wärmeleitfähigkeit den </a:t>
            </a:r>
            <a:r>
              <a:rPr lang="de-DE" sz="1200" b="1" kern="1200" dirty="0">
                <a:solidFill>
                  <a:schemeClr val="tx1"/>
                </a:solidFill>
                <a:effectLst/>
                <a:latin typeface="+mn-lt"/>
                <a:ea typeface="+mn-ea"/>
                <a:cs typeface="+mn-cs"/>
              </a:rPr>
              <a:t>allgemein bauaufsichtlichen Zulassungen </a:t>
            </a:r>
            <a:r>
              <a:rPr lang="de-DE" sz="1200" kern="1200" dirty="0">
                <a:solidFill>
                  <a:schemeClr val="tx1"/>
                </a:solidFill>
                <a:effectLst/>
                <a:latin typeface="+mn-lt"/>
                <a:ea typeface="+mn-ea"/>
                <a:cs typeface="+mn-cs"/>
              </a:rPr>
              <a:t>zu entnehmen</a:t>
            </a:r>
          </a:p>
          <a:p>
            <a:endParaRPr lang="de-DE" dirty="0"/>
          </a:p>
        </p:txBody>
      </p:sp>
      <p:sp>
        <p:nvSpPr>
          <p:cNvPr id="4" name="Foliennummernplatzhalter 3"/>
          <p:cNvSpPr>
            <a:spLocks noGrp="1"/>
          </p:cNvSpPr>
          <p:nvPr>
            <p:ph type="sldNum" sz="quarter" idx="10"/>
          </p:nvPr>
        </p:nvSpPr>
        <p:spPr/>
        <p:txBody>
          <a:bodyPr/>
          <a:lstStyle/>
          <a:p>
            <a:fld id="{FE1C54EF-8F27-413E-987C-0A415F348236}" type="slidenum">
              <a:rPr lang="de-DE" smtClean="0"/>
              <a:t>44</a:t>
            </a:fld>
            <a:endParaRPr lang="de-DE"/>
          </a:p>
        </p:txBody>
      </p:sp>
    </p:spTree>
    <p:extLst>
      <p:ext uri="{BB962C8B-B14F-4D97-AF65-F5344CB8AC3E}">
        <p14:creationId xmlns:p14="http://schemas.microsoft.com/office/powerpoint/2010/main" val="1950091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Für nicht für genormte Anwendungen sind die </a:t>
            </a:r>
            <a:r>
              <a:rPr lang="de-DE" sz="1200" b="1" kern="1200" dirty="0">
                <a:solidFill>
                  <a:schemeClr val="tx1"/>
                </a:solidFill>
                <a:effectLst/>
                <a:latin typeface="+mn-lt"/>
                <a:ea typeface="+mn-ea"/>
                <a:cs typeface="+mn-cs"/>
              </a:rPr>
              <a:t>Bemessungswerte </a:t>
            </a:r>
            <a:r>
              <a:rPr lang="de-DE" sz="1200" kern="1200" dirty="0">
                <a:solidFill>
                  <a:schemeClr val="tx1"/>
                </a:solidFill>
                <a:effectLst/>
                <a:latin typeface="+mn-lt"/>
                <a:ea typeface="+mn-ea"/>
                <a:cs typeface="+mn-cs"/>
              </a:rPr>
              <a:t>der Wärmeleitfähigkeit den </a:t>
            </a:r>
            <a:r>
              <a:rPr lang="de-DE" sz="1200" b="1" kern="1200" dirty="0">
                <a:solidFill>
                  <a:schemeClr val="tx1"/>
                </a:solidFill>
                <a:effectLst/>
                <a:latin typeface="+mn-lt"/>
                <a:ea typeface="+mn-ea"/>
                <a:cs typeface="+mn-cs"/>
              </a:rPr>
              <a:t>allgemein bauaufsichtlichen Zulassungen </a:t>
            </a:r>
            <a:r>
              <a:rPr lang="de-DE" sz="1200" kern="1200" dirty="0">
                <a:solidFill>
                  <a:schemeClr val="tx1"/>
                </a:solidFill>
                <a:effectLst/>
                <a:latin typeface="+mn-lt"/>
                <a:ea typeface="+mn-ea"/>
                <a:cs typeface="+mn-cs"/>
              </a:rPr>
              <a:t>zu entnehmen</a:t>
            </a:r>
          </a:p>
          <a:p>
            <a:endParaRPr lang="de-DE" dirty="0"/>
          </a:p>
        </p:txBody>
      </p:sp>
      <p:sp>
        <p:nvSpPr>
          <p:cNvPr id="4" name="Foliennummernplatzhalter 3"/>
          <p:cNvSpPr>
            <a:spLocks noGrp="1"/>
          </p:cNvSpPr>
          <p:nvPr>
            <p:ph type="sldNum" sz="quarter" idx="10"/>
          </p:nvPr>
        </p:nvSpPr>
        <p:spPr/>
        <p:txBody>
          <a:bodyPr/>
          <a:lstStyle/>
          <a:p>
            <a:fld id="{FE1C54EF-8F27-413E-987C-0A415F348236}" type="slidenum">
              <a:rPr lang="de-DE" smtClean="0"/>
              <a:t>45</a:t>
            </a:fld>
            <a:endParaRPr lang="de-DE"/>
          </a:p>
        </p:txBody>
      </p:sp>
    </p:spTree>
    <p:extLst>
      <p:ext uri="{BB962C8B-B14F-4D97-AF65-F5344CB8AC3E}">
        <p14:creationId xmlns:p14="http://schemas.microsoft.com/office/powerpoint/2010/main" val="1950091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Für nicht für genormte Anwendungen sind die </a:t>
            </a:r>
            <a:r>
              <a:rPr lang="de-DE" sz="1200" b="1" kern="1200" dirty="0">
                <a:solidFill>
                  <a:schemeClr val="tx1"/>
                </a:solidFill>
                <a:effectLst/>
                <a:latin typeface="+mn-lt"/>
                <a:ea typeface="+mn-ea"/>
                <a:cs typeface="+mn-cs"/>
              </a:rPr>
              <a:t>Bemessungswerte </a:t>
            </a:r>
            <a:r>
              <a:rPr lang="de-DE" sz="1200" kern="1200" dirty="0">
                <a:solidFill>
                  <a:schemeClr val="tx1"/>
                </a:solidFill>
                <a:effectLst/>
                <a:latin typeface="+mn-lt"/>
                <a:ea typeface="+mn-ea"/>
                <a:cs typeface="+mn-cs"/>
              </a:rPr>
              <a:t>der Wärmeleitfähigkeit den </a:t>
            </a:r>
            <a:r>
              <a:rPr lang="de-DE" sz="1200" b="1" kern="1200" dirty="0">
                <a:solidFill>
                  <a:schemeClr val="tx1"/>
                </a:solidFill>
                <a:effectLst/>
                <a:latin typeface="+mn-lt"/>
                <a:ea typeface="+mn-ea"/>
                <a:cs typeface="+mn-cs"/>
              </a:rPr>
              <a:t>allgemein bauaufsichtlichen Zulassungen </a:t>
            </a:r>
            <a:r>
              <a:rPr lang="de-DE" sz="1200" kern="1200" dirty="0">
                <a:solidFill>
                  <a:schemeClr val="tx1"/>
                </a:solidFill>
                <a:effectLst/>
                <a:latin typeface="+mn-lt"/>
                <a:ea typeface="+mn-ea"/>
                <a:cs typeface="+mn-cs"/>
              </a:rPr>
              <a:t>zu entnehmen</a:t>
            </a:r>
          </a:p>
          <a:p>
            <a:endParaRPr lang="de-DE" dirty="0"/>
          </a:p>
        </p:txBody>
      </p:sp>
      <p:sp>
        <p:nvSpPr>
          <p:cNvPr id="4" name="Foliennummernplatzhalter 3"/>
          <p:cNvSpPr>
            <a:spLocks noGrp="1"/>
          </p:cNvSpPr>
          <p:nvPr>
            <p:ph type="sldNum" sz="quarter" idx="10"/>
          </p:nvPr>
        </p:nvSpPr>
        <p:spPr/>
        <p:txBody>
          <a:bodyPr/>
          <a:lstStyle/>
          <a:p>
            <a:fld id="{FE1C54EF-8F27-413E-987C-0A415F348236}" type="slidenum">
              <a:rPr lang="de-DE" smtClean="0"/>
              <a:t>46</a:t>
            </a:fld>
            <a:endParaRPr lang="de-DE"/>
          </a:p>
        </p:txBody>
      </p:sp>
    </p:spTree>
    <p:extLst>
      <p:ext uri="{BB962C8B-B14F-4D97-AF65-F5344CB8AC3E}">
        <p14:creationId xmlns:p14="http://schemas.microsoft.com/office/powerpoint/2010/main" val="1950091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E1C54EF-8F27-413E-987C-0A415F348236}" type="slidenum">
              <a:rPr lang="de-DE" smtClean="0"/>
              <a:t>47</a:t>
            </a:fld>
            <a:endParaRPr lang="de-DE"/>
          </a:p>
        </p:txBody>
      </p:sp>
    </p:spTree>
    <p:extLst>
      <p:ext uri="{BB962C8B-B14F-4D97-AF65-F5344CB8AC3E}">
        <p14:creationId xmlns:p14="http://schemas.microsoft.com/office/powerpoint/2010/main" val="1950091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Problem: Aktualität der Daten. Zulassungen gelten höchstens 5 Jahre.</a:t>
            </a:r>
          </a:p>
          <a:p>
            <a:endParaRPr lang="de-DE" baseline="0" dirty="0"/>
          </a:p>
          <a:p>
            <a:r>
              <a:rPr lang="de-DE" baseline="0" dirty="0"/>
              <a:t>Für ein Büro mit mehreren Projektleitern ist es sinnvoll, die Pflege der Daten zu aktualisieren, sonst muss jeder Projektleiter bei jedem Projekt die gleichen Prüfungen wieder durchführen.</a:t>
            </a:r>
          </a:p>
          <a:p>
            <a:r>
              <a:rPr lang="de-DE" baseline="0" dirty="0"/>
              <a:t>Unser System enthält Dokumente mit Einstelldatum, Ablaufdatum und Gültigkeitsvermerk. </a:t>
            </a:r>
          </a:p>
          <a:p>
            <a:endParaRPr lang="de-DE" baseline="0" dirty="0"/>
          </a:p>
          <a:p>
            <a:r>
              <a:rPr lang="de-DE" baseline="0" dirty="0"/>
              <a:t>Letzterer ist auch wichtig, weil es häufig konkurrierende Regelwerke gibt.</a:t>
            </a:r>
            <a:endParaRPr lang="de-DE" dirty="0"/>
          </a:p>
        </p:txBody>
      </p:sp>
      <p:sp>
        <p:nvSpPr>
          <p:cNvPr id="4" name="Foliennummernplatzhalter 3"/>
          <p:cNvSpPr>
            <a:spLocks noGrp="1"/>
          </p:cNvSpPr>
          <p:nvPr>
            <p:ph type="sldNum" sz="quarter" idx="10"/>
          </p:nvPr>
        </p:nvSpPr>
        <p:spPr/>
        <p:txBody>
          <a:bodyPr/>
          <a:lstStyle/>
          <a:p>
            <a:fld id="{FE1C54EF-8F27-413E-987C-0A415F348236}" type="slidenum">
              <a:rPr lang="de-DE" smtClean="0"/>
              <a:t>48</a:t>
            </a:fld>
            <a:endParaRPr lang="de-DE"/>
          </a:p>
        </p:txBody>
      </p:sp>
    </p:spTree>
    <p:extLst>
      <p:ext uri="{BB962C8B-B14F-4D97-AF65-F5344CB8AC3E}">
        <p14:creationId xmlns:p14="http://schemas.microsoft.com/office/powerpoint/2010/main" val="1950091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a:t>Problem</a:t>
            </a:r>
            <a:r>
              <a:rPr lang="de-DE" baseline="0" dirty="0"/>
              <a:t>: Aktualität der Daten. Zulassungen gelten höchstens 5 Jahre.</a:t>
            </a:r>
          </a:p>
          <a:p>
            <a:endParaRPr lang="de-DE" baseline="0" dirty="0"/>
          </a:p>
          <a:p>
            <a:r>
              <a:rPr lang="de-DE" baseline="0" dirty="0"/>
              <a:t>Für ein Büro mit mehreren Projektleitern ist es sinnvoll, die Pflege der Daten zu aktualisieren, sonst muss jeder Projektleiter bei jedem Projekt die gleichen Prüfungen wieder durchführen.</a:t>
            </a:r>
          </a:p>
          <a:p>
            <a:r>
              <a:rPr lang="de-DE" baseline="0" dirty="0"/>
              <a:t>Unser System enthält Dokumente mit Einstelldatum, Ablaufdatum und Gültigkeitsvermerk. </a:t>
            </a:r>
          </a:p>
          <a:p>
            <a:endParaRPr lang="de-DE" baseline="0" dirty="0"/>
          </a:p>
          <a:p>
            <a:r>
              <a:rPr lang="de-DE" baseline="0" dirty="0"/>
              <a:t>Letzterer ist auch wichtig, weil es häufig konkurrierende Regelwerke gibt.</a:t>
            </a:r>
            <a:endParaRPr lang="de-DE" dirty="0"/>
          </a:p>
        </p:txBody>
      </p:sp>
      <p:sp>
        <p:nvSpPr>
          <p:cNvPr id="4" name="Foliennummernplatzhalter 3"/>
          <p:cNvSpPr>
            <a:spLocks noGrp="1"/>
          </p:cNvSpPr>
          <p:nvPr>
            <p:ph type="sldNum" sz="quarter" idx="10"/>
          </p:nvPr>
        </p:nvSpPr>
        <p:spPr/>
        <p:txBody>
          <a:bodyPr/>
          <a:lstStyle/>
          <a:p>
            <a:fld id="{FE1C54EF-8F27-413E-987C-0A415F348236}" type="slidenum">
              <a:rPr lang="de-DE" smtClean="0"/>
              <a:t>49</a:t>
            </a:fld>
            <a:endParaRPr lang="de-DE"/>
          </a:p>
        </p:txBody>
      </p:sp>
    </p:spTree>
    <p:extLst>
      <p:ext uri="{BB962C8B-B14F-4D97-AF65-F5344CB8AC3E}">
        <p14:creationId xmlns:p14="http://schemas.microsoft.com/office/powerpoint/2010/main" val="1950091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Jetzt</a:t>
            </a:r>
            <a:r>
              <a:rPr lang="de-DE" baseline="0" dirty="0"/>
              <a:t> haben wir nach langem Suchen die richtige Wärmeleitfähigkeit gefunden. Riesige Datenflut für </a:t>
            </a:r>
            <a:r>
              <a:rPr lang="de-DE" baseline="0"/>
              <a:t>ein simples </a:t>
            </a:r>
            <a:r>
              <a:rPr lang="de-DE" baseline="0" dirty="0"/>
              <a:t>Produkt</a:t>
            </a:r>
          </a:p>
          <a:p>
            <a:r>
              <a:rPr lang="de-DE" baseline="0" dirty="0"/>
              <a:t>Denken wir an Trennwände, Hohlraumböden, Beschichtungen….</a:t>
            </a:r>
          </a:p>
          <a:p>
            <a:endParaRPr lang="de-DE" baseline="0" dirty="0"/>
          </a:p>
          <a:p>
            <a:r>
              <a:rPr lang="de-DE" baseline="0" dirty="0"/>
              <a:t>Sinnvoll nur EDV-gestützt zu verwalten.</a:t>
            </a:r>
          </a:p>
          <a:p>
            <a:endParaRPr lang="de-DE" baseline="0" dirty="0"/>
          </a:p>
          <a:p>
            <a:r>
              <a:rPr lang="de-DE" baseline="0" dirty="0"/>
              <a:t>Bereitstellung der Daten durch die Hersteller, aber i</a:t>
            </a:r>
            <a:r>
              <a:rPr lang="de-DE" b="1" baseline="0" dirty="0"/>
              <a:t>n welchem Format?</a:t>
            </a:r>
            <a:endParaRPr lang="de-DE" b="1" dirty="0"/>
          </a:p>
        </p:txBody>
      </p:sp>
      <p:sp>
        <p:nvSpPr>
          <p:cNvPr id="4" name="Foliennummernplatzhalter 3"/>
          <p:cNvSpPr>
            <a:spLocks noGrp="1"/>
          </p:cNvSpPr>
          <p:nvPr>
            <p:ph type="sldNum" sz="quarter" idx="10"/>
          </p:nvPr>
        </p:nvSpPr>
        <p:spPr/>
        <p:txBody>
          <a:bodyPr/>
          <a:lstStyle/>
          <a:p>
            <a:fld id="{FE1C54EF-8F27-413E-987C-0A415F348236}" type="slidenum">
              <a:rPr lang="de-DE" smtClean="0"/>
              <a:t>50</a:t>
            </a:fld>
            <a:endParaRPr lang="de-DE"/>
          </a:p>
        </p:txBody>
      </p:sp>
    </p:spTree>
    <p:extLst>
      <p:ext uri="{BB962C8B-B14F-4D97-AF65-F5344CB8AC3E}">
        <p14:creationId xmlns:p14="http://schemas.microsoft.com/office/powerpoint/2010/main" val="1950091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anderen Fachingenieure haben ähnliche</a:t>
            </a:r>
            <a:r>
              <a:rPr lang="de-DE" baseline="0" dirty="0"/>
              <a:t> Probleme.</a:t>
            </a:r>
          </a:p>
          <a:p>
            <a:endParaRPr lang="de-DE" sz="1200" dirty="0">
              <a:solidFill>
                <a:srgbClr val="00B050"/>
              </a:solidFill>
            </a:endParaRPr>
          </a:p>
          <a:p>
            <a:r>
              <a:rPr lang="de-DE" sz="1200" dirty="0">
                <a:solidFill>
                  <a:srgbClr val="00B050"/>
                </a:solidFill>
              </a:rPr>
              <a:t>Die Grundanforderungen konkurrieren im Regelfall nicht mit Bauherreninteressen. Eine Ausnahme mag gegeben sein, wo das Sparen teuer wird. In diesem Fall braucht man Tools, die mittels Sensitivitätsanalysen die Zusammenhänge transparent machen.</a:t>
            </a:r>
            <a:br>
              <a:rPr lang="de-DE" sz="1200" dirty="0">
                <a:solidFill>
                  <a:srgbClr val="00B050"/>
                </a:solidFill>
              </a:rPr>
            </a:br>
            <a:r>
              <a:rPr lang="de-DE" sz="1200" dirty="0">
                <a:solidFill>
                  <a:srgbClr val="00B050"/>
                </a:solidFill>
              </a:rPr>
              <a:t>Die Flut der Informationen, die man produktgebunden mitschleppt ist enorm groß. Dabei gibt es keine Datenstrukturen, die ein rationelles Arbeiten erlauben. BIM ist die Lösung, gleichzeitig ist sie durch einen Mangel an Vorgaben gehemmt. </a:t>
            </a:r>
            <a:br>
              <a:rPr lang="de-DE" sz="1200" dirty="0">
                <a:solidFill>
                  <a:srgbClr val="00B050"/>
                </a:solidFill>
              </a:rPr>
            </a:br>
            <a:r>
              <a:rPr lang="de-DE" sz="1200" dirty="0">
                <a:solidFill>
                  <a:srgbClr val="00B050"/>
                </a:solidFill>
              </a:rPr>
              <a:t>Jeder ist gehalten, seinen eigenen Teil an der Aufgabe anzupacken</a:t>
            </a:r>
            <a:endParaRPr lang="de-DE" dirty="0"/>
          </a:p>
        </p:txBody>
      </p:sp>
      <p:sp>
        <p:nvSpPr>
          <p:cNvPr id="4" name="Foliennummernplatzhalter 3"/>
          <p:cNvSpPr>
            <a:spLocks noGrp="1"/>
          </p:cNvSpPr>
          <p:nvPr>
            <p:ph type="sldNum" sz="quarter" idx="10"/>
          </p:nvPr>
        </p:nvSpPr>
        <p:spPr/>
        <p:txBody>
          <a:bodyPr/>
          <a:lstStyle/>
          <a:p>
            <a:fld id="{FE1C54EF-8F27-413E-987C-0A415F348236}" type="slidenum">
              <a:rPr lang="de-DE" smtClean="0"/>
              <a:t>51</a:t>
            </a:fld>
            <a:endParaRPr lang="de-DE" dirty="0"/>
          </a:p>
        </p:txBody>
      </p:sp>
    </p:spTree>
    <p:extLst>
      <p:ext uri="{BB962C8B-B14F-4D97-AF65-F5344CB8AC3E}">
        <p14:creationId xmlns:p14="http://schemas.microsoft.com/office/powerpoint/2010/main" val="1322116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Wenn Planungsmängel erst bei der Abnahme auffallen,</a:t>
            </a:r>
            <a:r>
              <a:rPr lang="de-DE" baseline="0" dirty="0"/>
              <a:t> ist das zu spät.</a:t>
            </a:r>
            <a:endParaRPr lang="de-DE" dirty="0"/>
          </a:p>
        </p:txBody>
      </p:sp>
      <p:sp>
        <p:nvSpPr>
          <p:cNvPr id="4" name="Foliennummernplatzhalter 3"/>
          <p:cNvSpPr>
            <a:spLocks noGrp="1"/>
          </p:cNvSpPr>
          <p:nvPr>
            <p:ph type="sldNum" sz="quarter" idx="10"/>
          </p:nvPr>
        </p:nvSpPr>
        <p:spPr/>
        <p:txBody>
          <a:bodyPr/>
          <a:lstStyle/>
          <a:p>
            <a:fld id="{FE1C54EF-8F27-413E-987C-0A415F348236}" type="slidenum">
              <a:rPr lang="de-DE" smtClean="0"/>
              <a:t>5</a:t>
            </a:fld>
            <a:endParaRPr lang="de-DE"/>
          </a:p>
        </p:txBody>
      </p:sp>
    </p:spTree>
    <p:extLst>
      <p:ext uri="{BB962C8B-B14F-4D97-AF65-F5344CB8AC3E}">
        <p14:creationId xmlns:p14="http://schemas.microsoft.com/office/powerpoint/2010/main" val="42661085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anderen Fachingenieure haben ähnliche</a:t>
            </a:r>
            <a:r>
              <a:rPr lang="de-DE" baseline="0" dirty="0"/>
              <a:t> Probleme.</a:t>
            </a:r>
          </a:p>
          <a:p>
            <a:endParaRPr lang="de-DE" sz="1200" dirty="0">
              <a:solidFill>
                <a:srgbClr val="00B050"/>
              </a:solidFill>
            </a:endParaRPr>
          </a:p>
          <a:p>
            <a:r>
              <a:rPr lang="de-DE" sz="1200" dirty="0">
                <a:solidFill>
                  <a:srgbClr val="00B050"/>
                </a:solidFill>
              </a:rPr>
              <a:t>Die Grundanforderungen konkurrieren im Regelfall nicht mit Bauherreninteressen. Eine Ausnahme mag gegeben sein, wo das Sparen teuer wird. In diesem Fall braucht man Tools, die mittels Sensitivitätsanalysen die Zusammenhänge transparent machen.</a:t>
            </a:r>
          </a:p>
          <a:p>
            <a:br>
              <a:rPr lang="de-DE" sz="1200" dirty="0">
                <a:solidFill>
                  <a:srgbClr val="00B050"/>
                </a:solidFill>
              </a:rPr>
            </a:br>
            <a:r>
              <a:rPr lang="de-DE" sz="1200" dirty="0">
                <a:solidFill>
                  <a:srgbClr val="00B050"/>
                </a:solidFill>
              </a:rPr>
              <a:t>Die Flut der Informationen, die man produktgebunden mitschleppt ist enorm groß. Dabei gibt es keine Datenstrukturen, die ein rationelles Arbeiten erlauben. BIM ist die Lösung, gleichzeitig ist sie durch einen Mangel an Vorgaben gehemmt. </a:t>
            </a:r>
          </a:p>
        </p:txBody>
      </p:sp>
      <p:sp>
        <p:nvSpPr>
          <p:cNvPr id="4" name="Foliennummernplatzhalter 3"/>
          <p:cNvSpPr>
            <a:spLocks noGrp="1"/>
          </p:cNvSpPr>
          <p:nvPr>
            <p:ph type="sldNum" sz="quarter" idx="10"/>
          </p:nvPr>
        </p:nvSpPr>
        <p:spPr/>
        <p:txBody>
          <a:bodyPr/>
          <a:lstStyle/>
          <a:p>
            <a:fld id="{FE1C54EF-8F27-413E-987C-0A415F348236}" type="slidenum">
              <a:rPr lang="de-DE" smtClean="0"/>
              <a:t>52</a:t>
            </a:fld>
            <a:endParaRPr lang="de-DE" dirty="0"/>
          </a:p>
        </p:txBody>
      </p:sp>
    </p:spTree>
    <p:extLst>
      <p:ext uri="{BB962C8B-B14F-4D97-AF65-F5344CB8AC3E}">
        <p14:creationId xmlns:p14="http://schemas.microsoft.com/office/powerpoint/2010/main" val="13221162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br>
              <a:rPr lang="de-DE" sz="1200" dirty="0">
                <a:solidFill>
                  <a:srgbClr val="00B050"/>
                </a:solidFill>
              </a:rPr>
            </a:br>
            <a:r>
              <a:rPr lang="de-DE" sz="1200" dirty="0">
                <a:solidFill>
                  <a:srgbClr val="00B050"/>
                </a:solidFill>
              </a:rPr>
              <a:t>Jeder ist gehalten, seinen eigenen Teil an der Aufgabe anzupacken.</a:t>
            </a:r>
          </a:p>
          <a:p>
            <a:endParaRPr lang="de-DE" sz="1200" dirty="0">
              <a:solidFill>
                <a:srgbClr val="00B050"/>
              </a:solidFill>
            </a:endParaRPr>
          </a:p>
          <a:p>
            <a:r>
              <a:rPr lang="de-DE" sz="1200" dirty="0">
                <a:solidFill>
                  <a:srgbClr val="00B050"/>
                </a:solidFill>
              </a:rPr>
              <a:t>B-I-M – das sind drei</a:t>
            </a:r>
            <a:r>
              <a:rPr lang="de-DE" sz="1200" baseline="0" dirty="0">
                <a:solidFill>
                  <a:srgbClr val="00B050"/>
                </a:solidFill>
              </a:rPr>
              <a:t> Buchstaben. Man kann auch mit B und </a:t>
            </a:r>
            <a:r>
              <a:rPr lang="de-DE" sz="1200" baseline="0">
                <a:solidFill>
                  <a:srgbClr val="00B050"/>
                </a:solidFill>
              </a:rPr>
              <a:t>I anfangen, ohne M</a:t>
            </a:r>
            <a:endParaRPr lang="de-DE" dirty="0"/>
          </a:p>
        </p:txBody>
      </p:sp>
      <p:sp>
        <p:nvSpPr>
          <p:cNvPr id="4" name="Foliennummernplatzhalter 3"/>
          <p:cNvSpPr>
            <a:spLocks noGrp="1"/>
          </p:cNvSpPr>
          <p:nvPr>
            <p:ph type="sldNum" sz="quarter" idx="10"/>
          </p:nvPr>
        </p:nvSpPr>
        <p:spPr/>
        <p:txBody>
          <a:bodyPr/>
          <a:lstStyle/>
          <a:p>
            <a:fld id="{FE1C54EF-8F27-413E-987C-0A415F348236}" type="slidenum">
              <a:rPr lang="de-DE" smtClean="0"/>
              <a:t>53</a:t>
            </a:fld>
            <a:endParaRPr lang="de-DE" dirty="0"/>
          </a:p>
        </p:txBody>
      </p:sp>
    </p:spTree>
    <p:extLst>
      <p:ext uri="{BB962C8B-B14F-4D97-AF65-F5344CB8AC3E}">
        <p14:creationId xmlns:p14="http://schemas.microsoft.com/office/powerpoint/2010/main" val="13221162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hangingPunct="0"/>
            <a:r>
              <a:rPr lang="de-DE" sz="1200" b="1" kern="1200" dirty="0">
                <a:solidFill>
                  <a:schemeClr val="tx1"/>
                </a:solidFill>
                <a:effectLst/>
                <a:latin typeface="+mn-lt"/>
                <a:ea typeface="+mn-ea"/>
                <a:cs typeface="+mn-cs"/>
              </a:rPr>
              <a:t>Gibt es nicht schon genug technische Regelwerke? Wäre eine Verschlankung nicht sinnvoll?</a:t>
            </a:r>
            <a:endParaRPr lang="de-DE" sz="1200" kern="1200" dirty="0">
              <a:solidFill>
                <a:schemeClr val="tx1"/>
              </a:solidFill>
              <a:effectLst/>
              <a:latin typeface="+mn-lt"/>
              <a:ea typeface="+mn-ea"/>
              <a:cs typeface="+mn-cs"/>
            </a:endParaRPr>
          </a:p>
          <a:p>
            <a:pPr hangingPunct="0"/>
            <a:r>
              <a:rPr lang="de-DE" sz="1200" kern="1200" dirty="0">
                <a:solidFill>
                  <a:schemeClr val="tx1"/>
                </a:solidFill>
                <a:effectLst/>
                <a:latin typeface="+mn-lt"/>
                <a:ea typeface="+mn-ea"/>
                <a:cs typeface="+mn-cs"/>
              </a:rPr>
              <a:t> </a:t>
            </a:r>
          </a:p>
          <a:p>
            <a:pPr hangingPunct="0"/>
            <a:r>
              <a:rPr lang="de-DE" sz="1200" kern="1200" dirty="0">
                <a:solidFill>
                  <a:schemeClr val="tx1"/>
                </a:solidFill>
                <a:effectLst/>
                <a:latin typeface="+mn-lt"/>
                <a:ea typeface="+mn-ea"/>
                <a:cs typeface="+mn-cs"/>
              </a:rPr>
              <a:t>Wenn man abseits technischer Regeln baut, trägt man stets die alleinige Verantwortung. Ein schönes Beispiel war der Architekt, der alte Ausbauziegel von Ruinen aus Bologna in einer Hochhausfassade in Frankfurt am Main neu verbauen wollte.  Ich habe ihn damals gefragt, ob er sich sicher ist, dass diese Ziegel im nebligen Frankfurt am Mainufer eine ausreichende Frostbeständigkeit besitzen.</a:t>
            </a:r>
          </a:p>
          <a:p>
            <a:pPr hangingPunct="0"/>
            <a:r>
              <a:rPr lang="de-DE" sz="1200" kern="1200" dirty="0">
                <a:solidFill>
                  <a:schemeClr val="tx1"/>
                </a:solidFill>
                <a:effectLst/>
                <a:latin typeface="+mn-lt"/>
                <a:ea typeface="+mn-ea"/>
                <a:cs typeface="+mn-cs"/>
              </a:rPr>
              <a:t> </a:t>
            </a:r>
          </a:p>
          <a:p>
            <a:pPr hangingPunct="0"/>
            <a:r>
              <a:rPr lang="de-DE" sz="1200" kern="1200" dirty="0">
                <a:solidFill>
                  <a:schemeClr val="tx1"/>
                </a:solidFill>
                <a:effectLst/>
                <a:latin typeface="+mn-lt"/>
                <a:ea typeface="+mn-ea"/>
                <a:cs typeface="+mn-cs"/>
              </a:rPr>
              <a:t> </a:t>
            </a:r>
          </a:p>
          <a:p>
            <a:pPr lvl="0" hangingPunct="0"/>
            <a:r>
              <a:rPr lang="de-DE" sz="1200" b="1" kern="1200" dirty="0">
                <a:solidFill>
                  <a:schemeClr val="tx1"/>
                </a:solidFill>
                <a:effectLst/>
                <a:latin typeface="+mn-lt"/>
                <a:ea typeface="+mn-ea"/>
                <a:cs typeface="+mn-cs"/>
              </a:rPr>
              <a:t>Welche Schritte fehlen, damit die Planung mit all den vielen Aspekte sachgerecht umgeht?</a:t>
            </a:r>
            <a:endParaRPr lang="de-DE" sz="1200" kern="1200" dirty="0">
              <a:solidFill>
                <a:schemeClr val="tx1"/>
              </a:solidFill>
              <a:effectLst/>
              <a:latin typeface="+mn-lt"/>
              <a:ea typeface="+mn-ea"/>
              <a:cs typeface="+mn-cs"/>
            </a:endParaRPr>
          </a:p>
          <a:p>
            <a:pPr hangingPunct="0"/>
            <a:r>
              <a:rPr lang="de-DE" sz="1200" kern="1200" dirty="0">
                <a:solidFill>
                  <a:schemeClr val="tx1"/>
                </a:solidFill>
                <a:effectLst/>
                <a:latin typeface="+mn-lt"/>
                <a:ea typeface="+mn-ea"/>
                <a:cs typeface="+mn-cs"/>
              </a:rPr>
              <a:t> </a:t>
            </a:r>
          </a:p>
          <a:p>
            <a:pPr hangingPunct="0"/>
            <a:r>
              <a:rPr lang="de-DE" sz="1200" kern="1200" dirty="0">
                <a:solidFill>
                  <a:schemeClr val="tx1"/>
                </a:solidFill>
                <a:effectLst/>
                <a:latin typeface="+mn-lt"/>
                <a:ea typeface="+mn-ea"/>
                <a:cs typeface="+mn-cs"/>
              </a:rPr>
              <a:t>Damit uns die Informationsflut nicht erschlägt, müssen wir Techniken entwickeln, um mit den Datenmengen umzugehen und fallweise Auswertungen und Optimierungen vornehmen zu können. Die BIM-Methode bietet hier einen Ansatz. </a:t>
            </a:r>
          </a:p>
          <a:p>
            <a:pPr hangingPunct="0"/>
            <a:r>
              <a:rPr lang="de-DE" sz="1200" kern="1200" dirty="0">
                <a:solidFill>
                  <a:schemeClr val="tx1"/>
                </a:solidFill>
                <a:effectLst/>
                <a:latin typeface="+mn-lt"/>
                <a:ea typeface="+mn-ea"/>
                <a:cs typeface="+mn-cs"/>
              </a:rPr>
              <a:t> </a:t>
            </a:r>
          </a:p>
          <a:p>
            <a:pPr hangingPunct="0"/>
            <a:r>
              <a:rPr lang="de-DE" sz="1200" kern="1200" dirty="0">
                <a:solidFill>
                  <a:schemeClr val="tx1"/>
                </a:solidFill>
                <a:effectLst/>
                <a:latin typeface="+mn-lt"/>
                <a:ea typeface="+mn-ea"/>
                <a:cs typeface="+mn-cs"/>
              </a:rPr>
              <a:t>Wir sprechen viel von Künstlicher Intelligenz, und dass diese in der Lage sei, einige Probleme zu lösen. Voraussetzung für jede Form von Intelligenz ist aber zunächst einmal ein Überblick.</a:t>
            </a:r>
          </a:p>
          <a:p>
            <a:pPr hangingPunct="0"/>
            <a:r>
              <a:rPr lang="de-DE" sz="1200" kern="1200" dirty="0">
                <a:solidFill>
                  <a:schemeClr val="tx1"/>
                </a:solidFill>
                <a:effectLst/>
                <a:latin typeface="+mn-lt"/>
                <a:ea typeface="+mn-ea"/>
                <a:cs typeface="+mn-cs"/>
              </a:rPr>
              <a:t>Algorithmen zur Problemlösung lassen sich nur entwickeln, wenn die Eingangsparameter in strukturierter Form vorliegen.</a:t>
            </a:r>
          </a:p>
          <a:p>
            <a:pPr hangingPunct="0"/>
            <a:r>
              <a:rPr lang="de-DE" sz="1200" kern="1200" dirty="0">
                <a:solidFill>
                  <a:schemeClr val="tx1"/>
                </a:solidFill>
                <a:effectLst/>
                <a:latin typeface="+mn-lt"/>
                <a:ea typeface="+mn-ea"/>
                <a:cs typeface="+mn-cs"/>
              </a:rPr>
              <a:t> </a:t>
            </a:r>
          </a:p>
          <a:p>
            <a:pPr hangingPunct="0"/>
            <a:r>
              <a:rPr lang="de-DE" sz="1200" kern="1200" dirty="0">
                <a:solidFill>
                  <a:schemeClr val="tx1"/>
                </a:solidFill>
                <a:effectLst/>
                <a:latin typeface="+mn-lt"/>
                <a:ea typeface="+mn-ea"/>
                <a:cs typeface="+mn-cs"/>
              </a:rPr>
              <a:t> </a:t>
            </a:r>
          </a:p>
          <a:p>
            <a:pPr lvl="0" hangingPunct="0"/>
            <a:r>
              <a:rPr lang="de-DE" sz="1200" b="1" kern="1200" dirty="0">
                <a:solidFill>
                  <a:schemeClr val="tx1"/>
                </a:solidFill>
                <a:effectLst/>
                <a:latin typeface="+mn-lt"/>
                <a:ea typeface="+mn-ea"/>
                <a:cs typeface="+mn-cs"/>
              </a:rPr>
              <a:t>Wie sollen die kleinen Büros mit den Herausforderungen umgehen?</a:t>
            </a:r>
            <a:endParaRPr lang="de-DE" sz="1200" kern="1200" dirty="0">
              <a:solidFill>
                <a:schemeClr val="tx1"/>
              </a:solidFill>
              <a:effectLst/>
              <a:latin typeface="+mn-lt"/>
              <a:ea typeface="+mn-ea"/>
              <a:cs typeface="+mn-cs"/>
            </a:endParaRPr>
          </a:p>
          <a:p>
            <a:pPr hangingPunct="0"/>
            <a:r>
              <a:rPr lang="de-DE" sz="1200" kern="1200" dirty="0">
                <a:solidFill>
                  <a:schemeClr val="tx1"/>
                </a:solidFill>
                <a:effectLst/>
                <a:latin typeface="+mn-lt"/>
                <a:ea typeface="+mn-ea"/>
                <a:cs typeface="+mn-cs"/>
              </a:rPr>
              <a:t> </a:t>
            </a:r>
          </a:p>
          <a:p>
            <a:pPr hangingPunct="0"/>
            <a:r>
              <a:rPr lang="de-DE" sz="1200" kern="1200" dirty="0">
                <a:solidFill>
                  <a:schemeClr val="tx1"/>
                </a:solidFill>
                <a:effectLst/>
                <a:latin typeface="+mn-lt"/>
                <a:ea typeface="+mn-ea"/>
                <a:cs typeface="+mn-cs"/>
              </a:rPr>
              <a:t>Es ist wichtig, dass man sich für die Themen interessiert. Wer nicht mitzieht, könnte langfristig ein Problem bekommen. (Ich erinnere mich an die Anfangszeit der EDV. Damals stand die Frage im Raum, welchen PC man sich anschaffen soll. Es gab nämlich zwei Typen: XT und AT. Oder gar keinen und doch lieber eine Speicherschreibmaschine kaufen?)</a:t>
            </a:r>
          </a:p>
          <a:p>
            <a:pPr hangingPunct="0"/>
            <a:r>
              <a:rPr lang="de-DE" sz="1200" kern="1200" dirty="0">
                <a:solidFill>
                  <a:schemeClr val="tx1"/>
                </a:solidFill>
                <a:effectLst/>
                <a:latin typeface="+mn-lt"/>
                <a:ea typeface="+mn-ea"/>
                <a:cs typeface="+mn-cs"/>
              </a:rPr>
              <a:t> </a:t>
            </a:r>
          </a:p>
          <a:p>
            <a:pPr hangingPunct="0"/>
            <a:r>
              <a:rPr lang="de-DE" sz="1200" kern="1200" dirty="0">
                <a:solidFill>
                  <a:schemeClr val="tx1"/>
                </a:solidFill>
                <a:effectLst/>
                <a:latin typeface="+mn-lt"/>
                <a:ea typeface="+mn-ea"/>
                <a:cs typeface="+mn-cs"/>
              </a:rPr>
              <a:t> </a:t>
            </a:r>
          </a:p>
          <a:p>
            <a:pPr hangingPunct="0"/>
            <a:r>
              <a:rPr lang="de-DE" sz="1200" kern="1200" dirty="0">
                <a:solidFill>
                  <a:schemeClr val="tx1"/>
                </a:solidFill>
                <a:effectLst/>
                <a:latin typeface="+mn-lt"/>
                <a:ea typeface="+mn-ea"/>
                <a:cs typeface="+mn-cs"/>
              </a:rPr>
              <a:t>BIM ist keinesfalls Selbstzweck. Jeder kann die Teile zu seinem Vorteil nutzen, die er benötigt.</a:t>
            </a:r>
          </a:p>
          <a:p>
            <a:endParaRPr lang="de-DE" dirty="0"/>
          </a:p>
        </p:txBody>
      </p:sp>
      <p:sp>
        <p:nvSpPr>
          <p:cNvPr id="4" name="Foliennummernplatzhalter 3"/>
          <p:cNvSpPr>
            <a:spLocks noGrp="1"/>
          </p:cNvSpPr>
          <p:nvPr>
            <p:ph type="sldNum" sz="quarter" idx="10"/>
          </p:nvPr>
        </p:nvSpPr>
        <p:spPr/>
        <p:txBody>
          <a:bodyPr/>
          <a:lstStyle/>
          <a:p>
            <a:fld id="{35C2ED56-2B40-4857-9307-79CA4EB9FFBE}" type="slidenum">
              <a:rPr lang="de-DE" smtClean="0"/>
              <a:t>54</a:t>
            </a:fld>
            <a:endParaRPr lang="de-DE"/>
          </a:p>
        </p:txBody>
      </p:sp>
    </p:spTree>
    <p:extLst>
      <p:ext uri="{BB962C8B-B14F-4D97-AF65-F5344CB8AC3E}">
        <p14:creationId xmlns:p14="http://schemas.microsoft.com/office/powerpoint/2010/main" val="2117462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br>
              <a:rPr lang="de-DE" sz="1200" dirty="0">
                <a:solidFill>
                  <a:srgbClr val="00B050"/>
                </a:solidFill>
              </a:rPr>
            </a:br>
            <a:br>
              <a:rPr lang="de-DE" sz="1200" dirty="0">
                <a:solidFill>
                  <a:srgbClr val="00B050"/>
                </a:solidFill>
              </a:rPr>
            </a:br>
            <a:br>
              <a:rPr lang="de-DE" sz="1200" dirty="0">
                <a:solidFill>
                  <a:srgbClr val="00B050"/>
                </a:solidFill>
              </a:rPr>
            </a:br>
            <a:br>
              <a:rPr lang="de-DE" sz="1200" dirty="0">
                <a:solidFill>
                  <a:srgbClr val="00B050"/>
                </a:solidFill>
              </a:rPr>
            </a:br>
            <a:r>
              <a:rPr lang="de-DE" sz="1200" dirty="0">
                <a:solidFill>
                  <a:srgbClr val="00B050"/>
                </a:solidFill>
              </a:rPr>
              <a:t>Die Flut der Informationen, die man produktgebunden mitschleppt ist enorm groß. Dabei gibt es keine Datenstrukturen, die ein rationelles Arbeiten erlauben. BIM ist die Lösung, gleichzeitig ist sie durch einen Mangel an Vorgaben gehemmt. </a:t>
            </a:r>
            <a:br>
              <a:rPr lang="de-DE" sz="1200" dirty="0">
                <a:solidFill>
                  <a:srgbClr val="00B050"/>
                </a:solidFill>
              </a:rPr>
            </a:br>
            <a:r>
              <a:rPr lang="de-DE" sz="1200" dirty="0">
                <a:solidFill>
                  <a:srgbClr val="00B050"/>
                </a:solidFill>
              </a:rPr>
              <a:t>Jeder ist gehalten, seinen eigenen Teil an der Aufgabe anzupacken</a:t>
            </a:r>
            <a:endParaRPr lang="de-DE" dirty="0"/>
          </a:p>
        </p:txBody>
      </p:sp>
      <p:sp>
        <p:nvSpPr>
          <p:cNvPr id="4" name="Foliennummernplatzhalter 3"/>
          <p:cNvSpPr>
            <a:spLocks noGrp="1"/>
          </p:cNvSpPr>
          <p:nvPr>
            <p:ph type="sldNum" sz="quarter" idx="10"/>
          </p:nvPr>
        </p:nvSpPr>
        <p:spPr/>
        <p:txBody>
          <a:bodyPr/>
          <a:lstStyle/>
          <a:p>
            <a:fld id="{FE1C54EF-8F27-413E-987C-0A415F348236}" type="slidenum">
              <a:rPr lang="de-DE" smtClean="0"/>
              <a:t>55</a:t>
            </a:fld>
            <a:endParaRPr lang="de-DE" dirty="0"/>
          </a:p>
        </p:txBody>
      </p:sp>
    </p:spTree>
    <p:extLst>
      <p:ext uri="{BB962C8B-B14F-4D97-AF65-F5344CB8AC3E}">
        <p14:creationId xmlns:p14="http://schemas.microsoft.com/office/powerpoint/2010/main" val="13221162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br>
              <a:rPr lang="de-DE" sz="1200" dirty="0">
                <a:solidFill>
                  <a:srgbClr val="00B050"/>
                </a:solidFill>
              </a:rPr>
            </a:br>
            <a:br>
              <a:rPr lang="de-DE" sz="1200" dirty="0">
                <a:solidFill>
                  <a:srgbClr val="00B050"/>
                </a:solidFill>
              </a:rPr>
            </a:br>
            <a:br>
              <a:rPr lang="de-DE" sz="1200">
                <a:solidFill>
                  <a:srgbClr val="00B050"/>
                </a:solidFill>
              </a:rPr>
            </a:br>
            <a:br>
              <a:rPr lang="de-DE" sz="1200" dirty="0">
                <a:solidFill>
                  <a:srgbClr val="00B050"/>
                </a:solidFill>
              </a:rPr>
            </a:br>
            <a:r>
              <a:rPr lang="de-DE" sz="1200" dirty="0">
                <a:solidFill>
                  <a:srgbClr val="00B050"/>
                </a:solidFill>
              </a:rPr>
              <a:t>Die Flut der Informationen, die man produktgebunden mitschleppt ist enorm groß. Dabei gibt es keine Datenstrukturen, die ein rationelles Arbeiten erlauben. BIM ist die Lösung, gleichzeitig ist sie durch einen Mangel an Vorgaben gehemmt. </a:t>
            </a:r>
            <a:br>
              <a:rPr lang="de-DE" sz="1200" dirty="0">
                <a:solidFill>
                  <a:srgbClr val="00B050"/>
                </a:solidFill>
              </a:rPr>
            </a:br>
            <a:r>
              <a:rPr lang="de-DE" sz="1200" dirty="0">
                <a:solidFill>
                  <a:srgbClr val="00B050"/>
                </a:solidFill>
              </a:rPr>
              <a:t>Jeder ist gehalten, seinen eigenen Teil an der Aufgabe anzupacken</a:t>
            </a:r>
            <a:endParaRPr lang="de-DE" dirty="0"/>
          </a:p>
        </p:txBody>
      </p:sp>
      <p:sp>
        <p:nvSpPr>
          <p:cNvPr id="4" name="Foliennummernplatzhalter 3"/>
          <p:cNvSpPr>
            <a:spLocks noGrp="1"/>
          </p:cNvSpPr>
          <p:nvPr>
            <p:ph type="sldNum" sz="quarter" idx="10"/>
          </p:nvPr>
        </p:nvSpPr>
        <p:spPr/>
        <p:txBody>
          <a:bodyPr/>
          <a:lstStyle/>
          <a:p>
            <a:fld id="{FE1C54EF-8F27-413E-987C-0A415F348236}" type="slidenum">
              <a:rPr lang="de-DE" smtClean="0"/>
              <a:t>56</a:t>
            </a:fld>
            <a:endParaRPr lang="de-DE" dirty="0"/>
          </a:p>
        </p:txBody>
      </p:sp>
    </p:spTree>
    <p:extLst>
      <p:ext uri="{BB962C8B-B14F-4D97-AF65-F5344CB8AC3E}">
        <p14:creationId xmlns:p14="http://schemas.microsoft.com/office/powerpoint/2010/main" val="13221162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br>
              <a:rPr lang="de-DE" sz="1200" dirty="0">
                <a:solidFill>
                  <a:srgbClr val="00B050"/>
                </a:solidFill>
              </a:rPr>
            </a:br>
            <a:br>
              <a:rPr lang="de-DE" sz="1200" dirty="0">
                <a:solidFill>
                  <a:srgbClr val="00B050"/>
                </a:solidFill>
              </a:rPr>
            </a:br>
            <a:r>
              <a:rPr lang="de-DE" sz="1200" dirty="0">
                <a:solidFill>
                  <a:srgbClr val="00B050"/>
                </a:solidFill>
              </a:rPr>
              <a:t>Die Flut der Informationen, die man produktgebunden mitschleppt ist enorm groß. Dabei gibt es keine Datenstrukturen, die ein rationelles Arbeiten erlauben. BIM ist die Lösung, gleichzeitig ist sie durch einen Mangel an Vorgaben gehemmt. </a:t>
            </a:r>
            <a:br>
              <a:rPr lang="de-DE" sz="1200" dirty="0">
                <a:solidFill>
                  <a:srgbClr val="00B050"/>
                </a:solidFill>
              </a:rPr>
            </a:br>
            <a:r>
              <a:rPr lang="de-DE" sz="1200" dirty="0">
                <a:solidFill>
                  <a:srgbClr val="00B050"/>
                </a:solidFill>
              </a:rPr>
              <a:t>Jeder ist gehalten, seinen eigenen Teil an der Aufgabe anzupacken</a:t>
            </a:r>
            <a:endParaRPr lang="de-DE" dirty="0"/>
          </a:p>
        </p:txBody>
      </p:sp>
      <p:sp>
        <p:nvSpPr>
          <p:cNvPr id="4" name="Foliennummernplatzhalter 3"/>
          <p:cNvSpPr>
            <a:spLocks noGrp="1"/>
          </p:cNvSpPr>
          <p:nvPr>
            <p:ph type="sldNum" sz="quarter" idx="10"/>
          </p:nvPr>
        </p:nvSpPr>
        <p:spPr/>
        <p:txBody>
          <a:bodyPr/>
          <a:lstStyle/>
          <a:p>
            <a:fld id="{FE1C54EF-8F27-413E-987C-0A415F348236}" type="slidenum">
              <a:rPr lang="de-DE" smtClean="0"/>
              <a:t>57</a:t>
            </a:fld>
            <a:endParaRPr lang="de-DE" dirty="0"/>
          </a:p>
        </p:txBody>
      </p:sp>
    </p:spTree>
    <p:extLst>
      <p:ext uri="{BB962C8B-B14F-4D97-AF65-F5344CB8AC3E}">
        <p14:creationId xmlns:p14="http://schemas.microsoft.com/office/powerpoint/2010/main" val="13221162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 benötigen baldmöglichst einen Standard, der einige Tage Gültigkeit behält und in der Lage ist, unsere Daten zu transportieren.</a:t>
            </a:r>
          </a:p>
          <a:p>
            <a:endParaRPr lang="de-DE" dirty="0"/>
          </a:p>
          <a:p>
            <a:r>
              <a:rPr lang="de-DE" dirty="0"/>
              <a:t>Eine Regulierung ist notwendig, denn die Abhängigkeit von der CAD-Anwendung, die für BIM eine Art Betriebssystem darstellt, ist total.</a:t>
            </a:r>
          </a:p>
          <a:p>
            <a:endParaRPr lang="de-DE" dirty="0"/>
          </a:p>
        </p:txBody>
      </p:sp>
      <p:sp>
        <p:nvSpPr>
          <p:cNvPr id="4" name="Foliennummernplatzhalter 3"/>
          <p:cNvSpPr>
            <a:spLocks noGrp="1"/>
          </p:cNvSpPr>
          <p:nvPr>
            <p:ph type="sldNum" sz="quarter" idx="10"/>
          </p:nvPr>
        </p:nvSpPr>
        <p:spPr/>
        <p:txBody>
          <a:bodyPr/>
          <a:lstStyle/>
          <a:p>
            <a:fld id="{FE1C54EF-8F27-413E-987C-0A415F348236}" type="slidenum">
              <a:rPr lang="de-DE" smtClean="0"/>
              <a:t>58</a:t>
            </a:fld>
            <a:endParaRPr lang="de-DE" dirty="0"/>
          </a:p>
        </p:txBody>
      </p:sp>
    </p:spTree>
    <p:extLst>
      <p:ext uri="{BB962C8B-B14F-4D97-AF65-F5344CB8AC3E}">
        <p14:creationId xmlns:p14="http://schemas.microsoft.com/office/powerpoint/2010/main" val="15237395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 benötigen baldmöglichst einen Standard, der einige Tage Gültigkeit behält und in der Lage ist, unsere Daten zu transportieren.</a:t>
            </a:r>
          </a:p>
          <a:p>
            <a:endParaRPr lang="de-DE" dirty="0"/>
          </a:p>
          <a:p>
            <a:r>
              <a:rPr lang="de-DE" dirty="0"/>
              <a:t>Eine Regulierung ist notwendig, denn die Abhängigkeit von der CAD-Anwendung, die für BIM eine Art Betriebssystem darstellt, ist total.</a:t>
            </a:r>
          </a:p>
          <a:p>
            <a:endParaRPr lang="de-DE" dirty="0"/>
          </a:p>
        </p:txBody>
      </p:sp>
      <p:sp>
        <p:nvSpPr>
          <p:cNvPr id="4" name="Foliennummernplatzhalter 3"/>
          <p:cNvSpPr>
            <a:spLocks noGrp="1"/>
          </p:cNvSpPr>
          <p:nvPr>
            <p:ph type="sldNum" sz="quarter" idx="10"/>
          </p:nvPr>
        </p:nvSpPr>
        <p:spPr/>
        <p:txBody>
          <a:bodyPr/>
          <a:lstStyle/>
          <a:p>
            <a:fld id="{FE1C54EF-8F27-413E-987C-0A415F348236}" type="slidenum">
              <a:rPr lang="de-DE" smtClean="0"/>
              <a:t>59</a:t>
            </a:fld>
            <a:endParaRPr lang="de-DE"/>
          </a:p>
        </p:txBody>
      </p:sp>
    </p:spTree>
    <p:extLst>
      <p:ext uri="{BB962C8B-B14F-4D97-AF65-F5344CB8AC3E}">
        <p14:creationId xmlns:p14="http://schemas.microsoft.com/office/powerpoint/2010/main" val="15237395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 benötigen baldmöglichst einen Standard, der einige Tage Gültigkeit behält und in der Lage ist, unsere Daten zu transportieren.</a:t>
            </a:r>
          </a:p>
          <a:p>
            <a:endParaRPr lang="de-DE" dirty="0"/>
          </a:p>
          <a:p>
            <a:r>
              <a:rPr lang="de-DE" dirty="0"/>
              <a:t>Eine Regulierung ist notwendig, denn die Abhängigkeit von der CAD-Anwendung, die für BIM eine Art Betriebssystem darstellt, ist total.</a:t>
            </a:r>
          </a:p>
          <a:p>
            <a:endParaRPr lang="de-DE" dirty="0"/>
          </a:p>
        </p:txBody>
      </p:sp>
      <p:sp>
        <p:nvSpPr>
          <p:cNvPr id="4" name="Foliennummernplatzhalter 3"/>
          <p:cNvSpPr>
            <a:spLocks noGrp="1"/>
          </p:cNvSpPr>
          <p:nvPr>
            <p:ph type="sldNum" sz="quarter" idx="10"/>
          </p:nvPr>
        </p:nvSpPr>
        <p:spPr/>
        <p:txBody>
          <a:bodyPr/>
          <a:lstStyle/>
          <a:p>
            <a:fld id="{FE1C54EF-8F27-413E-987C-0A415F348236}" type="slidenum">
              <a:rPr lang="de-DE" smtClean="0"/>
              <a:t>60</a:t>
            </a:fld>
            <a:endParaRPr lang="de-DE"/>
          </a:p>
        </p:txBody>
      </p:sp>
    </p:spTree>
    <p:extLst>
      <p:ext uri="{BB962C8B-B14F-4D97-AF65-F5344CB8AC3E}">
        <p14:creationId xmlns:p14="http://schemas.microsoft.com/office/powerpoint/2010/main" val="1523739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a:t>
            </a:r>
            <a:r>
              <a:rPr lang="de-DE" baseline="0" dirty="0"/>
              <a:t> nachträgliche Feststellen, was wohl vereinbart gewesen sein könnte, nimmt vor Gerichten viel Raum ein.</a:t>
            </a:r>
          </a:p>
          <a:p>
            <a:endParaRPr lang="de-DE" dirty="0"/>
          </a:p>
          <a:p>
            <a:r>
              <a:rPr lang="de-DE" dirty="0"/>
              <a:t>Klarer sind</a:t>
            </a:r>
            <a:r>
              <a:rPr lang="de-DE" baseline="0" dirty="0"/>
              <a:t> die Verhältnisse, so meint man, wenn es um die Einhaltung des bauaufsichtlichen Anforderungsniveaus geht.</a:t>
            </a:r>
          </a:p>
          <a:p>
            <a:endParaRPr lang="de-DE" baseline="0" dirty="0"/>
          </a:p>
          <a:p>
            <a:r>
              <a:rPr lang="de-DE" baseline="0" dirty="0"/>
              <a:t>Unter den Mindeststandards, die die LBO festlegt, ist ein Gebäude nicht genehmigungsfähig.</a:t>
            </a:r>
          </a:p>
          <a:p>
            <a:endParaRPr lang="de-DE" baseline="0" dirty="0"/>
          </a:p>
          <a:p>
            <a:r>
              <a:rPr lang="de-DE" baseline="0" dirty="0"/>
              <a:t>Privatrechtlich besteht Vertragsfreiheit, soweit das bauaufsichtliche Anforderungsniveau nicht unterschritten wird.</a:t>
            </a:r>
            <a:endParaRPr lang="de-DE" dirty="0"/>
          </a:p>
        </p:txBody>
      </p:sp>
      <p:sp>
        <p:nvSpPr>
          <p:cNvPr id="4" name="Foliennummernplatzhalter 3"/>
          <p:cNvSpPr>
            <a:spLocks noGrp="1"/>
          </p:cNvSpPr>
          <p:nvPr>
            <p:ph type="sldNum" sz="quarter" idx="10"/>
          </p:nvPr>
        </p:nvSpPr>
        <p:spPr/>
        <p:txBody>
          <a:bodyPr/>
          <a:lstStyle/>
          <a:p>
            <a:fld id="{FE1C54EF-8F27-413E-987C-0A415F348236}" type="slidenum">
              <a:rPr lang="de-DE" smtClean="0"/>
              <a:t>6</a:t>
            </a:fld>
            <a:endParaRPr lang="de-DE"/>
          </a:p>
        </p:txBody>
      </p:sp>
    </p:spTree>
    <p:extLst>
      <p:ext uri="{BB962C8B-B14F-4D97-AF65-F5344CB8AC3E}">
        <p14:creationId xmlns:p14="http://schemas.microsoft.com/office/powerpoint/2010/main" val="3606889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hangingPunct="0"/>
            <a:r>
              <a:rPr lang="de-DE" sz="1200" kern="1200" dirty="0">
                <a:solidFill>
                  <a:schemeClr val="tx1"/>
                </a:solidFill>
                <a:effectLst/>
                <a:latin typeface="+mn-lt"/>
                <a:ea typeface="+mn-ea"/>
                <a:cs typeface="+mn-cs"/>
              </a:rPr>
              <a:t>Ein großer Teil technischer Regelungen ist </a:t>
            </a:r>
            <a:r>
              <a:rPr lang="de-DE" sz="1200" b="1" kern="1200" dirty="0">
                <a:solidFill>
                  <a:schemeClr val="tx1"/>
                </a:solidFill>
                <a:effectLst/>
                <a:latin typeface="+mn-lt"/>
                <a:ea typeface="+mn-ea"/>
                <a:cs typeface="+mn-cs"/>
              </a:rPr>
              <a:t>baurechtlich verbindlich </a:t>
            </a:r>
          </a:p>
          <a:p>
            <a:pPr hangingPunct="0"/>
            <a:endParaRPr lang="de-DE" sz="1200" kern="1200" dirty="0">
              <a:solidFill>
                <a:schemeClr val="tx1"/>
              </a:solidFill>
              <a:effectLst/>
              <a:latin typeface="+mn-lt"/>
              <a:ea typeface="+mn-ea"/>
              <a:cs typeface="+mn-cs"/>
            </a:endParaRPr>
          </a:p>
          <a:p>
            <a:pPr hangingPunct="0"/>
            <a:endParaRPr lang="de-DE" sz="1200" kern="1200" dirty="0">
              <a:solidFill>
                <a:schemeClr val="tx1"/>
              </a:solidFill>
              <a:effectLst/>
              <a:latin typeface="+mn-lt"/>
              <a:ea typeface="+mn-ea"/>
              <a:cs typeface="+mn-cs"/>
            </a:endParaRPr>
          </a:p>
          <a:p>
            <a:pPr hangingPunct="0"/>
            <a:r>
              <a:rPr lang="de-DE" sz="1200" b="1" kern="1200" dirty="0">
                <a:solidFill>
                  <a:schemeClr val="tx1"/>
                </a:solidFill>
                <a:effectLst/>
                <a:latin typeface="+mn-lt"/>
                <a:ea typeface="+mn-ea"/>
                <a:cs typeface="+mn-cs"/>
              </a:rPr>
              <a:t>Abwehr der Gefahren für die öffentliche Sicherheit und Ordnung</a:t>
            </a:r>
            <a:r>
              <a:rPr lang="de-DE" sz="1200" kern="1200" dirty="0">
                <a:solidFill>
                  <a:schemeClr val="tx1"/>
                </a:solidFill>
                <a:effectLst/>
                <a:latin typeface="+mn-lt"/>
                <a:ea typeface="+mn-ea"/>
                <a:cs typeface="+mn-cs"/>
              </a:rPr>
              <a:t> auf dem Gebiet des öffentlichen Baurechts übertragen. </a:t>
            </a:r>
          </a:p>
          <a:p>
            <a:pPr hangingPunct="0"/>
            <a:endParaRPr lang="de-DE" sz="1200" kern="1200" dirty="0">
              <a:solidFill>
                <a:schemeClr val="tx1"/>
              </a:solidFill>
              <a:effectLst/>
              <a:latin typeface="+mn-lt"/>
              <a:ea typeface="+mn-ea"/>
              <a:cs typeface="+mn-cs"/>
            </a:endParaRPr>
          </a:p>
          <a:p>
            <a:pPr hangingPunct="0"/>
            <a:r>
              <a:rPr lang="de-DE" sz="1200" b="1" kern="1200" dirty="0">
                <a:solidFill>
                  <a:schemeClr val="tx1"/>
                </a:solidFill>
                <a:effectLst/>
                <a:latin typeface="+mn-lt"/>
                <a:ea typeface="+mn-ea"/>
                <a:cs typeface="+mn-cs"/>
              </a:rPr>
              <a:t>Genehmigungsfähigkeit</a:t>
            </a:r>
            <a:r>
              <a:rPr lang="de-DE" sz="1200" kern="1200" dirty="0">
                <a:solidFill>
                  <a:schemeClr val="tx1"/>
                </a:solidFill>
                <a:effectLst/>
                <a:latin typeface="+mn-lt"/>
                <a:ea typeface="+mn-ea"/>
                <a:cs typeface="+mn-cs"/>
              </a:rPr>
              <a:t> </a:t>
            </a:r>
          </a:p>
          <a:p>
            <a:pPr hangingPunct="0"/>
            <a:endParaRPr lang="de-DE" sz="1200" kern="1200" dirty="0">
              <a:solidFill>
                <a:schemeClr val="tx1"/>
              </a:solidFill>
              <a:effectLst/>
              <a:latin typeface="+mn-lt"/>
              <a:ea typeface="+mn-ea"/>
              <a:cs typeface="+mn-cs"/>
            </a:endParaRPr>
          </a:p>
          <a:p>
            <a:pPr hangingPunct="0"/>
            <a:r>
              <a:rPr lang="de-DE" sz="1200" kern="1200" dirty="0">
                <a:solidFill>
                  <a:schemeClr val="tx1"/>
                </a:solidFill>
                <a:effectLst/>
                <a:latin typeface="+mn-lt"/>
                <a:ea typeface="+mn-ea"/>
                <a:cs typeface="+mn-cs"/>
              </a:rPr>
              <a:t>maßgebliche technische Regeln:</a:t>
            </a:r>
            <a:r>
              <a:rPr lang="de-DE" sz="1200" kern="1200" baseline="0" dirty="0">
                <a:solidFill>
                  <a:schemeClr val="tx1"/>
                </a:solidFill>
                <a:effectLst/>
                <a:latin typeface="+mn-lt"/>
                <a:ea typeface="+mn-ea"/>
                <a:cs typeface="+mn-cs"/>
              </a:rPr>
              <a:t> </a:t>
            </a:r>
            <a:r>
              <a:rPr lang="de-DE" sz="1200" b="1" kern="1200" dirty="0">
                <a:solidFill>
                  <a:schemeClr val="tx1"/>
                </a:solidFill>
                <a:effectLst/>
                <a:latin typeface="+mn-lt"/>
                <a:ea typeface="+mn-ea"/>
                <a:cs typeface="+mn-cs"/>
              </a:rPr>
              <a:t>LTB</a:t>
            </a:r>
            <a:endParaRPr lang="de-DE" b="1" dirty="0"/>
          </a:p>
        </p:txBody>
      </p:sp>
      <p:sp>
        <p:nvSpPr>
          <p:cNvPr id="4" name="Foliennummernplatzhalter 3"/>
          <p:cNvSpPr>
            <a:spLocks noGrp="1"/>
          </p:cNvSpPr>
          <p:nvPr>
            <p:ph type="sldNum" sz="quarter" idx="10"/>
          </p:nvPr>
        </p:nvSpPr>
        <p:spPr/>
        <p:txBody>
          <a:bodyPr/>
          <a:lstStyle/>
          <a:p>
            <a:fld id="{FE1C54EF-8F27-413E-987C-0A415F348236}" type="slidenum">
              <a:rPr lang="de-DE" smtClean="0"/>
              <a:t>7</a:t>
            </a:fld>
            <a:endParaRPr lang="de-DE"/>
          </a:p>
        </p:txBody>
      </p:sp>
    </p:spTree>
    <p:extLst>
      <p:ext uri="{BB962C8B-B14F-4D97-AF65-F5344CB8AC3E}">
        <p14:creationId xmlns:p14="http://schemas.microsoft.com/office/powerpoint/2010/main" val="1946594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Nach </a:t>
            </a:r>
            <a:r>
              <a:rPr lang="de-DE" sz="1200" b="1" kern="1200" dirty="0">
                <a:solidFill>
                  <a:schemeClr val="tx1"/>
                </a:solidFill>
                <a:effectLst/>
                <a:latin typeface="+mn-lt"/>
                <a:ea typeface="+mn-ea"/>
                <a:cs typeface="+mn-cs"/>
              </a:rPr>
              <a:t>bisherigem System bis 2016 </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bedurfte die rechtskonforme Verwendung der Bauprodukte in der Regel eines </a:t>
            </a:r>
            <a:r>
              <a:rPr lang="de-DE" sz="1200" b="1" kern="1200" dirty="0">
                <a:solidFill>
                  <a:schemeClr val="tx1"/>
                </a:solidFill>
                <a:effectLst/>
                <a:latin typeface="+mn-lt"/>
                <a:ea typeface="+mn-ea"/>
                <a:cs typeface="+mn-cs"/>
              </a:rPr>
              <a:t>Verwendbarkeitsnachweises</a:t>
            </a:r>
            <a:r>
              <a:rPr lang="de-DE" sz="1200" kern="1200" dirty="0">
                <a:solidFill>
                  <a:schemeClr val="tx1"/>
                </a:solidFill>
                <a:effectLst/>
                <a:latin typeface="+mn-lt"/>
                <a:ea typeface="+mn-ea"/>
                <a:cs typeface="+mn-cs"/>
              </a:rPr>
              <a:t>, u.a. in Form einer allgemeinen bauaufsichtlichen Zulassung (</a:t>
            </a:r>
            <a:r>
              <a:rPr lang="de-DE" sz="1200" kern="1200" dirty="0" err="1">
                <a:solidFill>
                  <a:schemeClr val="tx1"/>
                </a:solidFill>
                <a:effectLst/>
                <a:latin typeface="+mn-lt"/>
                <a:ea typeface="+mn-ea"/>
                <a:cs typeface="+mn-cs"/>
              </a:rPr>
              <a:t>abZ</a:t>
            </a:r>
            <a:r>
              <a:rPr lang="de-DE" sz="1200" kern="1200" dirty="0">
                <a:solidFill>
                  <a:schemeClr val="tx1"/>
                </a:solidFill>
                <a:effectLst/>
                <a:latin typeface="+mn-lt"/>
                <a:ea typeface="+mn-ea"/>
                <a:cs typeface="+mn-cs"/>
              </a:rPr>
              <a:t>) oder eines allgemeinen bauaufsichtlichen Prüfzeugnisses (</a:t>
            </a:r>
            <a:r>
              <a:rPr lang="de-DE" sz="1200" kern="1200" dirty="0" err="1">
                <a:solidFill>
                  <a:schemeClr val="tx1"/>
                </a:solidFill>
                <a:effectLst/>
                <a:latin typeface="+mn-lt"/>
                <a:ea typeface="+mn-ea"/>
                <a:cs typeface="+mn-cs"/>
              </a:rPr>
              <a:t>abP</a:t>
            </a:r>
            <a:r>
              <a:rPr lang="de-DE" sz="1200" kern="1200" dirty="0">
                <a:solidFill>
                  <a:schemeClr val="tx1"/>
                </a:solidFill>
                <a:effectLst/>
                <a:latin typeface="+mn-lt"/>
                <a:ea typeface="+mn-ea"/>
                <a:cs typeface="+mn-cs"/>
              </a:rPr>
              <a:t>), sowie der Kennzeichnung mit dem Übereinstimmungszeichen („Ü“-Zeichen).</a:t>
            </a:r>
          </a:p>
          <a:p>
            <a:endParaRPr lang="de-DE" dirty="0"/>
          </a:p>
        </p:txBody>
      </p:sp>
      <p:sp>
        <p:nvSpPr>
          <p:cNvPr id="4" name="Foliennummernplatzhalter 3"/>
          <p:cNvSpPr>
            <a:spLocks noGrp="1"/>
          </p:cNvSpPr>
          <p:nvPr>
            <p:ph type="sldNum" sz="quarter" idx="10"/>
          </p:nvPr>
        </p:nvSpPr>
        <p:spPr/>
        <p:txBody>
          <a:bodyPr/>
          <a:lstStyle/>
          <a:p>
            <a:fld id="{FE1C54EF-8F27-413E-987C-0A415F348236}" type="slidenum">
              <a:rPr lang="de-DE" smtClean="0"/>
              <a:t>8</a:t>
            </a:fld>
            <a:endParaRPr lang="de-DE"/>
          </a:p>
        </p:txBody>
      </p:sp>
    </p:spTree>
    <p:extLst>
      <p:ext uri="{BB962C8B-B14F-4D97-AF65-F5344CB8AC3E}">
        <p14:creationId xmlns:p14="http://schemas.microsoft.com/office/powerpoint/2010/main" val="2595767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dirty="0"/>
              <a:t>Produktleistungen eines nach der </a:t>
            </a:r>
            <a:r>
              <a:rPr lang="de-DE" dirty="0" err="1"/>
              <a:t>BauPVO</a:t>
            </a:r>
            <a:r>
              <a:rPr lang="de-DE" dirty="0"/>
              <a:t> „CE“ gekennzeichneten Produkts können ausschließlich durch eine </a:t>
            </a:r>
            <a:r>
              <a:rPr lang="de-DE" b="1" dirty="0"/>
              <a:t>rechtskonforme Leistungserklärung </a:t>
            </a:r>
            <a:r>
              <a:rPr lang="de-DE" dirty="0"/>
              <a:t>erklärt werden.</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Bisher</a:t>
            </a:r>
            <a:r>
              <a:rPr lang="de-DE" sz="1200" kern="1200" baseline="0" dirty="0">
                <a:solidFill>
                  <a:schemeClr val="tx1"/>
                </a:solidFill>
                <a:effectLst/>
                <a:latin typeface="+mn-lt"/>
                <a:ea typeface="+mn-ea"/>
                <a:cs typeface="+mn-cs"/>
              </a:rPr>
              <a:t> enthielt die sogenannte </a:t>
            </a:r>
            <a:r>
              <a:rPr lang="de-DE" sz="1200" kern="1200" dirty="0">
                <a:solidFill>
                  <a:schemeClr val="tx1"/>
                </a:solidFill>
                <a:effectLst/>
                <a:latin typeface="+mn-lt"/>
                <a:ea typeface="+mn-ea"/>
                <a:cs typeface="+mn-cs"/>
              </a:rPr>
              <a:t>Bauregelliste B – Teil </a:t>
            </a:r>
            <a:r>
              <a:rPr lang="de-DE" dirty="0"/>
              <a:t>1 des </a:t>
            </a:r>
            <a:r>
              <a:rPr lang="de-DE" dirty="0" err="1"/>
              <a:t>DIBt</a:t>
            </a:r>
            <a:r>
              <a:rPr lang="de-DE" dirty="0"/>
              <a:t> </a:t>
            </a:r>
            <a:r>
              <a:rPr lang="de-DE" b="1" dirty="0"/>
              <a:t>nationale </a:t>
            </a:r>
            <a:r>
              <a:rPr lang="de-DE" sz="1200" b="1" kern="1200" dirty="0">
                <a:solidFill>
                  <a:schemeClr val="tx1"/>
                </a:solidFill>
                <a:effectLst/>
                <a:latin typeface="+mn-lt"/>
                <a:ea typeface="+mn-ea"/>
                <a:cs typeface="+mn-cs"/>
              </a:rPr>
              <a:t>Zusatzanforderungen an Bauprodukte, die die CE-Kennzeichnung tragen</a:t>
            </a:r>
            <a:r>
              <a:rPr lang="de-DE" sz="1200" kern="1200" dirty="0">
                <a:solidFill>
                  <a:schemeClr val="tx1"/>
                </a:solidFill>
                <a:effectLst/>
                <a:latin typeface="+mn-lt"/>
                <a:ea typeface="+mn-ea"/>
                <a:cs typeface="+mn-cs"/>
              </a:rPr>
              <a:t>. </a:t>
            </a:r>
          </a:p>
          <a:p>
            <a:endParaRPr lang="de-DE" dirty="0"/>
          </a:p>
          <a:p>
            <a:r>
              <a:rPr lang="de-DE" b="1" dirty="0"/>
              <a:t>Die am Bau Beteiligten </a:t>
            </a:r>
            <a:r>
              <a:rPr lang="de-DE" dirty="0"/>
              <a:t>und – anlassbezogen – die jeweilige </a:t>
            </a:r>
            <a:r>
              <a:rPr lang="de-DE" b="1" dirty="0"/>
              <a:t>Bauaufsichtsbehörde konnten sich bislang </a:t>
            </a:r>
            <a:r>
              <a:rPr lang="de-DE" dirty="0"/>
              <a:t>auch im europäisch harmonisierten Bereich zumeist darauf </a:t>
            </a:r>
            <a:r>
              <a:rPr lang="de-DE" b="1" dirty="0"/>
              <a:t>verlassen</a:t>
            </a:r>
            <a:r>
              <a:rPr lang="de-DE" dirty="0"/>
              <a:t>, dass mit einem für den jeweiligen Verwendungszweck zugelassenen und entsprechend mit dem „Ü-Zeichen“ versehenen Produkt das bauaufsichtliche Anforderungsniveau an die jeweilige bauliche Anlage erfüllt wird.</a:t>
            </a:r>
          </a:p>
          <a:p>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Die letztlich an den Produkthersteller gerichteten zusätzlichen nationalen Anforderungen mit der Folge der „Doppelkennzeichnung“ (CE+Ü) wurden unter Berücksichtigung der aktuellen europäischen harmonisierten Normen (</a:t>
            </a:r>
            <a:r>
              <a:rPr lang="de-DE" sz="1200" kern="1200" dirty="0" err="1">
                <a:solidFill>
                  <a:schemeClr val="tx1"/>
                </a:solidFill>
                <a:effectLst/>
                <a:latin typeface="+mn-lt"/>
                <a:ea typeface="+mn-ea"/>
                <a:cs typeface="+mn-cs"/>
              </a:rPr>
              <a:t>hEN</a:t>
            </a:r>
            <a:r>
              <a:rPr lang="de-DE" sz="1200" kern="1200" dirty="0">
                <a:solidFill>
                  <a:schemeClr val="tx1"/>
                </a:solidFill>
                <a:effectLst/>
                <a:latin typeface="+mn-lt"/>
                <a:ea typeface="+mn-ea"/>
                <a:cs typeface="+mn-cs"/>
              </a:rPr>
              <a:t>) als gerechtfertigt angesehen.</a:t>
            </a:r>
          </a:p>
          <a:p>
            <a:r>
              <a:rPr lang="de-DE" dirty="0"/>
              <a:t> </a:t>
            </a:r>
          </a:p>
          <a:p>
            <a:endParaRPr lang="de-DE" dirty="0"/>
          </a:p>
        </p:txBody>
      </p:sp>
      <p:sp>
        <p:nvSpPr>
          <p:cNvPr id="4" name="Foliennummernplatzhalter 3"/>
          <p:cNvSpPr>
            <a:spLocks noGrp="1"/>
          </p:cNvSpPr>
          <p:nvPr>
            <p:ph type="sldNum" sz="quarter" idx="10"/>
          </p:nvPr>
        </p:nvSpPr>
        <p:spPr/>
        <p:txBody>
          <a:bodyPr/>
          <a:lstStyle/>
          <a:p>
            <a:fld id="{FE1C54EF-8F27-413E-987C-0A415F348236}" type="slidenum">
              <a:rPr lang="de-DE" smtClean="0"/>
              <a:t>9</a:t>
            </a:fld>
            <a:endParaRPr lang="de-DE"/>
          </a:p>
        </p:txBody>
      </p:sp>
    </p:spTree>
    <p:extLst>
      <p:ext uri="{BB962C8B-B14F-4D97-AF65-F5344CB8AC3E}">
        <p14:creationId xmlns:p14="http://schemas.microsoft.com/office/powerpoint/2010/main" val="2979944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p:spPr>
        <p:txBody>
          <a:bodyPr/>
          <a:lstStyle/>
          <a:p>
            <a:r>
              <a:rPr lang="de-DE" dirty="0"/>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r>
              <a:rPr lang="de-DE"/>
              <a:t>11.11.2016</a:t>
            </a:r>
          </a:p>
        </p:txBody>
      </p:sp>
      <p:sp>
        <p:nvSpPr>
          <p:cNvPr id="5" name="Fußzeilenplatzhalter 4"/>
          <p:cNvSpPr>
            <a:spLocks noGrp="1"/>
          </p:cNvSpPr>
          <p:nvPr>
            <p:ph type="ftr" sz="quarter" idx="11"/>
          </p:nvPr>
        </p:nvSpPr>
        <p:spPr/>
        <p:txBody>
          <a:bodyPr/>
          <a:lstStyle/>
          <a:p>
            <a:r>
              <a:rPr lang="de-DE" dirty="0"/>
              <a:t>12. STUTTGARTER ARCHITEKTEN- UND INGENIEURTAG</a:t>
            </a:r>
          </a:p>
        </p:txBody>
      </p:sp>
      <p:sp>
        <p:nvSpPr>
          <p:cNvPr id="6" name="Foliennummernplatzhalter 5"/>
          <p:cNvSpPr>
            <a:spLocks noGrp="1"/>
          </p:cNvSpPr>
          <p:nvPr>
            <p:ph type="sldNum" sz="quarter" idx="12"/>
          </p:nvPr>
        </p:nvSpPr>
        <p:spPr>
          <a:xfrm>
            <a:off x="539552" y="6381328"/>
            <a:ext cx="504056" cy="365125"/>
          </a:xfrm>
        </p:spPr>
        <p:txBody>
          <a:bodyPr/>
          <a:lstStyle/>
          <a:p>
            <a:fld id="{BCAFA016-22C8-4E13-96EC-D333157371F9}" type="slidenum">
              <a:rPr lang="de-DE" smtClean="0"/>
              <a:t>‹Nr.›</a:t>
            </a:fld>
            <a:endParaRPr lang="de-DE" dirty="0"/>
          </a:p>
        </p:txBody>
      </p:sp>
    </p:spTree>
    <p:extLst>
      <p:ext uri="{BB962C8B-B14F-4D97-AF65-F5344CB8AC3E}">
        <p14:creationId xmlns:p14="http://schemas.microsoft.com/office/powerpoint/2010/main" val="4294937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11.11.2016</a:t>
            </a:r>
          </a:p>
        </p:txBody>
      </p:sp>
      <p:sp>
        <p:nvSpPr>
          <p:cNvPr id="5" name="Fußzeilenplatzhalter 4"/>
          <p:cNvSpPr>
            <a:spLocks noGrp="1"/>
          </p:cNvSpPr>
          <p:nvPr>
            <p:ph type="ftr" sz="quarter" idx="11"/>
          </p:nvPr>
        </p:nvSpPr>
        <p:spPr/>
        <p:txBody>
          <a:bodyPr/>
          <a:lstStyle/>
          <a:p>
            <a:r>
              <a:rPr lang="de-DE" dirty="0"/>
              <a:t>12. STUTTGARTER ARCHITEKTEN- UND INGENIEURTAG</a:t>
            </a:r>
          </a:p>
        </p:txBody>
      </p:sp>
      <p:sp>
        <p:nvSpPr>
          <p:cNvPr id="6" name="Foliennummernplatzhalter 5"/>
          <p:cNvSpPr>
            <a:spLocks noGrp="1"/>
          </p:cNvSpPr>
          <p:nvPr>
            <p:ph type="sldNum" sz="quarter" idx="12"/>
          </p:nvPr>
        </p:nvSpPr>
        <p:spPr/>
        <p:txBody>
          <a:bodyPr/>
          <a:lstStyle/>
          <a:p>
            <a:fld id="{BCAFA016-22C8-4E13-96EC-D333157371F9}" type="slidenum">
              <a:rPr lang="de-DE" smtClean="0"/>
              <a:t>‹Nr.›</a:t>
            </a:fld>
            <a:endParaRPr lang="de-DE"/>
          </a:p>
        </p:txBody>
      </p:sp>
    </p:spTree>
    <p:extLst>
      <p:ext uri="{BB962C8B-B14F-4D97-AF65-F5344CB8AC3E}">
        <p14:creationId xmlns:p14="http://schemas.microsoft.com/office/powerpoint/2010/main" val="1742132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r>
              <a:rPr lang="de-DE"/>
              <a:t>11.11.2016</a:t>
            </a:r>
          </a:p>
        </p:txBody>
      </p:sp>
      <p:sp>
        <p:nvSpPr>
          <p:cNvPr id="6" name="Fußzeilenplatzhalter 5"/>
          <p:cNvSpPr>
            <a:spLocks noGrp="1"/>
          </p:cNvSpPr>
          <p:nvPr>
            <p:ph type="ftr" sz="quarter" idx="11"/>
          </p:nvPr>
        </p:nvSpPr>
        <p:spPr/>
        <p:txBody>
          <a:bodyPr/>
          <a:lstStyle/>
          <a:p>
            <a:r>
              <a:rPr lang="de-DE" dirty="0"/>
              <a:t>12. STUTTGARTER ARCHITEKTEN- UND INGENIEURTAG</a:t>
            </a:r>
          </a:p>
        </p:txBody>
      </p:sp>
      <p:sp>
        <p:nvSpPr>
          <p:cNvPr id="7" name="Foliennummernplatzhalter 6"/>
          <p:cNvSpPr>
            <a:spLocks noGrp="1"/>
          </p:cNvSpPr>
          <p:nvPr>
            <p:ph type="sldNum" sz="quarter" idx="12"/>
          </p:nvPr>
        </p:nvSpPr>
        <p:spPr/>
        <p:txBody>
          <a:bodyPr/>
          <a:lstStyle/>
          <a:p>
            <a:fld id="{BCAFA016-22C8-4E13-96EC-D333157371F9}" type="slidenum">
              <a:rPr lang="de-DE" smtClean="0"/>
              <a:t>‹Nr.›</a:t>
            </a:fld>
            <a:endParaRPr lang="de-DE"/>
          </a:p>
        </p:txBody>
      </p:sp>
    </p:spTree>
    <p:extLst>
      <p:ext uri="{BB962C8B-B14F-4D97-AF65-F5344CB8AC3E}">
        <p14:creationId xmlns:p14="http://schemas.microsoft.com/office/powerpoint/2010/main" val="3362238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DE19E5FB-43F8-41E0-8122-70CD457C86EE}" type="datetime1">
              <a:rPr lang="de-DE" smtClean="0"/>
              <a:t>16.11.2018</a:t>
            </a:fld>
            <a:endParaRPr lang="de-DE" dirty="0"/>
          </a:p>
        </p:txBody>
      </p:sp>
      <p:sp>
        <p:nvSpPr>
          <p:cNvPr id="8" name="Fußzeilenplatzhalter 7"/>
          <p:cNvSpPr>
            <a:spLocks noGrp="1"/>
          </p:cNvSpPr>
          <p:nvPr>
            <p:ph type="ftr" sz="quarter" idx="11"/>
          </p:nvPr>
        </p:nvSpPr>
        <p:spPr/>
        <p:txBody>
          <a:bodyPr/>
          <a:lstStyle/>
          <a:p>
            <a:r>
              <a:rPr lang="de-DE" dirty="0"/>
              <a:t>12. STUTTGARTER ARCHITEKTEN- UND INGENIEURTAG</a:t>
            </a:r>
          </a:p>
        </p:txBody>
      </p:sp>
      <p:sp>
        <p:nvSpPr>
          <p:cNvPr id="9" name="Foliennummernplatzhalter 8"/>
          <p:cNvSpPr>
            <a:spLocks noGrp="1"/>
          </p:cNvSpPr>
          <p:nvPr>
            <p:ph type="sldNum" sz="quarter" idx="12"/>
          </p:nvPr>
        </p:nvSpPr>
        <p:spPr/>
        <p:txBody>
          <a:bodyPr/>
          <a:lstStyle/>
          <a:p>
            <a:fld id="{BCAFA016-22C8-4E13-96EC-D333157371F9}" type="slidenum">
              <a:rPr lang="de-DE" smtClean="0"/>
              <a:t>‹Nr.›</a:t>
            </a:fld>
            <a:endParaRPr lang="de-DE"/>
          </a:p>
        </p:txBody>
      </p:sp>
    </p:spTree>
    <p:extLst>
      <p:ext uri="{BB962C8B-B14F-4D97-AF65-F5344CB8AC3E}">
        <p14:creationId xmlns:p14="http://schemas.microsoft.com/office/powerpoint/2010/main" val="1689721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r>
              <a:rPr lang="de-DE" dirty="0"/>
              <a:t>14.11.2018</a:t>
            </a:r>
          </a:p>
        </p:txBody>
      </p:sp>
      <p:sp>
        <p:nvSpPr>
          <p:cNvPr id="4" name="Fußzeilenplatzhalter 3"/>
          <p:cNvSpPr>
            <a:spLocks noGrp="1"/>
          </p:cNvSpPr>
          <p:nvPr>
            <p:ph type="ftr" sz="quarter" idx="11"/>
          </p:nvPr>
        </p:nvSpPr>
        <p:spPr/>
        <p:txBody>
          <a:bodyPr/>
          <a:lstStyle/>
          <a:p>
            <a:r>
              <a:rPr lang="de-DE" dirty="0"/>
              <a:t>12. STUTTGARTER ARCHITEKTEN- UND INGENIEURTAG</a:t>
            </a:r>
          </a:p>
        </p:txBody>
      </p:sp>
      <p:sp>
        <p:nvSpPr>
          <p:cNvPr id="5" name="Foliennummernplatzhalter 4"/>
          <p:cNvSpPr>
            <a:spLocks noGrp="1"/>
          </p:cNvSpPr>
          <p:nvPr>
            <p:ph type="sldNum" sz="quarter" idx="12"/>
          </p:nvPr>
        </p:nvSpPr>
        <p:spPr/>
        <p:txBody>
          <a:bodyPr/>
          <a:lstStyle/>
          <a:p>
            <a:fld id="{BCAFA016-22C8-4E13-96EC-D333157371F9}" type="slidenum">
              <a:rPr lang="de-DE" smtClean="0"/>
              <a:t>‹Nr.›</a:t>
            </a:fld>
            <a:endParaRPr lang="de-DE"/>
          </a:p>
        </p:txBody>
      </p:sp>
    </p:spTree>
    <p:extLst>
      <p:ext uri="{BB962C8B-B14F-4D97-AF65-F5344CB8AC3E}">
        <p14:creationId xmlns:p14="http://schemas.microsoft.com/office/powerpoint/2010/main" val="2067485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dirty="0"/>
              <a:t>16.11.2018</a:t>
            </a:r>
          </a:p>
        </p:txBody>
      </p:sp>
      <p:sp>
        <p:nvSpPr>
          <p:cNvPr id="3" name="Fußzeilenplatzhalter 2"/>
          <p:cNvSpPr>
            <a:spLocks noGrp="1"/>
          </p:cNvSpPr>
          <p:nvPr>
            <p:ph type="ftr" sz="quarter" idx="11"/>
          </p:nvPr>
        </p:nvSpPr>
        <p:spPr/>
        <p:txBody>
          <a:bodyPr/>
          <a:lstStyle/>
          <a:p>
            <a:r>
              <a:rPr lang="de-DE"/>
              <a:t>10. STUTTGARTER ARCHITEKTEN- UND INGENIEURTAG</a:t>
            </a:r>
          </a:p>
        </p:txBody>
      </p:sp>
      <p:sp>
        <p:nvSpPr>
          <p:cNvPr id="4" name="Foliennummernplatzhalter 3"/>
          <p:cNvSpPr>
            <a:spLocks noGrp="1"/>
          </p:cNvSpPr>
          <p:nvPr>
            <p:ph type="sldNum" sz="quarter" idx="12"/>
          </p:nvPr>
        </p:nvSpPr>
        <p:spPr/>
        <p:txBody>
          <a:bodyPr/>
          <a:lstStyle/>
          <a:p>
            <a:fld id="{BCAFA016-22C8-4E13-96EC-D333157371F9}" type="slidenum">
              <a:rPr lang="de-DE" smtClean="0"/>
              <a:t>‹Nr.›</a:t>
            </a:fld>
            <a:endParaRPr lang="de-DE"/>
          </a:p>
        </p:txBody>
      </p:sp>
    </p:spTree>
    <p:extLst>
      <p:ext uri="{BB962C8B-B14F-4D97-AF65-F5344CB8AC3E}">
        <p14:creationId xmlns:p14="http://schemas.microsoft.com/office/powerpoint/2010/main" val="1761202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ild mit Text">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a:xfrm>
            <a:off x="3124200" y="6381328"/>
            <a:ext cx="2895600" cy="365125"/>
          </a:xfrm>
          <a:prstGeom prst="rect">
            <a:avLst/>
          </a:prstGeom>
        </p:spPr>
        <p:txBody>
          <a:bodyPr/>
          <a:lstStyle/>
          <a:p>
            <a:r>
              <a:rPr lang="de-DE"/>
              <a:t>Jahrestagung 2015 Bundesbau Baden-Württemberg</a:t>
            </a:r>
          </a:p>
        </p:txBody>
      </p:sp>
      <p:sp>
        <p:nvSpPr>
          <p:cNvPr id="5" name="Foliennummernplatzhalter 4"/>
          <p:cNvSpPr>
            <a:spLocks noGrp="1"/>
          </p:cNvSpPr>
          <p:nvPr>
            <p:ph type="sldNum" sz="quarter" idx="12"/>
          </p:nvPr>
        </p:nvSpPr>
        <p:spPr/>
        <p:txBody>
          <a:bodyPr/>
          <a:lstStyle/>
          <a:p>
            <a:fld id="{B44DBC62-6A67-4D66-9075-8E0110AEC793}" type="slidenum">
              <a:rPr lang="de-DE" smtClean="0"/>
              <a:t>‹Nr.›</a:t>
            </a:fld>
            <a:endParaRPr lang="de-DE"/>
          </a:p>
        </p:txBody>
      </p:sp>
      <p:sp>
        <p:nvSpPr>
          <p:cNvPr id="3" name="Textplatzhalter 2"/>
          <p:cNvSpPr>
            <a:spLocks noGrp="1"/>
          </p:cNvSpPr>
          <p:nvPr>
            <p:ph type="body" sz="quarter" idx="13" hasCustomPrompt="1"/>
          </p:nvPr>
        </p:nvSpPr>
        <p:spPr>
          <a:xfrm>
            <a:off x="323528" y="4869160"/>
            <a:ext cx="8425185" cy="1296144"/>
          </a:xfrm>
        </p:spPr>
        <p:txBody>
          <a:bodyPr/>
          <a:lstStyle>
            <a:lvl1pPr marL="0" indent="0">
              <a:buNone/>
              <a:defRPr sz="2000" baseline="0"/>
            </a:lvl1pPr>
          </a:lstStyle>
          <a:p>
            <a:pPr lvl="0"/>
            <a:r>
              <a:rPr lang="de-DE" dirty="0"/>
              <a:t>Fließtext - Fließtext</a:t>
            </a:r>
          </a:p>
        </p:txBody>
      </p:sp>
      <p:sp>
        <p:nvSpPr>
          <p:cNvPr id="6" name="Bildplatzhalter 5"/>
          <p:cNvSpPr>
            <a:spLocks noGrp="1"/>
          </p:cNvSpPr>
          <p:nvPr>
            <p:ph type="pic" sz="quarter" idx="14"/>
          </p:nvPr>
        </p:nvSpPr>
        <p:spPr>
          <a:xfrm>
            <a:off x="323850" y="764704"/>
            <a:ext cx="8424614" cy="3960440"/>
          </a:xfrm>
        </p:spPr>
        <p:txBody>
          <a:bodyPr/>
          <a:lstStyle/>
          <a:p>
            <a:r>
              <a:rPr lang="de-DE"/>
              <a:t>Bild durch Klicken auf Symbol hinzufügen</a:t>
            </a:r>
          </a:p>
        </p:txBody>
      </p:sp>
      <p:sp>
        <p:nvSpPr>
          <p:cNvPr id="7" name="Titel 1"/>
          <p:cNvSpPr>
            <a:spLocks noGrp="1"/>
          </p:cNvSpPr>
          <p:nvPr>
            <p:ph type="title" hasCustomPrompt="1"/>
          </p:nvPr>
        </p:nvSpPr>
        <p:spPr>
          <a:xfrm>
            <a:off x="323528" y="127508"/>
            <a:ext cx="6984776" cy="493179"/>
          </a:xfrm>
        </p:spPr>
        <p:txBody>
          <a:bodyPr/>
          <a:lstStyle>
            <a:lvl1pPr>
              <a:defRPr sz="2000" baseline="0">
                <a:solidFill>
                  <a:schemeClr val="tx1">
                    <a:lumMod val="75000"/>
                    <a:lumOff val="25000"/>
                  </a:schemeClr>
                </a:solidFill>
              </a:defRPr>
            </a:lvl1pPr>
          </a:lstStyle>
          <a:p>
            <a:r>
              <a:rPr lang="de-DE" dirty="0"/>
              <a:t>Hauptgliederungspunkt</a:t>
            </a:r>
          </a:p>
        </p:txBody>
      </p:sp>
    </p:spTree>
    <p:extLst>
      <p:ext uri="{BB962C8B-B14F-4D97-AF65-F5344CB8AC3E}">
        <p14:creationId xmlns:p14="http://schemas.microsoft.com/office/powerpoint/2010/main" val="1597469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Gliederung">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B44DBC62-6A67-4D66-9075-8E0110AEC793}" type="slidenum">
              <a:rPr lang="de-DE" smtClean="0"/>
              <a:pPr/>
              <a:t>‹Nr.›</a:t>
            </a:fld>
            <a:endParaRPr lang="de-DE" dirty="0"/>
          </a:p>
        </p:txBody>
      </p:sp>
      <p:sp>
        <p:nvSpPr>
          <p:cNvPr id="4" name="Fußzeilenplatzhalter 3"/>
          <p:cNvSpPr>
            <a:spLocks noGrp="1"/>
          </p:cNvSpPr>
          <p:nvPr>
            <p:ph type="ftr" sz="quarter" idx="11"/>
          </p:nvPr>
        </p:nvSpPr>
        <p:spPr/>
        <p:txBody>
          <a:bodyPr/>
          <a:lstStyle/>
          <a:p>
            <a:r>
              <a:rPr lang="de-DE" dirty="0"/>
              <a:t>12. Architekten- und Ingenieuretag</a:t>
            </a:r>
          </a:p>
        </p:txBody>
      </p:sp>
      <p:sp>
        <p:nvSpPr>
          <p:cNvPr id="5" name="Textplatzhalter 4"/>
          <p:cNvSpPr>
            <a:spLocks noGrp="1"/>
          </p:cNvSpPr>
          <p:nvPr>
            <p:ph type="body" sz="quarter" idx="13"/>
          </p:nvPr>
        </p:nvSpPr>
        <p:spPr>
          <a:xfrm>
            <a:off x="1475656" y="1700808"/>
            <a:ext cx="7200032" cy="4536504"/>
          </a:xfrm>
        </p:spPr>
        <p:txBody>
          <a:bodyPr/>
          <a:lstStyle>
            <a:lvl1pPr marL="514350" indent="-514350">
              <a:spcBef>
                <a:spcPts val="600"/>
              </a:spcBef>
              <a:buFont typeface="+mj-lt"/>
              <a:buAutoNum type="arabicPeriod"/>
              <a:defRPr sz="2600" baseline="0">
                <a:solidFill>
                  <a:schemeClr val="tx1">
                    <a:lumMod val="75000"/>
                    <a:lumOff val="25000"/>
                  </a:schemeClr>
                </a:solidFill>
                <a:latin typeface="Arial" pitchFamily="34" charset="0"/>
              </a:defRPr>
            </a:lvl1pPr>
            <a:lvl2pPr>
              <a:spcBef>
                <a:spcPts val="300"/>
              </a:spcBef>
              <a:defRPr sz="1600" baseline="0">
                <a:solidFill>
                  <a:schemeClr val="tx1">
                    <a:lumMod val="65000"/>
                    <a:lumOff val="35000"/>
                  </a:schemeClr>
                </a:solidFill>
                <a:latin typeface="Arial" pitchFamily="34" charset="0"/>
              </a:defRPr>
            </a:lvl2pPr>
            <a:lvl3pPr>
              <a:spcBef>
                <a:spcPts val="300"/>
              </a:spcBef>
              <a:defRPr sz="1600" baseline="0">
                <a:solidFill>
                  <a:schemeClr val="tx1">
                    <a:lumMod val="65000"/>
                    <a:lumOff val="35000"/>
                  </a:schemeClr>
                </a:solidFill>
                <a:latin typeface="Arial" pitchFamily="34" charset="0"/>
              </a:defRPr>
            </a:lvl3pPr>
            <a:lvl4pPr>
              <a:spcBef>
                <a:spcPts val="300"/>
              </a:spcBef>
              <a:defRPr sz="1600" baseline="0">
                <a:solidFill>
                  <a:schemeClr val="tx1">
                    <a:lumMod val="65000"/>
                    <a:lumOff val="35000"/>
                  </a:schemeClr>
                </a:solidFill>
                <a:latin typeface="Arial" pitchFamily="34" charset="0"/>
              </a:defRPr>
            </a:lvl4pPr>
            <a:lvl5pPr>
              <a:spcBef>
                <a:spcPts val="300"/>
              </a:spcBef>
              <a:defRPr sz="1600" baseline="0">
                <a:solidFill>
                  <a:schemeClr val="tx1">
                    <a:lumMod val="65000"/>
                    <a:lumOff val="35000"/>
                  </a:schemeClr>
                </a:solidFill>
                <a:latin typeface="Arial" pitchFamily="34" charset="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itel 1"/>
          <p:cNvSpPr>
            <a:spLocks noGrp="1"/>
          </p:cNvSpPr>
          <p:nvPr>
            <p:ph type="title" hasCustomPrompt="1"/>
          </p:nvPr>
        </p:nvSpPr>
        <p:spPr>
          <a:xfrm>
            <a:off x="755576" y="764704"/>
            <a:ext cx="5904656" cy="576064"/>
          </a:xfrm>
        </p:spPr>
        <p:txBody>
          <a:bodyPr/>
          <a:lstStyle>
            <a:lvl1pPr>
              <a:defRPr sz="2800" baseline="0">
                <a:latin typeface="Arial" pitchFamily="34" charset="0"/>
              </a:defRPr>
            </a:lvl1pPr>
          </a:lstStyle>
          <a:p>
            <a:r>
              <a:rPr lang="de-DE" dirty="0"/>
              <a:t>Gliederung</a:t>
            </a:r>
          </a:p>
        </p:txBody>
      </p:sp>
      <p:sp>
        <p:nvSpPr>
          <p:cNvPr id="7" name="Bildplatzhalter 6"/>
          <p:cNvSpPr>
            <a:spLocks noGrp="1"/>
          </p:cNvSpPr>
          <p:nvPr>
            <p:ph type="pic" sz="quarter" idx="14"/>
          </p:nvPr>
        </p:nvSpPr>
        <p:spPr>
          <a:xfrm>
            <a:off x="6732240" y="836711"/>
            <a:ext cx="2089150" cy="1008113"/>
          </a:xfrm>
        </p:spPr>
        <p:txBody>
          <a:bodyPr/>
          <a:lstStyle/>
          <a:p>
            <a:r>
              <a:rPr lang="de-DE"/>
              <a:t>Bild durch Klicken auf Symbol hinzufügen</a:t>
            </a:r>
          </a:p>
        </p:txBody>
      </p:sp>
    </p:spTree>
    <p:extLst>
      <p:ext uri="{BB962C8B-B14F-4D97-AF65-F5344CB8AC3E}">
        <p14:creationId xmlns:p14="http://schemas.microsoft.com/office/powerpoint/2010/main" val="268392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7"/>
            <a:ext cx="8229600" cy="490067"/>
          </a:xfrm>
          <a:prstGeom prst="rect">
            <a:avLst/>
          </a:prstGeom>
        </p:spPr>
        <p:txBody>
          <a:bodyPr vert="horz" lIns="91440" tIns="45720" rIns="91440" bIns="45720" rtlCol="0" anchor="ctr">
            <a:noAutofit/>
          </a:bodyPr>
          <a:lstStyle/>
          <a:p>
            <a:r>
              <a:rPr lang="de-DE" dirty="0"/>
              <a:t>Titelmasterformat durch Klicken bearbeiten</a:t>
            </a:r>
          </a:p>
        </p:txBody>
      </p:sp>
      <p:sp>
        <p:nvSpPr>
          <p:cNvPr id="3" name="Textplatzhalter 2"/>
          <p:cNvSpPr>
            <a:spLocks noGrp="1"/>
          </p:cNvSpPr>
          <p:nvPr>
            <p:ph type="body" idx="1"/>
          </p:nvPr>
        </p:nvSpPr>
        <p:spPr>
          <a:xfrm>
            <a:off x="457200" y="908721"/>
            <a:ext cx="8229600" cy="5217443"/>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1043608" y="6381328"/>
            <a:ext cx="10184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a:t>11.11.2016</a:t>
            </a:r>
            <a:endParaRPr lang="de-DE" dirty="0"/>
          </a:p>
        </p:txBody>
      </p:sp>
      <p:sp>
        <p:nvSpPr>
          <p:cNvPr id="5" name="Fußzeilenplatzhalter 4"/>
          <p:cNvSpPr>
            <a:spLocks noGrp="1"/>
          </p:cNvSpPr>
          <p:nvPr>
            <p:ph type="ftr" sz="quarter" idx="3"/>
          </p:nvPr>
        </p:nvSpPr>
        <p:spPr>
          <a:xfrm>
            <a:off x="3923928" y="6391820"/>
            <a:ext cx="3816424"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dirty="0"/>
              <a:t>12. STUTTGARTER ARCHITEKTEN- UND INGENIEURTAG</a:t>
            </a:r>
          </a:p>
        </p:txBody>
      </p:sp>
      <p:sp>
        <p:nvSpPr>
          <p:cNvPr id="6" name="Foliennummernplatzhalter 5"/>
          <p:cNvSpPr>
            <a:spLocks noGrp="1"/>
          </p:cNvSpPr>
          <p:nvPr>
            <p:ph type="sldNum" sz="quarter" idx="4"/>
          </p:nvPr>
        </p:nvSpPr>
        <p:spPr>
          <a:xfrm>
            <a:off x="467544" y="6381328"/>
            <a:ext cx="5040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FA016-22C8-4E13-96EC-D333157371F9}" type="slidenum">
              <a:rPr lang="de-DE" smtClean="0"/>
              <a:pPr/>
              <a:t>‹Nr.›</a:t>
            </a:fld>
            <a:endParaRPr lang="de-DE" dirty="0"/>
          </a:p>
        </p:txBody>
      </p:sp>
      <p:pic>
        <p:nvPicPr>
          <p:cNvPr id="7" name="Grafik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7504" y="5599116"/>
            <a:ext cx="389384" cy="1150353"/>
          </a:xfrm>
          <a:prstGeom prst="rect">
            <a:avLst/>
          </a:prstGeom>
        </p:spPr>
      </p:pic>
      <p:pic>
        <p:nvPicPr>
          <p:cNvPr id="1026" name="Picture 2"/>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123728" y="6391367"/>
            <a:ext cx="1728192" cy="365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Grafik 7"/>
          <p:cNvPicPr>
            <a:picLocks noChangeAspect="1"/>
          </p:cNvPicPr>
          <p:nvPr userDrawn="1"/>
        </p:nvPicPr>
        <p:blipFill rotWithShape="1">
          <a:blip r:embed="rId12" cstate="print">
            <a:extLst>
              <a:ext uri="{28A0092B-C50C-407E-A947-70E740481C1C}">
                <a14:useLocalDpi xmlns:a14="http://schemas.microsoft.com/office/drawing/2010/main" val="0"/>
              </a:ext>
            </a:extLst>
          </a:blip>
          <a:srcRect t="27134"/>
          <a:stretch/>
        </p:blipFill>
        <p:spPr>
          <a:xfrm>
            <a:off x="7884368" y="6391368"/>
            <a:ext cx="1115616" cy="358099"/>
          </a:xfrm>
          <a:prstGeom prst="rect">
            <a:avLst/>
          </a:prstGeom>
        </p:spPr>
      </p:pic>
    </p:spTree>
    <p:extLst>
      <p:ext uri="{BB962C8B-B14F-4D97-AF65-F5344CB8AC3E}">
        <p14:creationId xmlns:p14="http://schemas.microsoft.com/office/powerpoint/2010/main" val="131381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74" r:id="rId7"/>
    <p:sldLayoutId id="2147483675" r:id="rId8"/>
  </p:sldLayoutIdLst>
  <p:hf hdr="0"/>
  <p:txStyles>
    <p:titleStyle>
      <a:lvl1pPr algn="l"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17.jpeg"/><Relationship Id="rId5" Type="http://schemas.openxmlformats.org/officeDocument/2006/relationships/image" Target="../media/image12.png"/><Relationship Id="rId10" Type="http://schemas.openxmlformats.org/officeDocument/2006/relationships/image" Target="../media/image16.jpeg"/><Relationship Id="rId4" Type="http://schemas.openxmlformats.org/officeDocument/2006/relationships/image" Target="../media/image11.pn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4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8.xml"/><Relationship Id="rId4" Type="http://schemas.microsoft.com/office/2007/relationships/hdphoto" Target="../media/hdphoto2.wdp"/></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microsoft.com/office/2007/relationships/hdphoto" Target="../media/hdphoto3.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899592" y="1988840"/>
            <a:ext cx="7556376" cy="2448272"/>
          </a:xfrm>
        </p:spPr>
        <p:txBody>
          <a:bodyPr/>
          <a:lstStyle/>
          <a:p>
            <a:pPr hangingPunct="0"/>
            <a:r>
              <a:rPr lang="de-DE" dirty="0"/>
              <a:t>Schutzziele der LBO und </a:t>
            </a:r>
            <a:br>
              <a:rPr lang="de-DE" dirty="0"/>
            </a:br>
            <a:r>
              <a:rPr lang="de-DE" dirty="0"/>
              <a:t>Erwartungen des Bauherrn an das Bauen</a:t>
            </a:r>
            <a:br>
              <a:rPr lang="de-DE" dirty="0"/>
            </a:br>
            <a:br>
              <a:rPr lang="de-DE" dirty="0"/>
            </a:br>
            <a:r>
              <a:rPr lang="de-DE" sz="2400" dirty="0">
                <a:solidFill>
                  <a:schemeClr val="bg1">
                    <a:lumMod val="50000"/>
                  </a:schemeClr>
                </a:solidFill>
              </a:rPr>
              <a:t>Kohärenz oder Konflikt?</a:t>
            </a:r>
            <a:br>
              <a:rPr lang="de-DE" sz="2400" dirty="0">
                <a:solidFill>
                  <a:schemeClr val="bg1">
                    <a:lumMod val="50000"/>
                  </a:schemeClr>
                </a:solidFill>
              </a:rPr>
            </a:br>
            <a:r>
              <a:rPr lang="de-DE" sz="2400" dirty="0">
                <a:solidFill>
                  <a:schemeClr val="bg1">
                    <a:lumMod val="50000"/>
                  </a:schemeClr>
                </a:solidFill>
              </a:rPr>
              <a:t>Gemeinsame Ziele und Wege?</a:t>
            </a:r>
            <a:endParaRPr lang="de-DE" sz="2400" dirty="0"/>
          </a:p>
        </p:txBody>
      </p:sp>
      <p:sp>
        <p:nvSpPr>
          <p:cNvPr id="6" name="Untertitel 5"/>
          <p:cNvSpPr>
            <a:spLocks noGrp="1"/>
          </p:cNvSpPr>
          <p:nvPr>
            <p:ph type="subTitle" idx="1"/>
          </p:nvPr>
        </p:nvSpPr>
        <p:spPr>
          <a:xfrm>
            <a:off x="827584" y="3886200"/>
            <a:ext cx="7416824" cy="1752600"/>
          </a:xfrm>
        </p:spPr>
        <p:txBody>
          <a:bodyPr anchor="b">
            <a:normAutofit/>
          </a:bodyPr>
          <a:lstStyle/>
          <a:p>
            <a:pPr algn="l"/>
            <a:r>
              <a:rPr lang="de-DE" sz="1800" dirty="0"/>
              <a:t>Erik Fischer</a:t>
            </a:r>
            <a:br>
              <a:rPr lang="de-DE" sz="1800" dirty="0"/>
            </a:br>
            <a:r>
              <a:rPr lang="de-DE" sz="1800" dirty="0"/>
              <a:t>Kurz und Fischer GmbH, Beratende Ingenieure Bauphysik Winnenden</a:t>
            </a:r>
          </a:p>
        </p:txBody>
      </p:sp>
      <p:sp>
        <p:nvSpPr>
          <p:cNvPr id="7" name="Datumsplatzhalter 6"/>
          <p:cNvSpPr>
            <a:spLocks noGrp="1"/>
          </p:cNvSpPr>
          <p:nvPr>
            <p:ph type="dt" sz="half" idx="10"/>
          </p:nvPr>
        </p:nvSpPr>
        <p:spPr/>
        <p:txBody>
          <a:bodyPr/>
          <a:lstStyle/>
          <a:p>
            <a:fld id="{C2F93BDC-EDCB-4DD4-A8B6-6A1B44FB6255}" type="datetime1">
              <a:rPr lang="de-DE" smtClean="0"/>
              <a:t>16.11.2018</a:t>
            </a:fld>
            <a:endParaRPr lang="de-DE" dirty="0"/>
          </a:p>
        </p:txBody>
      </p:sp>
      <p:sp>
        <p:nvSpPr>
          <p:cNvPr id="8" name="Fußzeilenplatzhalter 7"/>
          <p:cNvSpPr>
            <a:spLocks noGrp="1"/>
          </p:cNvSpPr>
          <p:nvPr>
            <p:ph type="ftr" sz="quarter" idx="11"/>
          </p:nvPr>
        </p:nvSpPr>
        <p:spPr/>
        <p:txBody>
          <a:bodyPr/>
          <a:lstStyle/>
          <a:p>
            <a:r>
              <a:rPr lang="de-DE" dirty="0"/>
              <a:t>12. STUTTGARTER ARCHITEKTEN- UND INGENIEURTAG</a:t>
            </a:r>
          </a:p>
        </p:txBody>
      </p:sp>
      <p:sp>
        <p:nvSpPr>
          <p:cNvPr id="9" name="Foliennummernplatzhalter 8"/>
          <p:cNvSpPr>
            <a:spLocks noGrp="1"/>
          </p:cNvSpPr>
          <p:nvPr>
            <p:ph type="sldNum" sz="quarter" idx="12"/>
          </p:nvPr>
        </p:nvSpPr>
        <p:spPr/>
        <p:txBody>
          <a:bodyPr/>
          <a:lstStyle/>
          <a:p>
            <a:fld id="{BCAFA016-22C8-4E13-96EC-D333157371F9}" type="slidenum">
              <a:rPr lang="de-DE" smtClean="0"/>
              <a:t>1</a:t>
            </a:fld>
            <a:endParaRPr lang="de-DE"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404664"/>
            <a:ext cx="4343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707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7"/>
            <a:ext cx="8229600" cy="850107"/>
          </a:xfrm>
        </p:spPr>
        <p:txBody>
          <a:bodyPr/>
          <a:lstStyle/>
          <a:p>
            <a:r>
              <a:rPr lang="de-DE" dirty="0"/>
              <a:t>Verwendbarkeitsnachweise </a:t>
            </a:r>
            <a:br>
              <a:rPr lang="de-DE" dirty="0"/>
            </a:br>
            <a:r>
              <a:rPr lang="de-DE" dirty="0"/>
              <a:t>(</a:t>
            </a:r>
            <a:r>
              <a:rPr lang="de-DE" dirty="0" err="1"/>
              <a:t>EUGh</a:t>
            </a:r>
            <a:r>
              <a:rPr lang="de-DE" dirty="0"/>
              <a:t>-Urteil vom 16.10.2014)</a:t>
            </a:r>
          </a:p>
        </p:txBody>
      </p:sp>
      <p:sp>
        <p:nvSpPr>
          <p:cNvPr id="3" name="Inhaltsplatzhalter 2"/>
          <p:cNvSpPr>
            <a:spLocks noGrp="1"/>
          </p:cNvSpPr>
          <p:nvPr>
            <p:ph idx="1"/>
          </p:nvPr>
        </p:nvSpPr>
        <p:spPr/>
        <p:txBody>
          <a:bodyPr>
            <a:normAutofit/>
          </a:bodyPr>
          <a:lstStyle/>
          <a:p>
            <a:pPr lvl="1"/>
            <a:endParaRPr lang="de-DE" dirty="0"/>
          </a:p>
          <a:p>
            <a:pPr marL="457200" lvl="1" indent="0">
              <a:buNone/>
            </a:pPr>
            <a:endParaRPr lang="de-DE" dirty="0"/>
          </a:p>
          <a:p>
            <a:pPr lvl="1"/>
            <a:r>
              <a:rPr lang="de-DE" b="1" dirty="0" err="1">
                <a:solidFill>
                  <a:schemeClr val="accent6">
                    <a:lumMod val="75000"/>
                  </a:schemeClr>
                </a:solidFill>
              </a:rPr>
              <a:t>Document</a:t>
            </a:r>
            <a:r>
              <a:rPr lang="de-DE" b="1" dirty="0">
                <a:solidFill>
                  <a:schemeClr val="accent6">
                    <a:lumMod val="75000"/>
                  </a:schemeClr>
                </a:solidFill>
              </a:rPr>
              <a:t> </a:t>
            </a:r>
            <a:r>
              <a:rPr lang="de-DE" b="1" dirty="0" err="1">
                <a:solidFill>
                  <a:schemeClr val="accent6">
                    <a:lumMod val="75000"/>
                  </a:schemeClr>
                </a:solidFill>
              </a:rPr>
              <a:t>of</a:t>
            </a:r>
            <a:r>
              <a:rPr lang="de-DE" b="1" dirty="0">
                <a:solidFill>
                  <a:schemeClr val="accent6">
                    <a:lumMod val="75000"/>
                  </a:schemeClr>
                </a:solidFill>
              </a:rPr>
              <a:t> Performance (DOP) (Leistungserklärung)</a:t>
            </a:r>
          </a:p>
          <a:p>
            <a:pPr marL="457200" lvl="1" indent="0">
              <a:buNone/>
            </a:pPr>
            <a:endParaRPr lang="de-DE" dirty="0"/>
          </a:p>
          <a:p>
            <a:pPr lvl="1"/>
            <a:r>
              <a:rPr lang="de-DE" b="1" dirty="0"/>
              <a:t>Die materiellen Anforderungen an Bauwerke bleiben gleichwohl bestehen</a:t>
            </a:r>
            <a:r>
              <a:rPr lang="de-DE" dirty="0"/>
              <a:t>. </a:t>
            </a:r>
          </a:p>
          <a:p>
            <a:pPr lvl="1"/>
            <a:endParaRPr lang="de-DE" dirty="0"/>
          </a:p>
          <a:p>
            <a:pPr lvl="1"/>
            <a:r>
              <a:rPr lang="de-DE" dirty="0"/>
              <a:t>Auch </a:t>
            </a:r>
            <a:r>
              <a:rPr lang="de-DE" u="sng" dirty="0"/>
              <a:t>freiwillige</a:t>
            </a:r>
            <a:r>
              <a:rPr lang="de-DE" dirty="0"/>
              <a:t> Herstellerangaben in Form einer prüffähigen technischen Dokumentation</a:t>
            </a:r>
          </a:p>
          <a:p>
            <a:pPr marL="457200" lvl="1" indent="0">
              <a:buNone/>
            </a:pPr>
            <a:endParaRPr lang="de-DE" dirty="0"/>
          </a:p>
          <a:p>
            <a:pPr lvl="1"/>
            <a:r>
              <a:rPr lang="de-DE" dirty="0"/>
              <a:t>Je nach Verfahren erkennt die zuständige Bauaufsichtsbehörde, der </a:t>
            </a:r>
            <a:r>
              <a:rPr lang="de-DE" b="1" dirty="0"/>
              <a:t>Prüfingenieur, der Prüfsachverständige, der Nachweisberechtigte, der Bauleiter oder der Bauherr</a:t>
            </a:r>
            <a:r>
              <a:rPr lang="de-DE" dirty="0"/>
              <a:t> die Dokumentation nach pflichtgemäßem Ermessen an</a:t>
            </a:r>
          </a:p>
        </p:txBody>
      </p:sp>
      <p:sp>
        <p:nvSpPr>
          <p:cNvPr id="4" name="Datumsplatzhalter 3"/>
          <p:cNvSpPr>
            <a:spLocks noGrp="1"/>
          </p:cNvSpPr>
          <p:nvPr>
            <p:ph type="dt" sz="half" idx="10"/>
          </p:nvPr>
        </p:nvSpPr>
        <p:spPr/>
        <p:txBody>
          <a:bodyPr/>
          <a:lstStyle/>
          <a:p>
            <a:r>
              <a:rPr lang="de-DE"/>
              <a:t>11.11.2016</a:t>
            </a:r>
          </a:p>
        </p:txBody>
      </p:sp>
      <p:sp>
        <p:nvSpPr>
          <p:cNvPr id="5" name="Fußzeilenplatzhalter 4"/>
          <p:cNvSpPr>
            <a:spLocks noGrp="1"/>
          </p:cNvSpPr>
          <p:nvPr>
            <p:ph type="ftr" sz="quarter" idx="11"/>
          </p:nvPr>
        </p:nvSpPr>
        <p:spPr/>
        <p:txBody>
          <a:bodyPr/>
          <a:lstStyle/>
          <a:p>
            <a:r>
              <a:rPr lang="de-DE" dirty="0"/>
              <a:t>12. STUTTGARTER ARCHITEKTEN- UND INGENIEURTAG</a:t>
            </a:r>
          </a:p>
        </p:txBody>
      </p:sp>
      <p:sp>
        <p:nvSpPr>
          <p:cNvPr id="6" name="Foliennummernplatzhalter 5"/>
          <p:cNvSpPr>
            <a:spLocks noGrp="1"/>
          </p:cNvSpPr>
          <p:nvPr>
            <p:ph type="sldNum" sz="quarter" idx="12"/>
          </p:nvPr>
        </p:nvSpPr>
        <p:spPr/>
        <p:txBody>
          <a:bodyPr/>
          <a:lstStyle/>
          <a:p>
            <a:fld id="{BCAFA016-22C8-4E13-96EC-D333157371F9}" type="slidenum">
              <a:rPr lang="de-DE" smtClean="0"/>
              <a:t>10</a:t>
            </a:fld>
            <a:endParaRPr lang="de-DE"/>
          </a:p>
        </p:txBody>
      </p:sp>
    </p:spTree>
    <p:extLst>
      <p:ext uri="{BB962C8B-B14F-4D97-AF65-F5344CB8AC3E}">
        <p14:creationId xmlns:p14="http://schemas.microsoft.com/office/powerpoint/2010/main" val="1141758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Verwendbarkeitsnachweise aktuell:</a:t>
            </a:r>
          </a:p>
        </p:txBody>
      </p:sp>
      <p:sp>
        <p:nvSpPr>
          <p:cNvPr id="3" name="Inhaltsplatzhalter 2"/>
          <p:cNvSpPr>
            <a:spLocks noGrp="1"/>
          </p:cNvSpPr>
          <p:nvPr>
            <p:ph idx="1"/>
          </p:nvPr>
        </p:nvSpPr>
        <p:spPr/>
        <p:txBody>
          <a:bodyPr>
            <a:normAutofit/>
          </a:bodyPr>
          <a:lstStyle/>
          <a:p>
            <a:pPr lvl="1"/>
            <a:endParaRPr lang="de-DE" sz="3600" dirty="0"/>
          </a:p>
          <a:p>
            <a:pPr lvl="1"/>
            <a:endParaRPr lang="de-DE" sz="3600" dirty="0"/>
          </a:p>
          <a:p>
            <a:pPr lvl="1"/>
            <a:r>
              <a:rPr lang="de-DE" sz="3600" dirty="0"/>
              <a:t>Document of Performance (DOP) (Leistungserklärung)</a:t>
            </a:r>
          </a:p>
        </p:txBody>
      </p:sp>
      <p:sp>
        <p:nvSpPr>
          <p:cNvPr id="4" name="Datumsplatzhalter 3"/>
          <p:cNvSpPr>
            <a:spLocks noGrp="1"/>
          </p:cNvSpPr>
          <p:nvPr>
            <p:ph type="dt" sz="half" idx="10"/>
          </p:nvPr>
        </p:nvSpPr>
        <p:spPr/>
        <p:txBody>
          <a:bodyPr/>
          <a:lstStyle/>
          <a:p>
            <a:r>
              <a:rPr lang="de-DE" dirty="0"/>
              <a:t>16.11.2018</a:t>
            </a:r>
          </a:p>
        </p:txBody>
      </p:sp>
      <p:sp>
        <p:nvSpPr>
          <p:cNvPr id="5" name="Fußzeilenplatzhalter 4"/>
          <p:cNvSpPr>
            <a:spLocks noGrp="1"/>
          </p:cNvSpPr>
          <p:nvPr>
            <p:ph type="ftr" sz="quarter" idx="11"/>
          </p:nvPr>
        </p:nvSpPr>
        <p:spPr/>
        <p:txBody>
          <a:bodyPr/>
          <a:lstStyle/>
          <a:p>
            <a:r>
              <a:rPr lang="de-DE" dirty="0"/>
              <a:t>12. STUTTGARTER ARCHITEKTEN- UND INGENIEURTAG</a:t>
            </a:r>
          </a:p>
        </p:txBody>
      </p:sp>
      <p:sp>
        <p:nvSpPr>
          <p:cNvPr id="6" name="Foliennummernplatzhalter 5"/>
          <p:cNvSpPr>
            <a:spLocks noGrp="1"/>
          </p:cNvSpPr>
          <p:nvPr>
            <p:ph type="sldNum" sz="quarter" idx="12"/>
          </p:nvPr>
        </p:nvSpPr>
        <p:spPr/>
        <p:txBody>
          <a:bodyPr/>
          <a:lstStyle/>
          <a:p>
            <a:fld id="{BCAFA016-22C8-4E13-96EC-D333157371F9}" type="slidenum">
              <a:rPr lang="de-DE" smtClean="0"/>
              <a:t>11</a:t>
            </a:fld>
            <a:endParaRPr lang="de-DE"/>
          </a:p>
        </p:txBody>
      </p:sp>
    </p:spTree>
    <p:extLst>
      <p:ext uri="{BB962C8B-B14F-4D97-AF65-F5344CB8AC3E}">
        <p14:creationId xmlns:p14="http://schemas.microsoft.com/office/powerpoint/2010/main" val="1632214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dirty="0"/>
              <a:t>16.11.2018</a:t>
            </a:r>
          </a:p>
        </p:txBody>
      </p:sp>
      <p:sp>
        <p:nvSpPr>
          <p:cNvPr id="5" name="Fußzeilenplatzhalter 4"/>
          <p:cNvSpPr>
            <a:spLocks noGrp="1"/>
          </p:cNvSpPr>
          <p:nvPr>
            <p:ph type="ftr" sz="quarter" idx="11"/>
          </p:nvPr>
        </p:nvSpPr>
        <p:spPr/>
        <p:txBody>
          <a:bodyPr/>
          <a:lstStyle/>
          <a:p>
            <a:r>
              <a:rPr lang="de-DE" dirty="0"/>
              <a:t>12. STUTTGARTER ARCHITEKTEN- UND INGENIEURTAG</a:t>
            </a:r>
          </a:p>
        </p:txBody>
      </p:sp>
      <p:sp>
        <p:nvSpPr>
          <p:cNvPr id="6" name="Foliennummernplatzhalter 5"/>
          <p:cNvSpPr>
            <a:spLocks noGrp="1"/>
          </p:cNvSpPr>
          <p:nvPr>
            <p:ph type="sldNum" sz="quarter" idx="12"/>
          </p:nvPr>
        </p:nvSpPr>
        <p:spPr/>
        <p:txBody>
          <a:bodyPr/>
          <a:lstStyle/>
          <a:p>
            <a:fld id="{BCAFA016-22C8-4E13-96EC-D333157371F9}" type="slidenum">
              <a:rPr lang="de-DE" smtClean="0"/>
              <a:t>12</a:t>
            </a:fld>
            <a:endParaRPr lang="de-DE"/>
          </a:p>
        </p:txBody>
      </p:sp>
      <p:sp>
        <p:nvSpPr>
          <p:cNvPr id="2" name="Titel 1"/>
          <p:cNvSpPr>
            <a:spLocks noGrp="1"/>
          </p:cNvSpPr>
          <p:nvPr>
            <p:ph type="title" idx="4294967295"/>
          </p:nvPr>
        </p:nvSpPr>
        <p:spPr>
          <a:xfrm>
            <a:off x="323528" y="274638"/>
            <a:ext cx="7906072" cy="490537"/>
          </a:xfrm>
        </p:spPr>
        <p:txBody>
          <a:bodyPr/>
          <a:lstStyle/>
          <a:p>
            <a:r>
              <a:rPr lang="de-DE" dirty="0"/>
              <a:t>Substanzielle Inhalte der </a:t>
            </a:r>
            <a:r>
              <a:rPr lang="de-DE" dirty="0" err="1"/>
              <a:t>LBOn</a:t>
            </a:r>
            <a:r>
              <a:rPr lang="de-DE" dirty="0"/>
              <a:t> (</a:t>
            </a:r>
            <a:r>
              <a:rPr lang="de-DE" dirty="0" err="1"/>
              <a:t>DIBt</a:t>
            </a:r>
            <a:r>
              <a:rPr lang="de-DE" dirty="0"/>
              <a:t>)</a:t>
            </a:r>
          </a:p>
        </p:txBody>
      </p:sp>
      <p:pic>
        <p:nvPicPr>
          <p:cNvPr id="7" name="Grafik 6"/>
          <p:cNvPicPr/>
          <p:nvPr/>
        </p:nvPicPr>
        <p:blipFill>
          <a:blip r:embed="rId3"/>
          <a:stretch>
            <a:fillRect/>
          </a:stretch>
        </p:blipFill>
        <p:spPr>
          <a:xfrm>
            <a:off x="467544" y="1628800"/>
            <a:ext cx="8208912" cy="2376264"/>
          </a:xfrm>
          <a:prstGeom prst="rect">
            <a:avLst/>
          </a:prstGeom>
        </p:spPr>
      </p:pic>
    </p:spTree>
    <p:extLst>
      <p:ext uri="{BB962C8B-B14F-4D97-AF65-F5344CB8AC3E}">
        <p14:creationId xmlns:p14="http://schemas.microsoft.com/office/powerpoint/2010/main" val="3929839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107504" y="1052737"/>
            <a:ext cx="8928992" cy="4464495"/>
          </a:xfrm>
          <a:prstGeom prst="rect">
            <a:avLst/>
          </a:prstGeom>
          <a:solidFill>
            <a:schemeClr val="accent1">
              <a:alpha val="0"/>
            </a:schemeClr>
          </a:solidFill>
          <a:ln w="730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Rechteck 46"/>
          <p:cNvSpPr/>
          <p:nvPr/>
        </p:nvSpPr>
        <p:spPr>
          <a:xfrm>
            <a:off x="6135790" y="3147882"/>
            <a:ext cx="2808312" cy="1800200"/>
          </a:xfrm>
          <a:prstGeom prst="rect">
            <a:avLst/>
          </a:prstGeom>
          <a:solidFill>
            <a:srgbClr val="00B05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Rechteck 42"/>
          <p:cNvSpPr/>
          <p:nvPr/>
        </p:nvSpPr>
        <p:spPr>
          <a:xfrm>
            <a:off x="279895" y="1239670"/>
            <a:ext cx="2808312" cy="1800200"/>
          </a:xfrm>
          <a:prstGeom prst="rect">
            <a:avLst/>
          </a:prstGeom>
          <a:solidFill>
            <a:schemeClr val="bg1">
              <a:lumMod val="7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de-DE" sz="2400" dirty="0"/>
              <a:t>Bauaufsichtliche Grundlagen und privatrechtliche Vorgaben</a:t>
            </a:r>
          </a:p>
        </p:txBody>
      </p:sp>
      <p:sp>
        <p:nvSpPr>
          <p:cNvPr id="7" name="Foliennummernplatzhalter 6"/>
          <p:cNvSpPr>
            <a:spLocks noGrp="1"/>
          </p:cNvSpPr>
          <p:nvPr>
            <p:ph type="sldNum" sz="quarter" idx="12"/>
          </p:nvPr>
        </p:nvSpPr>
        <p:spPr/>
        <p:txBody>
          <a:bodyPr/>
          <a:lstStyle/>
          <a:p>
            <a:fld id="{B0C82264-15DC-467E-A2CB-C3640FC6A105}" type="slidenum">
              <a:rPr lang="de-DE" smtClean="0"/>
              <a:t>13</a:t>
            </a:fld>
            <a:endParaRPr lang="de-DE"/>
          </a:p>
        </p:txBody>
      </p:sp>
      <p:sp>
        <p:nvSpPr>
          <p:cNvPr id="5" name="Rechteck 4"/>
          <p:cNvSpPr/>
          <p:nvPr/>
        </p:nvSpPr>
        <p:spPr>
          <a:xfrm>
            <a:off x="279895" y="3152838"/>
            <a:ext cx="2808312" cy="1800200"/>
          </a:xfrm>
          <a:prstGeom prst="rect">
            <a:avLst/>
          </a:prstGeom>
          <a:solidFill>
            <a:schemeClr val="accent1">
              <a:lumMod val="20000"/>
              <a:lumOff val="8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Rechteck 43"/>
          <p:cNvSpPr/>
          <p:nvPr/>
        </p:nvSpPr>
        <p:spPr>
          <a:xfrm>
            <a:off x="3191810" y="1239670"/>
            <a:ext cx="2808312" cy="1800200"/>
          </a:xfrm>
          <a:prstGeom prst="rect">
            <a:avLst/>
          </a:prstGeom>
          <a:solidFill>
            <a:schemeClr val="accent3">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p:cNvSpPr/>
          <p:nvPr/>
        </p:nvSpPr>
        <p:spPr>
          <a:xfrm>
            <a:off x="3191810" y="3152838"/>
            <a:ext cx="2808312" cy="1800200"/>
          </a:xfrm>
          <a:prstGeom prst="rect">
            <a:avLst/>
          </a:prstGeom>
          <a:solidFill>
            <a:schemeClr val="tx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Rechteck 45"/>
          <p:cNvSpPr/>
          <p:nvPr/>
        </p:nvSpPr>
        <p:spPr>
          <a:xfrm>
            <a:off x="6149542" y="1239670"/>
            <a:ext cx="2808312" cy="1800200"/>
          </a:xfrm>
          <a:prstGeom prst="rect">
            <a:avLst/>
          </a:prstGeom>
          <a:solidFill>
            <a:srgbClr val="0070C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Rechteck 53"/>
          <p:cNvSpPr/>
          <p:nvPr/>
        </p:nvSpPr>
        <p:spPr>
          <a:xfrm>
            <a:off x="279895" y="1239670"/>
            <a:ext cx="1404156" cy="1800200"/>
          </a:xfrm>
          <a:prstGeom prst="rect">
            <a:avLst/>
          </a:prstGeom>
          <a:solidFill>
            <a:schemeClr val="bg1">
              <a:lumMod val="7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Rechteck 56"/>
          <p:cNvSpPr/>
          <p:nvPr/>
        </p:nvSpPr>
        <p:spPr>
          <a:xfrm>
            <a:off x="3180234" y="1239670"/>
            <a:ext cx="1404156" cy="1800200"/>
          </a:xfrm>
          <a:prstGeom prst="rect">
            <a:avLst/>
          </a:prstGeom>
          <a:solidFill>
            <a:schemeClr val="accent3">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hteck 57"/>
          <p:cNvSpPr/>
          <p:nvPr/>
        </p:nvSpPr>
        <p:spPr>
          <a:xfrm>
            <a:off x="6144938" y="1239670"/>
            <a:ext cx="1404156" cy="1800200"/>
          </a:xfrm>
          <a:prstGeom prst="rect">
            <a:avLst/>
          </a:prstGeom>
          <a:solidFill>
            <a:srgbClr val="0070C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Rechteck 58"/>
          <p:cNvSpPr/>
          <p:nvPr/>
        </p:nvSpPr>
        <p:spPr>
          <a:xfrm>
            <a:off x="291471" y="3132290"/>
            <a:ext cx="1404156" cy="1800200"/>
          </a:xfrm>
          <a:prstGeom prst="rect">
            <a:avLst/>
          </a:prstGeom>
          <a:solidFill>
            <a:schemeClr val="accent1">
              <a:lumMod val="20000"/>
              <a:lumOff val="8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Rechteck 59"/>
          <p:cNvSpPr/>
          <p:nvPr/>
        </p:nvSpPr>
        <p:spPr>
          <a:xfrm>
            <a:off x="3191810" y="3132290"/>
            <a:ext cx="1404156" cy="1800200"/>
          </a:xfrm>
          <a:prstGeom prst="rect">
            <a:avLst/>
          </a:prstGeom>
          <a:solidFill>
            <a:schemeClr val="tx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Rechteck 60"/>
          <p:cNvSpPr/>
          <p:nvPr/>
        </p:nvSpPr>
        <p:spPr>
          <a:xfrm>
            <a:off x="6156514" y="3132290"/>
            <a:ext cx="1404156" cy="1800200"/>
          </a:xfrm>
          <a:prstGeom prst="rect">
            <a:avLst/>
          </a:prstGeom>
          <a:solidFill>
            <a:srgbClr val="00B05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Textfeld 61"/>
          <p:cNvSpPr txBox="1"/>
          <p:nvPr/>
        </p:nvSpPr>
        <p:spPr>
          <a:xfrm>
            <a:off x="455506" y="1383686"/>
            <a:ext cx="1080120" cy="400110"/>
          </a:xfrm>
          <a:prstGeom prst="rect">
            <a:avLst/>
          </a:prstGeom>
          <a:noFill/>
        </p:spPr>
        <p:txBody>
          <a:bodyPr wrap="square" rtlCol="0">
            <a:spAutoFit/>
          </a:bodyPr>
          <a:lstStyle/>
          <a:p>
            <a:pPr algn="ctr"/>
            <a:r>
              <a:rPr lang="de-DE" sz="1000" dirty="0"/>
              <a:t>Öffentlich-rechtlich</a:t>
            </a:r>
          </a:p>
        </p:txBody>
      </p:sp>
      <p:sp>
        <p:nvSpPr>
          <p:cNvPr id="63" name="Textfeld 62"/>
          <p:cNvSpPr txBox="1"/>
          <p:nvPr/>
        </p:nvSpPr>
        <p:spPr>
          <a:xfrm>
            <a:off x="1823658" y="1383686"/>
            <a:ext cx="1080120" cy="246221"/>
          </a:xfrm>
          <a:prstGeom prst="rect">
            <a:avLst/>
          </a:prstGeom>
          <a:noFill/>
        </p:spPr>
        <p:txBody>
          <a:bodyPr wrap="square" rtlCol="0">
            <a:spAutoFit/>
          </a:bodyPr>
          <a:lstStyle/>
          <a:p>
            <a:pPr algn="ctr"/>
            <a:r>
              <a:rPr lang="de-DE" sz="1000" dirty="0"/>
              <a:t>privatrechtlich</a:t>
            </a:r>
          </a:p>
        </p:txBody>
      </p:sp>
      <p:sp>
        <p:nvSpPr>
          <p:cNvPr id="64" name="Textfeld 63"/>
          <p:cNvSpPr txBox="1"/>
          <p:nvPr/>
        </p:nvSpPr>
        <p:spPr>
          <a:xfrm>
            <a:off x="3479842" y="1399338"/>
            <a:ext cx="1080120" cy="400110"/>
          </a:xfrm>
          <a:prstGeom prst="rect">
            <a:avLst/>
          </a:prstGeom>
          <a:noFill/>
        </p:spPr>
        <p:txBody>
          <a:bodyPr wrap="square" rtlCol="0">
            <a:spAutoFit/>
          </a:bodyPr>
          <a:lstStyle/>
          <a:p>
            <a:pPr algn="ctr"/>
            <a:r>
              <a:rPr lang="de-DE" sz="1000" dirty="0"/>
              <a:t>Öffentlich-rechtlich</a:t>
            </a:r>
          </a:p>
        </p:txBody>
      </p:sp>
      <p:sp>
        <p:nvSpPr>
          <p:cNvPr id="65" name="Textfeld 64"/>
          <p:cNvSpPr txBox="1"/>
          <p:nvPr/>
        </p:nvSpPr>
        <p:spPr>
          <a:xfrm>
            <a:off x="4847994" y="1399338"/>
            <a:ext cx="1080120" cy="246221"/>
          </a:xfrm>
          <a:prstGeom prst="rect">
            <a:avLst/>
          </a:prstGeom>
          <a:noFill/>
        </p:spPr>
        <p:txBody>
          <a:bodyPr wrap="square" rtlCol="0">
            <a:spAutoFit/>
          </a:bodyPr>
          <a:lstStyle/>
          <a:p>
            <a:pPr algn="ctr"/>
            <a:r>
              <a:rPr lang="de-DE" sz="1000" dirty="0"/>
              <a:t>privatrechtlich</a:t>
            </a:r>
          </a:p>
        </p:txBody>
      </p:sp>
      <p:sp>
        <p:nvSpPr>
          <p:cNvPr id="66" name="Textfeld 65"/>
          <p:cNvSpPr txBox="1"/>
          <p:nvPr/>
        </p:nvSpPr>
        <p:spPr>
          <a:xfrm>
            <a:off x="6338710" y="1399750"/>
            <a:ext cx="1080120" cy="400110"/>
          </a:xfrm>
          <a:prstGeom prst="rect">
            <a:avLst/>
          </a:prstGeom>
          <a:noFill/>
        </p:spPr>
        <p:txBody>
          <a:bodyPr wrap="square" rtlCol="0">
            <a:spAutoFit/>
          </a:bodyPr>
          <a:lstStyle/>
          <a:p>
            <a:pPr algn="ctr"/>
            <a:r>
              <a:rPr lang="de-DE" sz="1000" dirty="0"/>
              <a:t>Öffentlich-rechtlich</a:t>
            </a:r>
          </a:p>
        </p:txBody>
      </p:sp>
      <p:sp>
        <p:nvSpPr>
          <p:cNvPr id="67" name="Textfeld 66"/>
          <p:cNvSpPr txBox="1"/>
          <p:nvPr/>
        </p:nvSpPr>
        <p:spPr>
          <a:xfrm>
            <a:off x="7706862" y="1399750"/>
            <a:ext cx="1080120" cy="246221"/>
          </a:xfrm>
          <a:prstGeom prst="rect">
            <a:avLst/>
          </a:prstGeom>
          <a:noFill/>
        </p:spPr>
        <p:txBody>
          <a:bodyPr wrap="square" rtlCol="0">
            <a:spAutoFit/>
          </a:bodyPr>
          <a:lstStyle/>
          <a:p>
            <a:pPr algn="ctr"/>
            <a:r>
              <a:rPr lang="de-DE" sz="1000" dirty="0"/>
              <a:t>privatrechtlich</a:t>
            </a:r>
          </a:p>
        </p:txBody>
      </p:sp>
      <p:sp>
        <p:nvSpPr>
          <p:cNvPr id="68" name="Textfeld 67"/>
          <p:cNvSpPr txBox="1"/>
          <p:nvPr/>
        </p:nvSpPr>
        <p:spPr>
          <a:xfrm>
            <a:off x="464986" y="3311838"/>
            <a:ext cx="1080120" cy="400110"/>
          </a:xfrm>
          <a:prstGeom prst="rect">
            <a:avLst/>
          </a:prstGeom>
          <a:noFill/>
        </p:spPr>
        <p:txBody>
          <a:bodyPr wrap="square" rtlCol="0">
            <a:spAutoFit/>
          </a:bodyPr>
          <a:lstStyle/>
          <a:p>
            <a:pPr algn="ctr"/>
            <a:r>
              <a:rPr lang="de-DE" sz="1000" dirty="0"/>
              <a:t>Öffentlich-rechtlich</a:t>
            </a:r>
          </a:p>
        </p:txBody>
      </p:sp>
      <p:sp>
        <p:nvSpPr>
          <p:cNvPr id="69" name="Textfeld 68"/>
          <p:cNvSpPr txBox="1"/>
          <p:nvPr/>
        </p:nvSpPr>
        <p:spPr>
          <a:xfrm>
            <a:off x="1833138" y="3311838"/>
            <a:ext cx="1080120" cy="246221"/>
          </a:xfrm>
          <a:prstGeom prst="rect">
            <a:avLst/>
          </a:prstGeom>
          <a:noFill/>
        </p:spPr>
        <p:txBody>
          <a:bodyPr wrap="square" rtlCol="0">
            <a:spAutoFit/>
          </a:bodyPr>
          <a:lstStyle/>
          <a:p>
            <a:pPr algn="ctr"/>
            <a:r>
              <a:rPr lang="de-DE" sz="1000" dirty="0"/>
              <a:t>privatrechtlich</a:t>
            </a:r>
          </a:p>
        </p:txBody>
      </p:sp>
      <p:sp>
        <p:nvSpPr>
          <p:cNvPr id="70" name="Textfeld 69"/>
          <p:cNvSpPr txBox="1"/>
          <p:nvPr/>
        </p:nvSpPr>
        <p:spPr>
          <a:xfrm>
            <a:off x="3489322" y="3327490"/>
            <a:ext cx="1080120" cy="400110"/>
          </a:xfrm>
          <a:prstGeom prst="rect">
            <a:avLst/>
          </a:prstGeom>
          <a:noFill/>
        </p:spPr>
        <p:txBody>
          <a:bodyPr wrap="square" rtlCol="0">
            <a:spAutoFit/>
          </a:bodyPr>
          <a:lstStyle/>
          <a:p>
            <a:pPr algn="ctr"/>
            <a:r>
              <a:rPr lang="de-DE" sz="1000" dirty="0"/>
              <a:t>Öffentlich-rechtlich</a:t>
            </a:r>
          </a:p>
        </p:txBody>
      </p:sp>
      <p:sp>
        <p:nvSpPr>
          <p:cNvPr id="71" name="Textfeld 70"/>
          <p:cNvSpPr txBox="1"/>
          <p:nvPr/>
        </p:nvSpPr>
        <p:spPr>
          <a:xfrm>
            <a:off x="4857474" y="3327490"/>
            <a:ext cx="1080120" cy="246221"/>
          </a:xfrm>
          <a:prstGeom prst="rect">
            <a:avLst/>
          </a:prstGeom>
          <a:noFill/>
        </p:spPr>
        <p:txBody>
          <a:bodyPr wrap="square" rtlCol="0">
            <a:spAutoFit/>
          </a:bodyPr>
          <a:lstStyle/>
          <a:p>
            <a:pPr algn="ctr"/>
            <a:r>
              <a:rPr lang="de-DE" sz="1000" dirty="0"/>
              <a:t>privatrechtlich</a:t>
            </a:r>
          </a:p>
        </p:txBody>
      </p:sp>
      <p:sp>
        <p:nvSpPr>
          <p:cNvPr id="72" name="Textfeld 71"/>
          <p:cNvSpPr txBox="1"/>
          <p:nvPr/>
        </p:nvSpPr>
        <p:spPr>
          <a:xfrm>
            <a:off x="6348190" y="3327902"/>
            <a:ext cx="1080120" cy="400110"/>
          </a:xfrm>
          <a:prstGeom prst="rect">
            <a:avLst/>
          </a:prstGeom>
          <a:noFill/>
        </p:spPr>
        <p:txBody>
          <a:bodyPr wrap="square" rtlCol="0">
            <a:spAutoFit/>
          </a:bodyPr>
          <a:lstStyle/>
          <a:p>
            <a:pPr algn="ctr"/>
            <a:r>
              <a:rPr lang="de-DE" sz="1000" dirty="0"/>
              <a:t>Öffentlich-rechtlich</a:t>
            </a:r>
          </a:p>
        </p:txBody>
      </p:sp>
      <p:sp>
        <p:nvSpPr>
          <p:cNvPr id="73" name="Textfeld 72"/>
          <p:cNvSpPr txBox="1"/>
          <p:nvPr/>
        </p:nvSpPr>
        <p:spPr>
          <a:xfrm>
            <a:off x="7716342" y="3327902"/>
            <a:ext cx="1080120" cy="246221"/>
          </a:xfrm>
          <a:prstGeom prst="rect">
            <a:avLst/>
          </a:prstGeom>
          <a:noFill/>
        </p:spPr>
        <p:txBody>
          <a:bodyPr wrap="square" rtlCol="0">
            <a:spAutoFit/>
          </a:bodyPr>
          <a:lstStyle/>
          <a:p>
            <a:pPr algn="ctr"/>
            <a:r>
              <a:rPr lang="de-DE" sz="1000" dirty="0"/>
              <a:t>privatrechtlich</a:t>
            </a:r>
          </a:p>
        </p:txBody>
      </p:sp>
      <p:sp>
        <p:nvSpPr>
          <p:cNvPr id="35" name="Textfeld 34"/>
          <p:cNvSpPr txBox="1"/>
          <p:nvPr/>
        </p:nvSpPr>
        <p:spPr>
          <a:xfrm>
            <a:off x="1833138" y="5126483"/>
            <a:ext cx="5706808" cy="461665"/>
          </a:xfrm>
          <a:prstGeom prst="rect">
            <a:avLst/>
          </a:prstGeom>
          <a:noFill/>
        </p:spPr>
        <p:txBody>
          <a:bodyPr wrap="square" rtlCol="0">
            <a:spAutoFit/>
          </a:bodyPr>
          <a:lstStyle/>
          <a:p>
            <a:pPr algn="ctr"/>
            <a:r>
              <a:rPr lang="de-DE" sz="2400" b="1" dirty="0"/>
              <a:t>Nachhaltigkeit	</a:t>
            </a:r>
          </a:p>
        </p:txBody>
      </p:sp>
      <p:sp>
        <p:nvSpPr>
          <p:cNvPr id="6" name="Textfeld 5"/>
          <p:cNvSpPr txBox="1"/>
          <p:nvPr/>
        </p:nvSpPr>
        <p:spPr>
          <a:xfrm>
            <a:off x="815546" y="2031198"/>
            <a:ext cx="1944216" cy="369332"/>
          </a:xfrm>
          <a:prstGeom prst="rect">
            <a:avLst/>
          </a:prstGeom>
          <a:noFill/>
        </p:spPr>
        <p:txBody>
          <a:bodyPr wrap="square" rtlCol="0">
            <a:spAutoFit/>
          </a:bodyPr>
          <a:lstStyle/>
          <a:p>
            <a:pPr algn="ctr"/>
            <a:r>
              <a:rPr lang="de-DE" dirty="0"/>
              <a:t>Standsicherheit</a:t>
            </a:r>
          </a:p>
        </p:txBody>
      </p:sp>
      <p:sp>
        <p:nvSpPr>
          <p:cNvPr id="49" name="Textfeld 48"/>
          <p:cNvSpPr txBox="1"/>
          <p:nvPr/>
        </p:nvSpPr>
        <p:spPr>
          <a:xfrm>
            <a:off x="3623858" y="2031198"/>
            <a:ext cx="1944216" cy="369332"/>
          </a:xfrm>
          <a:prstGeom prst="rect">
            <a:avLst/>
          </a:prstGeom>
          <a:noFill/>
        </p:spPr>
        <p:txBody>
          <a:bodyPr wrap="square" rtlCol="0">
            <a:spAutoFit/>
          </a:bodyPr>
          <a:lstStyle/>
          <a:p>
            <a:pPr algn="ctr"/>
            <a:r>
              <a:rPr lang="de-DE" dirty="0"/>
              <a:t>Brandschutz</a:t>
            </a:r>
          </a:p>
        </p:txBody>
      </p:sp>
      <p:sp>
        <p:nvSpPr>
          <p:cNvPr id="50" name="Textfeld 49"/>
          <p:cNvSpPr txBox="1"/>
          <p:nvPr/>
        </p:nvSpPr>
        <p:spPr>
          <a:xfrm>
            <a:off x="6581590" y="2031198"/>
            <a:ext cx="1944216" cy="369332"/>
          </a:xfrm>
          <a:prstGeom prst="rect">
            <a:avLst/>
          </a:prstGeom>
          <a:noFill/>
        </p:spPr>
        <p:txBody>
          <a:bodyPr wrap="square" rtlCol="0">
            <a:spAutoFit/>
          </a:bodyPr>
          <a:lstStyle/>
          <a:p>
            <a:pPr algn="ctr"/>
            <a:r>
              <a:rPr lang="de-DE" dirty="0"/>
              <a:t>Schallschutz</a:t>
            </a:r>
          </a:p>
        </p:txBody>
      </p:sp>
      <p:sp>
        <p:nvSpPr>
          <p:cNvPr id="51" name="Textfeld 50"/>
          <p:cNvSpPr txBox="1"/>
          <p:nvPr/>
        </p:nvSpPr>
        <p:spPr>
          <a:xfrm>
            <a:off x="3335826" y="3863316"/>
            <a:ext cx="2448272" cy="646331"/>
          </a:xfrm>
          <a:prstGeom prst="rect">
            <a:avLst/>
          </a:prstGeom>
          <a:noFill/>
        </p:spPr>
        <p:txBody>
          <a:bodyPr wrap="square" rtlCol="0">
            <a:spAutoFit/>
          </a:bodyPr>
          <a:lstStyle/>
          <a:p>
            <a:pPr algn="ctr"/>
            <a:r>
              <a:rPr lang="de-DE" dirty="0"/>
              <a:t>Gebrauchstauglichkeit	</a:t>
            </a:r>
          </a:p>
        </p:txBody>
      </p:sp>
      <p:sp>
        <p:nvSpPr>
          <p:cNvPr id="52" name="Textfeld 51"/>
          <p:cNvSpPr txBox="1"/>
          <p:nvPr/>
        </p:nvSpPr>
        <p:spPr>
          <a:xfrm>
            <a:off x="711943" y="3868272"/>
            <a:ext cx="1944216" cy="369332"/>
          </a:xfrm>
          <a:prstGeom prst="rect">
            <a:avLst/>
          </a:prstGeom>
          <a:noFill/>
        </p:spPr>
        <p:txBody>
          <a:bodyPr wrap="square" rtlCol="0">
            <a:spAutoFit/>
          </a:bodyPr>
          <a:lstStyle/>
          <a:p>
            <a:pPr algn="ctr"/>
            <a:r>
              <a:rPr lang="de-DE" dirty="0"/>
              <a:t>Wärmeschutz</a:t>
            </a:r>
          </a:p>
        </p:txBody>
      </p:sp>
      <p:sp>
        <p:nvSpPr>
          <p:cNvPr id="53" name="Textfeld 52"/>
          <p:cNvSpPr txBox="1"/>
          <p:nvPr/>
        </p:nvSpPr>
        <p:spPr>
          <a:xfrm>
            <a:off x="6329562" y="3817149"/>
            <a:ext cx="2448272" cy="369332"/>
          </a:xfrm>
          <a:prstGeom prst="rect">
            <a:avLst/>
          </a:prstGeom>
          <a:noFill/>
        </p:spPr>
        <p:txBody>
          <a:bodyPr wrap="square" rtlCol="0">
            <a:spAutoFit/>
          </a:bodyPr>
          <a:lstStyle/>
          <a:p>
            <a:pPr algn="ctr"/>
            <a:r>
              <a:rPr lang="de-DE" dirty="0"/>
              <a:t>Umweltverträglichkeit</a:t>
            </a:r>
          </a:p>
        </p:txBody>
      </p:sp>
      <p:pic>
        <p:nvPicPr>
          <p:cNvPr id="93" name="Picture 2" descr="C:\Users\fi\AppData\Local\Microsoft\Windows\Temporary Internet Files\Content.IE5\J1WKMARK\320px-Bending.sv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000"/>
          <a:stretch/>
        </p:blipFill>
        <p:spPr bwMode="auto">
          <a:xfrm>
            <a:off x="326856" y="2579196"/>
            <a:ext cx="1357195" cy="458893"/>
          </a:xfrm>
          <a:prstGeom prst="rect">
            <a:avLst/>
          </a:prstGeom>
          <a:noFill/>
          <a:extLst>
            <a:ext uri="{909E8E84-426E-40DD-AFC4-6F175D3DCCD1}">
              <a14:hiddenFill xmlns:a14="http://schemas.microsoft.com/office/drawing/2010/main">
                <a:solidFill>
                  <a:srgbClr val="FFFFFF"/>
                </a:solidFill>
              </a14:hiddenFill>
            </a:ext>
          </a:extLst>
        </p:spPr>
      </p:pic>
      <p:sp>
        <p:nvSpPr>
          <p:cNvPr id="94" name="Rechteck 93"/>
          <p:cNvSpPr/>
          <p:nvPr/>
        </p:nvSpPr>
        <p:spPr>
          <a:xfrm>
            <a:off x="3180234" y="2310360"/>
            <a:ext cx="684076" cy="715426"/>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dirty="0">
              <a:solidFill>
                <a:schemeClr val="tx1"/>
              </a:solidFill>
            </a:endParaRPr>
          </a:p>
        </p:txBody>
      </p:sp>
      <p:pic>
        <p:nvPicPr>
          <p:cNvPr id="95" name="Picture 5" descr="C:\Users\fi\AppData\Local\Microsoft\Windows\Temporary Internet Files\Content.IE5\4BV3MYVO\warm[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66607"/>
          <a:stretch/>
        </p:blipFill>
        <p:spPr bwMode="auto">
          <a:xfrm>
            <a:off x="319732" y="3824034"/>
            <a:ext cx="392211" cy="1108456"/>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6" descr="C:\Users\fi\AppData\Local\Microsoft\Windows\Temporary Internet Files\Content.IE5\J1WKMARK\Sound_icon[1].pn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28184" y="2310360"/>
            <a:ext cx="650586" cy="720641"/>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pic>
        <p:nvPicPr>
          <p:cNvPr id="97" name="Picture 11" descr="C:\Users\fi\AppData\Local\Microsoft\Windows\Temporary Internet Files\Content.IE5\8NOCG5ZO\s1vdI[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4841148" y="4221304"/>
            <a:ext cx="709630" cy="711186"/>
          </a:xfrm>
          <a:prstGeom prst="rect">
            <a:avLst/>
          </a:prstGeom>
          <a:solidFill>
            <a:schemeClr val="accent1">
              <a:lumMod val="75000"/>
            </a:schemeClr>
          </a:solidFill>
          <a:ln>
            <a:solidFill>
              <a:srgbClr val="C00000"/>
            </a:solidFill>
          </a:ln>
          <a:extLst/>
        </p:spPr>
      </p:pic>
      <p:pic>
        <p:nvPicPr>
          <p:cNvPr id="99" name="Picture 7" descr="C:\Users\fi\AppData\Local\Microsoft\Windows\Temporary Internet Files\Content.IE5\JXQBQTCX\Leaf_icon_15.svg[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32502" y="4186481"/>
            <a:ext cx="773384" cy="746009"/>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descr="http://www.hel.fi/static/hki4all/kuvat/ladattavat/rollaattori.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4248" b="7557"/>
          <a:stretch/>
        </p:blipFill>
        <p:spPr bwMode="auto">
          <a:xfrm flipH="1">
            <a:off x="3200194" y="4199485"/>
            <a:ext cx="813893" cy="720000"/>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pic>
        <p:nvPicPr>
          <p:cNvPr id="18436" name="Picture 4" descr="http://mvhilft.blogsport.eu/files/2015/10/fahrrad2.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13258" y="5256885"/>
            <a:ext cx="720000" cy="720000"/>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48" name="Datumsplatzhalter 3"/>
          <p:cNvSpPr>
            <a:spLocks noGrp="1"/>
          </p:cNvSpPr>
          <p:nvPr>
            <p:ph type="dt" sz="half" idx="10"/>
          </p:nvPr>
        </p:nvSpPr>
        <p:spPr>
          <a:xfrm>
            <a:off x="1043608" y="6381328"/>
            <a:ext cx="1018456" cy="365125"/>
          </a:xfrm>
        </p:spPr>
        <p:txBody>
          <a:bodyPr/>
          <a:lstStyle/>
          <a:p>
            <a:r>
              <a:rPr lang="de-DE" dirty="0"/>
              <a:t>16.11.2018</a:t>
            </a:r>
          </a:p>
        </p:txBody>
      </p:sp>
      <p:sp>
        <p:nvSpPr>
          <p:cNvPr id="4" name="Rechteck 3"/>
          <p:cNvSpPr/>
          <p:nvPr/>
        </p:nvSpPr>
        <p:spPr>
          <a:xfrm>
            <a:off x="6132502" y="3147882"/>
            <a:ext cx="2825352" cy="2297342"/>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84363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hteck 42"/>
          <p:cNvSpPr/>
          <p:nvPr/>
        </p:nvSpPr>
        <p:spPr>
          <a:xfrm>
            <a:off x="279895" y="1239670"/>
            <a:ext cx="2808312" cy="1800200"/>
          </a:xfrm>
          <a:prstGeom prst="rect">
            <a:avLst/>
          </a:prstGeom>
          <a:solidFill>
            <a:schemeClr val="bg1">
              <a:lumMod val="7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de-DE" sz="2400" dirty="0"/>
              <a:t>Bauaufsichtliche Grundlagen und privatrechtliche Vorgaben</a:t>
            </a:r>
          </a:p>
        </p:txBody>
      </p:sp>
      <p:sp>
        <p:nvSpPr>
          <p:cNvPr id="7" name="Foliennummernplatzhalter 6"/>
          <p:cNvSpPr>
            <a:spLocks noGrp="1"/>
          </p:cNvSpPr>
          <p:nvPr>
            <p:ph type="sldNum" sz="quarter" idx="12"/>
          </p:nvPr>
        </p:nvSpPr>
        <p:spPr/>
        <p:txBody>
          <a:bodyPr/>
          <a:lstStyle/>
          <a:p>
            <a:fld id="{B0C82264-15DC-467E-A2CB-C3640FC6A105}" type="slidenum">
              <a:rPr lang="de-DE" smtClean="0"/>
              <a:t>14</a:t>
            </a:fld>
            <a:endParaRPr lang="de-DE"/>
          </a:p>
        </p:txBody>
      </p:sp>
      <p:sp>
        <p:nvSpPr>
          <p:cNvPr id="54" name="Rechteck 53"/>
          <p:cNvSpPr/>
          <p:nvPr/>
        </p:nvSpPr>
        <p:spPr>
          <a:xfrm>
            <a:off x="279895" y="1239670"/>
            <a:ext cx="1404156" cy="1800200"/>
          </a:xfrm>
          <a:prstGeom prst="rect">
            <a:avLst/>
          </a:prstGeom>
          <a:solidFill>
            <a:schemeClr val="bg1">
              <a:lumMod val="7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Textfeld 61"/>
          <p:cNvSpPr txBox="1"/>
          <p:nvPr/>
        </p:nvSpPr>
        <p:spPr>
          <a:xfrm>
            <a:off x="455506" y="1383686"/>
            <a:ext cx="1080120" cy="400110"/>
          </a:xfrm>
          <a:prstGeom prst="rect">
            <a:avLst/>
          </a:prstGeom>
          <a:noFill/>
        </p:spPr>
        <p:txBody>
          <a:bodyPr wrap="square" rtlCol="0">
            <a:spAutoFit/>
          </a:bodyPr>
          <a:lstStyle/>
          <a:p>
            <a:pPr algn="ctr"/>
            <a:r>
              <a:rPr lang="de-DE" sz="1000" dirty="0"/>
              <a:t>Öffentlich-rechtlich</a:t>
            </a:r>
          </a:p>
        </p:txBody>
      </p:sp>
      <p:sp>
        <p:nvSpPr>
          <p:cNvPr id="63" name="Textfeld 62"/>
          <p:cNvSpPr txBox="1"/>
          <p:nvPr/>
        </p:nvSpPr>
        <p:spPr>
          <a:xfrm>
            <a:off x="1823658" y="1383686"/>
            <a:ext cx="1080120" cy="246221"/>
          </a:xfrm>
          <a:prstGeom prst="rect">
            <a:avLst/>
          </a:prstGeom>
          <a:noFill/>
        </p:spPr>
        <p:txBody>
          <a:bodyPr wrap="square" rtlCol="0">
            <a:spAutoFit/>
          </a:bodyPr>
          <a:lstStyle/>
          <a:p>
            <a:pPr algn="ctr"/>
            <a:r>
              <a:rPr lang="de-DE" sz="1000" dirty="0"/>
              <a:t>privatrechtlich</a:t>
            </a:r>
          </a:p>
        </p:txBody>
      </p:sp>
      <p:sp>
        <p:nvSpPr>
          <p:cNvPr id="6" name="Textfeld 5"/>
          <p:cNvSpPr txBox="1"/>
          <p:nvPr/>
        </p:nvSpPr>
        <p:spPr>
          <a:xfrm>
            <a:off x="815546" y="2031198"/>
            <a:ext cx="1944216" cy="369332"/>
          </a:xfrm>
          <a:prstGeom prst="rect">
            <a:avLst/>
          </a:prstGeom>
          <a:noFill/>
        </p:spPr>
        <p:txBody>
          <a:bodyPr wrap="square" rtlCol="0">
            <a:spAutoFit/>
          </a:bodyPr>
          <a:lstStyle/>
          <a:p>
            <a:pPr algn="ctr"/>
            <a:r>
              <a:rPr lang="de-DE" dirty="0"/>
              <a:t>Standsicherheit</a:t>
            </a:r>
          </a:p>
        </p:txBody>
      </p:sp>
      <p:pic>
        <p:nvPicPr>
          <p:cNvPr id="93" name="Picture 2" descr="C:\Users\fi\AppData\Local\Microsoft\Windows\Temporary Internet Files\Content.IE5\J1WKMARK\320px-Bending.sv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000"/>
          <a:stretch/>
        </p:blipFill>
        <p:spPr bwMode="auto">
          <a:xfrm>
            <a:off x="326856" y="2579196"/>
            <a:ext cx="1357195" cy="458893"/>
          </a:xfrm>
          <a:prstGeom prst="rect">
            <a:avLst/>
          </a:prstGeom>
          <a:noFill/>
          <a:extLst>
            <a:ext uri="{909E8E84-426E-40DD-AFC4-6F175D3DCCD1}">
              <a14:hiddenFill xmlns:a14="http://schemas.microsoft.com/office/drawing/2010/main">
                <a:solidFill>
                  <a:srgbClr val="FFFFFF"/>
                </a:solidFill>
              </a14:hiddenFill>
            </a:ext>
          </a:extLst>
        </p:spPr>
      </p:pic>
      <p:sp>
        <p:nvSpPr>
          <p:cNvPr id="48" name="Textfeld 47"/>
          <p:cNvSpPr txBox="1"/>
          <p:nvPr/>
        </p:nvSpPr>
        <p:spPr>
          <a:xfrm>
            <a:off x="539552" y="3212976"/>
            <a:ext cx="8136904" cy="1754326"/>
          </a:xfrm>
          <a:prstGeom prst="rect">
            <a:avLst/>
          </a:prstGeom>
          <a:solidFill>
            <a:schemeClr val="bg1">
              <a:lumMod val="95000"/>
            </a:scheme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de-DE" b="1" dirty="0"/>
              <a:t>§ 13 Standsicherheit</a:t>
            </a:r>
          </a:p>
          <a:p>
            <a:r>
              <a:rPr lang="de-DE" dirty="0"/>
              <a:t>(1) Bauliche Anlagen müssen sowohl im ganzen als auch in ihren einzelnen Teilen sowie für sich allein standsicher sein. Die Standsicherheit muss auch während der Errichtung sowie bei der Durchführung von Abbrucharbeiten gewährleistet sein. Die Standsicherheit anderer baulicher Anlagen und die Tragfähigkeit des Baugrundes der Nachbargrundstücke dürfen nicht gefährdet werden.</a:t>
            </a:r>
          </a:p>
        </p:txBody>
      </p:sp>
      <p:sp>
        <p:nvSpPr>
          <p:cNvPr id="11" name="Datumsplatzhalter 3"/>
          <p:cNvSpPr>
            <a:spLocks noGrp="1"/>
          </p:cNvSpPr>
          <p:nvPr>
            <p:ph type="dt" sz="half" idx="10"/>
          </p:nvPr>
        </p:nvSpPr>
        <p:spPr>
          <a:xfrm>
            <a:off x="1043608" y="6381328"/>
            <a:ext cx="1018456" cy="365125"/>
          </a:xfrm>
        </p:spPr>
        <p:txBody>
          <a:bodyPr/>
          <a:lstStyle/>
          <a:p>
            <a:r>
              <a:rPr lang="de-DE" dirty="0"/>
              <a:t>16.11.2018</a:t>
            </a:r>
          </a:p>
        </p:txBody>
      </p:sp>
    </p:spTree>
    <p:extLst>
      <p:ext uri="{BB962C8B-B14F-4D97-AF65-F5344CB8AC3E}">
        <p14:creationId xmlns:p14="http://schemas.microsoft.com/office/powerpoint/2010/main" val="3335797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400" dirty="0"/>
              <a:t>Bauaufsichtliche Grundlagen und privatrechtliche Vorgaben</a:t>
            </a:r>
          </a:p>
        </p:txBody>
      </p:sp>
      <p:sp>
        <p:nvSpPr>
          <p:cNvPr id="7" name="Foliennummernplatzhalter 6"/>
          <p:cNvSpPr>
            <a:spLocks noGrp="1"/>
          </p:cNvSpPr>
          <p:nvPr>
            <p:ph type="sldNum" sz="quarter" idx="12"/>
          </p:nvPr>
        </p:nvSpPr>
        <p:spPr/>
        <p:txBody>
          <a:bodyPr/>
          <a:lstStyle/>
          <a:p>
            <a:fld id="{B0C82264-15DC-467E-A2CB-C3640FC6A105}" type="slidenum">
              <a:rPr lang="de-DE" smtClean="0"/>
              <a:t>15</a:t>
            </a:fld>
            <a:endParaRPr lang="de-DE"/>
          </a:p>
        </p:txBody>
      </p:sp>
      <p:sp>
        <p:nvSpPr>
          <p:cNvPr id="44" name="Rechteck 43"/>
          <p:cNvSpPr/>
          <p:nvPr/>
        </p:nvSpPr>
        <p:spPr>
          <a:xfrm>
            <a:off x="3191810" y="1239670"/>
            <a:ext cx="2808312" cy="1800200"/>
          </a:xfrm>
          <a:prstGeom prst="rect">
            <a:avLst/>
          </a:prstGeom>
          <a:solidFill>
            <a:schemeClr val="accent3">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Rechteck 56"/>
          <p:cNvSpPr/>
          <p:nvPr/>
        </p:nvSpPr>
        <p:spPr>
          <a:xfrm>
            <a:off x="3180234" y="1239670"/>
            <a:ext cx="1404156" cy="1800200"/>
          </a:xfrm>
          <a:prstGeom prst="rect">
            <a:avLst/>
          </a:prstGeom>
          <a:solidFill>
            <a:schemeClr val="accent3">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Textfeld 63"/>
          <p:cNvSpPr txBox="1"/>
          <p:nvPr/>
        </p:nvSpPr>
        <p:spPr>
          <a:xfrm>
            <a:off x="3479842" y="1399338"/>
            <a:ext cx="1080120" cy="400110"/>
          </a:xfrm>
          <a:prstGeom prst="rect">
            <a:avLst/>
          </a:prstGeom>
          <a:noFill/>
        </p:spPr>
        <p:txBody>
          <a:bodyPr wrap="square" rtlCol="0">
            <a:spAutoFit/>
          </a:bodyPr>
          <a:lstStyle/>
          <a:p>
            <a:pPr algn="ctr"/>
            <a:r>
              <a:rPr lang="de-DE" sz="1000" dirty="0"/>
              <a:t>Öffentlich-rechtlich</a:t>
            </a:r>
          </a:p>
        </p:txBody>
      </p:sp>
      <p:sp>
        <p:nvSpPr>
          <p:cNvPr id="65" name="Textfeld 64"/>
          <p:cNvSpPr txBox="1"/>
          <p:nvPr/>
        </p:nvSpPr>
        <p:spPr>
          <a:xfrm>
            <a:off x="4847994" y="1399338"/>
            <a:ext cx="1080120" cy="246221"/>
          </a:xfrm>
          <a:prstGeom prst="rect">
            <a:avLst/>
          </a:prstGeom>
          <a:noFill/>
        </p:spPr>
        <p:txBody>
          <a:bodyPr wrap="square" rtlCol="0">
            <a:spAutoFit/>
          </a:bodyPr>
          <a:lstStyle/>
          <a:p>
            <a:pPr algn="ctr"/>
            <a:r>
              <a:rPr lang="de-DE" sz="1000" dirty="0"/>
              <a:t>privatrechtlich</a:t>
            </a:r>
          </a:p>
        </p:txBody>
      </p:sp>
      <p:sp>
        <p:nvSpPr>
          <p:cNvPr id="49" name="Textfeld 48"/>
          <p:cNvSpPr txBox="1"/>
          <p:nvPr/>
        </p:nvSpPr>
        <p:spPr>
          <a:xfrm>
            <a:off x="3623858" y="2031198"/>
            <a:ext cx="1944216" cy="369332"/>
          </a:xfrm>
          <a:prstGeom prst="rect">
            <a:avLst/>
          </a:prstGeom>
          <a:noFill/>
        </p:spPr>
        <p:txBody>
          <a:bodyPr wrap="square" rtlCol="0">
            <a:spAutoFit/>
          </a:bodyPr>
          <a:lstStyle/>
          <a:p>
            <a:pPr algn="ctr"/>
            <a:r>
              <a:rPr lang="de-DE" dirty="0"/>
              <a:t>Brandschutz</a:t>
            </a:r>
          </a:p>
        </p:txBody>
      </p:sp>
      <p:sp>
        <p:nvSpPr>
          <p:cNvPr id="94" name="Rechteck 93"/>
          <p:cNvSpPr/>
          <p:nvPr/>
        </p:nvSpPr>
        <p:spPr>
          <a:xfrm>
            <a:off x="3180234" y="2310360"/>
            <a:ext cx="684076" cy="715426"/>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dirty="0">
              <a:solidFill>
                <a:schemeClr val="tx1"/>
              </a:solidFill>
            </a:endParaRPr>
          </a:p>
        </p:txBody>
      </p:sp>
      <p:sp>
        <p:nvSpPr>
          <p:cNvPr id="48" name="Textfeld 47"/>
          <p:cNvSpPr txBox="1"/>
          <p:nvPr/>
        </p:nvSpPr>
        <p:spPr>
          <a:xfrm>
            <a:off x="491510" y="3194392"/>
            <a:ext cx="8136904" cy="1477328"/>
          </a:xfrm>
          <a:prstGeom prst="rect">
            <a:avLst/>
          </a:prstGeom>
          <a:solidFill>
            <a:schemeClr val="accent6">
              <a:lumMod val="20000"/>
              <a:lumOff val="80000"/>
            </a:scheme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de-DE" b="1" dirty="0"/>
              <a:t>§ 15 Brandschutz</a:t>
            </a:r>
          </a:p>
          <a:p>
            <a:r>
              <a:rPr lang="de-DE" dirty="0"/>
              <a:t>(1) Bauliche Anlagen sind so anzuordnen und zu errichten, dass der Entstehung eines Brandes und der Ausbreitung von Feuer und Rauch (Brandausbreitung) vorgebeugt wird und bei einem Brand die Rettung von Menschen und Tieren sowie wirksame Löscharbeiten möglich sind. (…)</a:t>
            </a:r>
          </a:p>
        </p:txBody>
      </p:sp>
      <p:sp>
        <p:nvSpPr>
          <p:cNvPr id="11" name="Datumsplatzhalter 3"/>
          <p:cNvSpPr>
            <a:spLocks noGrp="1"/>
          </p:cNvSpPr>
          <p:nvPr>
            <p:ph type="dt" sz="half" idx="10"/>
          </p:nvPr>
        </p:nvSpPr>
        <p:spPr>
          <a:xfrm>
            <a:off x="1043608" y="6381328"/>
            <a:ext cx="1018456" cy="365125"/>
          </a:xfrm>
        </p:spPr>
        <p:txBody>
          <a:bodyPr/>
          <a:lstStyle/>
          <a:p>
            <a:r>
              <a:rPr lang="de-DE" dirty="0"/>
              <a:t>16.11.2018</a:t>
            </a:r>
          </a:p>
        </p:txBody>
      </p:sp>
    </p:spTree>
    <p:extLst>
      <p:ext uri="{BB962C8B-B14F-4D97-AF65-F5344CB8AC3E}">
        <p14:creationId xmlns:p14="http://schemas.microsoft.com/office/powerpoint/2010/main" val="1847127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400" dirty="0"/>
              <a:t>Bauaufsichtliche Grundlagen und privatrechtliche Vorgaben</a:t>
            </a:r>
          </a:p>
        </p:txBody>
      </p:sp>
      <p:sp>
        <p:nvSpPr>
          <p:cNvPr id="7" name="Foliennummernplatzhalter 6"/>
          <p:cNvSpPr>
            <a:spLocks noGrp="1"/>
          </p:cNvSpPr>
          <p:nvPr>
            <p:ph type="sldNum" sz="quarter" idx="12"/>
          </p:nvPr>
        </p:nvSpPr>
        <p:spPr/>
        <p:txBody>
          <a:bodyPr/>
          <a:lstStyle/>
          <a:p>
            <a:fld id="{B0C82264-15DC-467E-A2CB-C3640FC6A105}" type="slidenum">
              <a:rPr lang="de-DE" smtClean="0"/>
              <a:t>16</a:t>
            </a:fld>
            <a:endParaRPr lang="de-DE"/>
          </a:p>
        </p:txBody>
      </p:sp>
      <p:sp>
        <p:nvSpPr>
          <p:cNvPr id="46" name="Rechteck 45"/>
          <p:cNvSpPr/>
          <p:nvPr/>
        </p:nvSpPr>
        <p:spPr>
          <a:xfrm>
            <a:off x="6149542" y="1239670"/>
            <a:ext cx="2808312" cy="1800200"/>
          </a:xfrm>
          <a:prstGeom prst="rect">
            <a:avLst/>
          </a:prstGeom>
          <a:solidFill>
            <a:srgbClr val="0070C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hteck 57"/>
          <p:cNvSpPr/>
          <p:nvPr/>
        </p:nvSpPr>
        <p:spPr>
          <a:xfrm>
            <a:off x="6144938" y="1239670"/>
            <a:ext cx="1404156" cy="1800200"/>
          </a:xfrm>
          <a:prstGeom prst="rect">
            <a:avLst/>
          </a:prstGeom>
          <a:solidFill>
            <a:srgbClr val="0070C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Textfeld 65"/>
          <p:cNvSpPr txBox="1"/>
          <p:nvPr/>
        </p:nvSpPr>
        <p:spPr>
          <a:xfrm>
            <a:off x="6338710" y="1399750"/>
            <a:ext cx="1080120" cy="400110"/>
          </a:xfrm>
          <a:prstGeom prst="rect">
            <a:avLst/>
          </a:prstGeom>
          <a:noFill/>
        </p:spPr>
        <p:txBody>
          <a:bodyPr wrap="square" rtlCol="0">
            <a:spAutoFit/>
          </a:bodyPr>
          <a:lstStyle/>
          <a:p>
            <a:pPr algn="ctr"/>
            <a:r>
              <a:rPr lang="de-DE" sz="1000" dirty="0"/>
              <a:t>Öffentlich-rechtlich</a:t>
            </a:r>
          </a:p>
        </p:txBody>
      </p:sp>
      <p:sp>
        <p:nvSpPr>
          <p:cNvPr id="67" name="Textfeld 66"/>
          <p:cNvSpPr txBox="1"/>
          <p:nvPr/>
        </p:nvSpPr>
        <p:spPr>
          <a:xfrm>
            <a:off x="7706862" y="1399750"/>
            <a:ext cx="1080120" cy="246221"/>
          </a:xfrm>
          <a:prstGeom prst="rect">
            <a:avLst/>
          </a:prstGeom>
          <a:noFill/>
        </p:spPr>
        <p:txBody>
          <a:bodyPr wrap="square" rtlCol="0">
            <a:spAutoFit/>
          </a:bodyPr>
          <a:lstStyle/>
          <a:p>
            <a:pPr algn="ctr"/>
            <a:r>
              <a:rPr lang="de-DE" sz="1000" dirty="0"/>
              <a:t>privatrechtlich</a:t>
            </a:r>
          </a:p>
        </p:txBody>
      </p:sp>
      <p:sp>
        <p:nvSpPr>
          <p:cNvPr id="50" name="Textfeld 49"/>
          <p:cNvSpPr txBox="1"/>
          <p:nvPr/>
        </p:nvSpPr>
        <p:spPr>
          <a:xfrm>
            <a:off x="6581590" y="2031198"/>
            <a:ext cx="1944216" cy="369332"/>
          </a:xfrm>
          <a:prstGeom prst="rect">
            <a:avLst/>
          </a:prstGeom>
          <a:noFill/>
        </p:spPr>
        <p:txBody>
          <a:bodyPr wrap="square" rtlCol="0">
            <a:spAutoFit/>
          </a:bodyPr>
          <a:lstStyle/>
          <a:p>
            <a:pPr algn="ctr"/>
            <a:r>
              <a:rPr lang="de-DE" dirty="0"/>
              <a:t>Schallschutz</a:t>
            </a:r>
          </a:p>
        </p:txBody>
      </p:sp>
      <p:pic>
        <p:nvPicPr>
          <p:cNvPr id="96" name="Picture 6" descr="C:\Users\fi\AppData\Local\Microsoft\Windows\Temporary Internet Files\Content.IE5\J1WKMARK\Sound_icon[1].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28184" y="2310360"/>
            <a:ext cx="650586" cy="720641"/>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539552" y="3212976"/>
            <a:ext cx="8136904" cy="1477328"/>
          </a:xfrm>
          <a:prstGeom prst="rect">
            <a:avLst/>
          </a:prstGeom>
          <a:gradFill>
            <a:gsLst>
              <a:gs pos="0">
                <a:srgbClr val="89CCFF"/>
              </a:gs>
              <a:gs pos="35000">
                <a:srgbClr val="89CCFF"/>
              </a:gs>
              <a:gs pos="100000">
                <a:srgbClr val="89CCFF"/>
              </a:gs>
            </a:gsLst>
            <a:lin ang="16200000" scaled="1"/>
          </a:gra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de-DE" b="1" dirty="0"/>
              <a:t>§ 14 Schutz baulicher Anlagen</a:t>
            </a:r>
          </a:p>
          <a:p>
            <a:r>
              <a:rPr lang="de-DE" dirty="0"/>
              <a:t>(1) </a:t>
            </a:r>
            <a:r>
              <a:rPr lang="de-DE" b="1" dirty="0"/>
              <a:t>Geräusche</a:t>
            </a:r>
            <a:r>
              <a:rPr lang="de-DE" dirty="0"/>
              <a:t>, Erschütterungen oder Schwingungen, die von ortsfesten Einrichtungen in einer baulichen Anlage ausgehen, sind so zu </a:t>
            </a:r>
            <a:r>
              <a:rPr lang="de-DE" b="1" dirty="0"/>
              <a:t>dämmen</a:t>
            </a:r>
            <a:r>
              <a:rPr lang="de-DE" dirty="0"/>
              <a:t>, dass Gefahren sowie erhebliche Nachteile oder Belästigungen nicht entstehen. Gebäude müssen einen ihrer Nutzung entsprechenden </a:t>
            </a:r>
            <a:r>
              <a:rPr lang="de-DE" b="1" dirty="0"/>
              <a:t>Schallschutz</a:t>
            </a:r>
            <a:r>
              <a:rPr lang="de-DE" dirty="0"/>
              <a:t> haben.</a:t>
            </a:r>
          </a:p>
        </p:txBody>
      </p:sp>
      <p:sp>
        <p:nvSpPr>
          <p:cNvPr id="11" name="Datumsplatzhalter 3"/>
          <p:cNvSpPr>
            <a:spLocks noGrp="1"/>
          </p:cNvSpPr>
          <p:nvPr>
            <p:ph type="dt" sz="half" idx="10"/>
          </p:nvPr>
        </p:nvSpPr>
        <p:spPr>
          <a:xfrm>
            <a:off x="1043608" y="6381328"/>
            <a:ext cx="1018456" cy="365125"/>
          </a:xfrm>
        </p:spPr>
        <p:txBody>
          <a:bodyPr/>
          <a:lstStyle/>
          <a:p>
            <a:r>
              <a:rPr lang="de-DE" dirty="0"/>
              <a:t>16.11.2018</a:t>
            </a:r>
          </a:p>
        </p:txBody>
      </p:sp>
    </p:spTree>
    <p:extLst>
      <p:ext uri="{BB962C8B-B14F-4D97-AF65-F5344CB8AC3E}">
        <p14:creationId xmlns:p14="http://schemas.microsoft.com/office/powerpoint/2010/main" val="2574950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400" dirty="0"/>
              <a:t>Bauaufsichtliche Grundlagen und privatrechtliche Vorgaben</a:t>
            </a:r>
          </a:p>
        </p:txBody>
      </p:sp>
      <p:sp>
        <p:nvSpPr>
          <p:cNvPr id="7" name="Foliennummernplatzhalter 6"/>
          <p:cNvSpPr>
            <a:spLocks noGrp="1"/>
          </p:cNvSpPr>
          <p:nvPr>
            <p:ph type="sldNum" sz="quarter" idx="12"/>
          </p:nvPr>
        </p:nvSpPr>
        <p:spPr/>
        <p:txBody>
          <a:bodyPr/>
          <a:lstStyle/>
          <a:p>
            <a:fld id="{B0C82264-15DC-467E-A2CB-C3640FC6A105}" type="slidenum">
              <a:rPr lang="de-DE" smtClean="0"/>
              <a:t>17</a:t>
            </a:fld>
            <a:endParaRPr lang="de-DE"/>
          </a:p>
        </p:txBody>
      </p:sp>
      <p:sp>
        <p:nvSpPr>
          <p:cNvPr id="5" name="Rechteck 4"/>
          <p:cNvSpPr/>
          <p:nvPr/>
        </p:nvSpPr>
        <p:spPr>
          <a:xfrm>
            <a:off x="279895" y="3152838"/>
            <a:ext cx="2808312" cy="1800200"/>
          </a:xfrm>
          <a:prstGeom prst="rect">
            <a:avLst/>
          </a:prstGeom>
          <a:solidFill>
            <a:schemeClr val="accent1">
              <a:lumMod val="20000"/>
              <a:lumOff val="8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Rechteck 58"/>
          <p:cNvSpPr/>
          <p:nvPr/>
        </p:nvSpPr>
        <p:spPr>
          <a:xfrm>
            <a:off x="291471" y="3132290"/>
            <a:ext cx="1404156" cy="1800200"/>
          </a:xfrm>
          <a:prstGeom prst="rect">
            <a:avLst/>
          </a:prstGeom>
          <a:solidFill>
            <a:schemeClr val="accent1">
              <a:lumMod val="20000"/>
              <a:lumOff val="8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Textfeld 67"/>
          <p:cNvSpPr txBox="1"/>
          <p:nvPr/>
        </p:nvSpPr>
        <p:spPr>
          <a:xfrm>
            <a:off x="464986" y="3311838"/>
            <a:ext cx="1080120" cy="400110"/>
          </a:xfrm>
          <a:prstGeom prst="rect">
            <a:avLst/>
          </a:prstGeom>
          <a:noFill/>
        </p:spPr>
        <p:txBody>
          <a:bodyPr wrap="square" rtlCol="0">
            <a:spAutoFit/>
          </a:bodyPr>
          <a:lstStyle/>
          <a:p>
            <a:pPr algn="ctr"/>
            <a:r>
              <a:rPr lang="de-DE" sz="1000" dirty="0"/>
              <a:t>Öffentlich-rechtlich</a:t>
            </a:r>
          </a:p>
        </p:txBody>
      </p:sp>
      <p:sp>
        <p:nvSpPr>
          <p:cNvPr id="69" name="Textfeld 68"/>
          <p:cNvSpPr txBox="1"/>
          <p:nvPr/>
        </p:nvSpPr>
        <p:spPr>
          <a:xfrm>
            <a:off x="1833138" y="3311838"/>
            <a:ext cx="1080120" cy="246221"/>
          </a:xfrm>
          <a:prstGeom prst="rect">
            <a:avLst/>
          </a:prstGeom>
          <a:noFill/>
        </p:spPr>
        <p:txBody>
          <a:bodyPr wrap="square" rtlCol="0">
            <a:spAutoFit/>
          </a:bodyPr>
          <a:lstStyle/>
          <a:p>
            <a:pPr algn="ctr"/>
            <a:r>
              <a:rPr lang="de-DE" sz="1000" dirty="0"/>
              <a:t>privatrechtlich</a:t>
            </a:r>
          </a:p>
        </p:txBody>
      </p:sp>
      <p:sp>
        <p:nvSpPr>
          <p:cNvPr id="52" name="Textfeld 51"/>
          <p:cNvSpPr txBox="1"/>
          <p:nvPr/>
        </p:nvSpPr>
        <p:spPr>
          <a:xfrm>
            <a:off x="711943" y="3868272"/>
            <a:ext cx="1944216" cy="369332"/>
          </a:xfrm>
          <a:prstGeom prst="rect">
            <a:avLst/>
          </a:prstGeom>
          <a:noFill/>
        </p:spPr>
        <p:txBody>
          <a:bodyPr wrap="square" rtlCol="0">
            <a:spAutoFit/>
          </a:bodyPr>
          <a:lstStyle/>
          <a:p>
            <a:pPr algn="ctr"/>
            <a:r>
              <a:rPr lang="de-DE" dirty="0"/>
              <a:t>Wärmeschutz</a:t>
            </a:r>
          </a:p>
        </p:txBody>
      </p:sp>
      <p:pic>
        <p:nvPicPr>
          <p:cNvPr id="95" name="Picture 5" descr="C:\Users\fi\AppData\Local\Microsoft\Windows\Temporary Internet Files\Content.IE5\4BV3MYVO\warm[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6607"/>
          <a:stretch/>
        </p:blipFill>
        <p:spPr bwMode="auto">
          <a:xfrm>
            <a:off x="319732" y="3824034"/>
            <a:ext cx="392211" cy="1108456"/>
          </a:xfrm>
          <a:prstGeom prst="rect">
            <a:avLst/>
          </a:prstGeom>
          <a:noFill/>
          <a:extLst>
            <a:ext uri="{909E8E84-426E-40DD-AFC4-6F175D3DCCD1}">
              <a14:hiddenFill xmlns:a14="http://schemas.microsoft.com/office/drawing/2010/main">
                <a:solidFill>
                  <a:srgbClr val="FFFFFF"/>
                </a:solidFill>
              </a14:hiddenFill>
            </a:ext>
          </a:extLst>
        </p:spPr>
      </p:pic>
      <p:sp>
        <p:nvSpPr>
          <p:cNvPr id="48" name="Textfeld 47"/>
          <p:cNvSpPr txBox="1"/>
          <p:nvPr/>
        </p:nvSpPr>
        <p:spPr>
          <a:xfrm>
            <a:off x="319732" y="1915921"/>
            <a:ext cx="8136904" cy="923330"/>
          </a:xfrm>
          <a:prstGeom prst="rect">
            <a:avLst/>
          </a:prstGeom>
          <a:solidFill>
            <a:schemeClr val="bg2">
              <a:lumMod val="40000"/>
              <a:lumOff val="60000"/>
            </a:scheme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de-DE" b="1" dirty="0"/>
              <a:t>§ 14 Schutz baulicher Anlagen</a:t>
            </a:r>
          </a:p>
          <a:p>
            <a:r>
              <a:rPr lang="de-DE" dirty="0"/>
              <a:t>(3) Gebäude müssen einen ihrer Nutzung und den klimatischen Verhältnissen entsprechenden </a:t>
            </a:r>
            <a:r>
              <a:rPr lang="de-DE" b="1" dirty="0"/>
              <a:t>Wärmeschutz </a:t>
            </a:r>
            <a:r>
              <a:rPr lang="de-DE" dirty="0"/>
              <a:t>haben.</a:t>
            </a:r>
          </a:p>
        </p:txBody>
      </p:sp>
      <p:sp>
        <p:nvSpPr>
          <p:cNvPr id="11" name="Datumsplatzhalter 3"/>
          <p:cNvSpPr>
            <a:spLocks noGrp="1"/>
          </p:cNvSpPr>
          <p:nvPr>
            <p:ph type="dt" sz="half" idx="10"/>
          </p:nvPr>
        </p:nvSpPr>
        <p:spPr>
          <a:xfrm>
            <a:off x="1043608" y="6381328"/>
            <a:ext cx="1018456" cy="365125"/>
          </a:xfrm>
        </p:spPr>
        <p:txBody>
          <a:bodyPr/>
          <a:lstStyle/>
          <a:p>
            <a:r>
              <a:rPr lang="de-DE" dirty="0"/>
              <a:t>16.11.2018</a:t>
            </a:r>
          </a:p>
        </p:txBody>
      </p:sp>
    </p:spTree>
    <p:extLst>
      <p:ext uri="{BB962C8B-B14F-4D97-AF65-F5344CB8AC3E}">
        <p14:creationId xmlns:p14="http://schemas.microsoft.com/office/powerpoint/2010/main" val="1668733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400" dirty="0"/>
              <a:t>Bauaufsichtliche Grundlagen und privatrechtliche Vorgaben</a:t>
            </a:r>
          </a:p>
        </p:txBody>
      </p:sp>
      <p:sp>
        <p:nvSpPr>
          <p:cNvPr id="7" name="Foliennummernplatzhalter 6"/>
          <p:cNvSpPr>
            <a:spLocks noGrp="1"/>
          </p:cNvSpPr>
          <p:nvPr>
            <p:ph type="sldNum" sz="quarter" idx="12"/>
          </p:nvPr>
        </p:nvSpPr>
        <p:spPr/>
        <p:txBody>
          <a:bodyPr/>
          <a:lstStyle/>
          <a:p>
            <a:fld id="{B0C82264-15DC-467E-A2CB-C3640FC6A105}" type="slidenum">
              <a:rPr lang="de-DE" smtClean="0"/>
              <a:t>18</a:t>
            </a:fld>
            <a:endParaRPr lang="de-DE"/>
          </a:p>
        </p:txBody>
      </p:sp>
      <p:sp>
        <p:nvSpPr>
          <p:cNvPr id="45" name="Rechteck 44"/>
          <p:cNvSpPr/>
          <p:nvPr/>
        </p:nvSpPr>
        <p:spPr>
          <a:xfrm>
            <a:off x="3191810" y="3152838"/>
            <a:ext cx="2808312" cy="1800200"/>
          </a:xfrm>
          <a:prstGeom prst="rect">
            <a:avLst/>
          </a:prstGeom>
          <a:solidFill>
            <a:schemeClr val="tx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Rechteck 59"/>
          <p:cNvSpPr/>
          <p:nvPr/>
        </p:nvSpPr>
        <p:spPr>
          <a:xfrm>
            <a:off x="3191810" y="3152838"/>
            <a:ext cx="1404156" cy="1779652"/>
          </a:xfrm>
          <a:prstGeom prst="rect">
            <a:avLst/>
          </a:prstGeom>
          <a:solidFill>
            <a:schemeClr val="tx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Textfeld 69"/>
          <p:cNvSpPr txBox="1"/>
          <p:nvPr/>
        </p:nvSpPr>
        <p:spPr>
          <a:xfrm>
            <a:off x="3489322" y="3327490"/>
            <a:ext cx="1080120" cy="400110"/>
          </a:xfrm>
          <a:prstGeom prst="rect">
            <a:avLst/>
          </a:prstGeom>
          <a:noFill/>
        </p:spPr>
        <p:txBody>
          <a:bodyPr wrap="square" rtlCol="0">
            <a:spAutoFit/>
          </a:bodyPr>
          <a:lstStyle/>
          <a:p>
            <a:pPr algn="ctr"/>
            <a:r>
              <a:rPr lang="de-DE" sz="1000" dirty="0"/>
              <a:t>Öffentlich-rechtlich</a:t>
            </a:r>
          </a:p>
        </p:txBody>
      </p:sp>
      <p:sp>
        <p:nvSpPr>
          <p:cNvPr id="71" name="Textfeld 70"/>
          <p:cNvSpPr txBox="1"/>
          <p:nvPr/>
        </p:nvSpPr>
        <p:spPr>
          <a:xfrm>
            <a:off x="4857474" y="3327490"/>
            <a:ext cx="1080120" cy="246221"/>
          </a:xfrm>
          <a:prstGeom prst="rect">
            <a:avLst/>
          </a:prstGeom>
          <a:noFill/>
        </p:spPr>
        <p:txBody>
          <a:bodyPr wrap="square" rtlCol="0">
            <a:spAutoFit/>
          </a:bodyPr>
          <a:lstStyle/>
          <a:p>
            <a:pPr algn="ctr"/>
            <a:r>
              <a:rPr lang="de-DE" sz="1000" dirty="0"/>
              <a:t>privatrechtlich</a:t>
            </a:r>
          </a:p>
        </p:txBody>
      </p:sp>
      <p:sp>
        <p:nvSpPr>
          <p:cNvPr id="51" name="Textfeld 50"/>
          <p:cNvSpPr txBox="1"/>
          <p:nvPr/>
        </p:nvSpPr>
        <p:spPr>
          <a:xfrm>
            <a:off x="3335826" y="3863316"/>
            <a:ext cx="2448272" cy="646331"/>
          </a:xfrm>
          <a:prstGeom prst="rect">
            <a:avLst/>
          </a:prstGeom>
          <a:noFill/>
        </p:spPr>
        <p:txBody>
          <a:bodyPr wrap="square" rtlCol="0">
            <a:spAutoFit/>
          </a:bodyPr>
          <a:lstStyle/>
          <a:p>
            <a:pPr algn="ctr"/>
            <a:r>
              <a:rPr lang="de-DE" dirty="0"/>
              <a:t>Gebrauchstauglichkeit	</a:t>
            </a:r>
          </a:p>
        </p:txBody>
      </p:sp>
      <p:pic>
        <p:nvPicPr>
          <p:cNvPr id="97" name="Picture 11" descr="C:\Users\fi\AppData\Local\Microsoft\Windows\Temporary Internet Files\Content.IE5\8NOCG5ZO\s1vdI[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841148" y="4221304"/>
            <a:ext cx="709630" cy="711186"/>
          </a:xfrm>
          <a:prstGeom prst="rect">
            <a:avLst/>
          </a:prstGeom>
          <a:solidFill>
            <a:schemeClr val="accent1">
              <a:lumMod val="75000"/>
            </a:schemeClr>
          </a:solidFill>
          <a:ln>
            <a:solidFill>
              <a:srgbClr val="C00000"/>
            </a:solidFill>
          </a:ln>
          <a:extLst/>
        </p:spPr>
      </p:pic>
      <p:pic>
        <p:nvPicPr>
          <p:cNvPr id="100" name="Picture 2" descr="http://www.hel.fi/static/hki4all/kuvat/ladattavat/rollaattori.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248" b="7557"/>
          <a:stretch/>
        </p:blipFill>
        <p:spPr bwMode="auto">
          <a:xfrm flipH="1">
            <a:off x="3200194" y="4199485"/>
            <a:ext cx="813893" cy="720000"/>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491510" y="1412776"/>
            <a:ext cx="8136904" cy="147732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de-DE" b="1" dirty="0"/>
              <a:t>§ 14 Schutz baulicher Anlagen</a:t>
            </a:r>
          </a:p>
          <a:p>
            <a:r>
              <a:rPr lang="de-DE" dirty="0"/>
              <a:t>(2) Bauliche Anlagen müssen so angeordnet, beschaffen </a:t>
            </a:r>
            <a:r>
              <a:rPr lang="de-DE" b="1" dirty="0">
                <a:solidFill>
                  <a:srgbClr val="C00000"/>
                </a:solidFill>
              </a:rPr>
              <a:t>und gebrauchstauglich sein</a:t>
            </a:r>
            <a:r>
              <a:rPr lang="de-DE" dirty="0">
                <a:solidFill>
                  <a:srgbClr val="C00000"/>
                </a:solidFill>
              </a:rPr>
              <a:t>, </a:t>
            </a:r>
            <a:r>
              <a:rPr lang="de-DE" dirty="0"/>
              <a:t>dass durch Wasser, Feuchtigkeit, pflanzliche und tierische Schädlinge sowie andere chemische, physikalische oder biologische Einflüsse Gefahren oder unzumutbare Belästigungen bei sachgerechtem Gebrauch nicht entstehen.</a:t>
            </a:r>
          </a:p>
        </p:txBody>
      </p:sp>
      <p:sp>
        <p:nvSpPr>
          <p:cNvPr id="12" name="Datumsplatzhalter 3"/>
          <p:cNvSpPr>
            <a:spLocks noGrp="1"/>
          </p:cNvSpPr>
          <p:nvPr>
            <p:ph type="dt" sz="half" idx="10"/>
          </p:nvPr>
        </p:nvSpPr>
        <p:spPr>
          <a:xfrm>
            <a:off x="1043608" y="6381328"/>
            <a:ext cx="1018456" cy="365125"/>
          </a:xfrm>
        </p:spPr>
        <p:txBody>
          <a:bodyPr/>
          <a:lstStyle/>
          <a:p>
            <a:r>
              <a:rPr lang="de-DE" dirty="0"/>
              <a:t>16.11.2018</a:t>
            </a:r>
          </a:p>
        </p:txBody>
      </p:sp>
    </p:spTree>
    <p:extLst>
      <p:ext uri="{BB962C8B-B14F-4D97-AF65-F5344CB8AC3E}">
        <p14:creationId xmlns:p14="http://schemas.microsoft.com/office/powerpoint/2010/main" val="4211605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400" dirty="0"/>
              <a:t>Bauaufsichtliche Grundlagen und privatrechtliche Vorgaben</a:t>
            </a:r>
          </a:p>
        </p:txBody>
      </p:sp>
      <p:sp>
        <p:nvSpPr>
          <p:cNvPr id="7" name="Foliennummernplatzhalter 6"/>
          <p:cNvSpPr>
            <a:spLocks noGrp="1"/>
          </p:cNvSpPr>
          <p:nvPr>
            <p:ph type="sldNum" sz="quarter" idx="12"/>
          </p:nvPr>
        </p:nvSpPr>
        <p:spPr/>
        <p:txBody>
          <a:bodyPr/>
          <a:lstStyle/>
          <a:p>
            <a:fld id="{B0C82264-15DC-467E-A2CB-C3640FC6A105}" type="slidenum">
              <a:rPr lang="de-DE" smtClean="0"/>
              <a:t>19</a:t>
            </a:fld>
            <a:endParaRPr lang="de-DE"/>
          </a:p>
        </p:txBody>
      </p:sp>
      <p:sp>
        <p:nvSpPr>
          <p:cNvPr id="45" name="Rechteck 44"/>
          <p:cNvSpPr/>
          <p:nvPr/>
        </p:nvSpPr>
        <p:spPr>
          <a:xfrm>
            <a:off x="3191810" y="3152838"/>
            <a:ext cx="2808312" cy="1800200"/>
          </a:xfrm>
          <a:prstGeom prst="rect">
            <a:avLst/>
          </a:prstGeom>
          <a:solidFill>
            <a:schemeClr val="tx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Rechteck 59"/>
          <p:cNvSpPr/>
          <p:nvPr/>
        </p:nvSpPr>
        <p:spPr>
          <a:xfrm>
            <a:off x="3191810" y="3152838"/>
            <a:ext cx="1404156" cy="1779652"/>
          </a:xfrm>
          <a:prstGeom prst="rect">
            <a:avLst/>
          </a:prstGeom>
          <a:solidFill>
            <a:schemeClr val="tx2">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Textfeld 69"/>
          <p:cNvSpPr txBox="1"/>
          <p:nvPr/>
        </p:nvSpPr>
        <p:spPr>
          <a:xfrm>
            <a:off x="3489322" y="3327490"/>
            <a:ext cx="1080120" cy="400110"/>
          </a:xfrm>
          <a:prstGeom prst="rect">
            <a:avLst/>
          </a:prstGeom>
          <a:noFill/>
        </p:spPr>
        <p:txBody>
          <a:bodyPr wrap="square" rtlCol="0">
            <a:spAutoFit/>
          </a:bodyPr>
          <a:lstStyle/>
          <a:p>
            <a:pPr algn="ctr"/>
            <a:r>
              <a:rPr lang="de-DE" sz="1000" dirty="0"/>
              <a:t>Öffentlich-rechtlich</a:t>
            </a:r>
          </a:p>
        </p:txBody>
      </p:sp>
      <p:sp>
        <p:nvSpPr>
          <p:cNvPr id="71" name="Textfeld 70"/>
          <p:cNvSpPr txBox="1"/>
          <p:nvPr/>
        </p:nvSpPr>
        <p:spPr>
          <a:xfrm>
            <a:off x="4857474" y="3327490"/>
            <a:ext cx="1080120" cy="246221"/>
          </a:xfrm>
          <a:prstGeom prst="rect">
            <a:avLst/>
          </a:prstGeom>
          <a:noFill/>
        </p:spPr>
        <p:txBody>
          <a:bodyPr wrap="square" rtlCol="0">
            <a:spAutoFit/>
          </a:bodyPr>
          <a:lstStyle/>
          <a:p>
            <a:pPr algn="ctr"/>
            <a:r>
              <a:rPr lang="de-DE" sz="1000" dirty="0"/>
              <a:t>privatrechtlich</a:t>
            </a:r>
          </a:p>
        </p:txBody>
      </p:sp>
      <p:sp>
        <p:nvSpPr>
          <p:cNvPr id="51" name="Textfeld 50"/>
          <p:cNvSpPr txBox="1"/>
          <p:nvPr/>
        </p:nvSpPr>
        <p:spPr>
          <a:xfrm>
            <a:off x="3335826" y="3863316"/>
            <a:ext cx="2448272" cy="646331"/>
          </a:xfrm>
          <a:prstGeom prst="rect">
            <a:avLst/>
          </a:prstGeom>
          <a:noFill/>
        </p:spPr>
        <p:txBody>
          <a:bodyPr wrap="square" rtlCol="0">
            <a:spAutoFit/>
          </a:bodyPr>
          <a:lstStyle/>
          <a:p>
            <a:pPr algn="ctr"/>
            <a:r>
              <a:rPr lang="de-DE" dirty="0"/>
              <a:t>Gebrauchstauglichkeit	</a:t>
            </a:r>
          </a:p>
        </p:txBody>
      </p:sp>
      <p:pic>
        <p:nvPicPr>
          <p:cNvPr id="97" name="Picture 11" descr="C:\Users\fi\AppData\Local\Microsoft\Windows\Temporary Internet Files\Content.IE5\8NOCG5ZO\s1vdI[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841148" y="4221304"/>
            <a:ext cx="709630" cy="711186"/>
          </a:xfrm>
          <a:prstGeom prst="rect">
            <a:avLst/>
          </a:prstGeom>
          <a:solidFill>
            <a:schemeClr val="accent1">
              <a:lumMod val="75000"/>
            </a:schemeClr>
          </a:solidFill>
          <a:ln>
            <a:solidFill>
              <a:srgbClr val="C00000"/>
            </a:solidFill>
          </a:ln>
          <a:extLst/>
        </p:spPr>
      </p:pic>
      <p:pic>
        <p:nvPicPr>
          <p:cNvPr id="100" name="Picture 2" descr="http://www.hel.fi/static/hki4all/kuvat/ladattavat/rollaattori.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248" b="7557"/>
          <a:stretch/>
        </p:blipFill>
        <p:spPr bwMode="auto">
          <a:xfrm flipH="1">
            <a:off x="3200194" y="4199485"/>
            <a:ext cx="813893" cy="720000"/>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611560" y="1196752"/>
            <a:ext cx="8136904" cy="175432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de-DE" b="1" dirty="0"/>
              <a:t>§ 16a Bauarten</a:t>
            </a:r>
          </a:p>
          <a:p>
            <a:r>
              <a:rPr lang="de-DE" dirty="0"/>
              <a:t>(1) Bauarten dürfen nur angewendet werden, wenn bei ihrer Anwendung die baulichen Anlagen bei ordnungsgemäßer Instandhaltung während einer dem Zweck entsprechenden </a:t>
            </a:r>
            <a:r>
              <a:rPr lang="de-DE" b="1" dirty="0"/>
              <a:t>angemessenen Zeitdauer </a:t>
            </a:r>
            <a:r>
              <a:rPr lang="de-DE" dirty="0"/>
              <a:t>die Anforderungen dieses Gesetzes oder auf Grund dieses Gesetzes erfüllen und </a:t>
            </a:r>
            <a:r>
              <a:rPr lang="de-DE" b="1" dirty="0"/>
              <a:t>für ihren Anwendungszweck tauglich </a:t>
            </a:r>
            <a:r>
              <a:rPr lang="de-DE" dirty="0"/>
              <a:t>sind. (…)</a:t>
            </a:r>
          </a:p>
        </p:txBody>
      </p:sp>
      <p:sp>
        <p:nvSpPr>
          <p:cNvPr id="12" name="Datumsplatzhalter 3"/>
          <p:cNvSpPr>
            <a:spLocks noGrp="1"/>
          </p:cNvSpPr>
          <p:nvPr>
            <p:ph type="dt" sz="half" idx="10"/>
          </p:nvPr>
        </p:nvSpPr>
        <p:spPr>
          <a:xfrm>
            <a:off x="1043608" y="6381328"/>
            <a:ext cx="1018456" cy="365125"/>
          </a:xfrm>
        </p:spPr>
        <p:txBody>
          <a:bodyPr/>
          <a:lstStyle/>
          <a:p>
            <a:r>
              <a:rPr lang="de-DE" dirty="0"/>
              <a:t>16.11.2018</a:t>
            </a:r>
          </a:p>
        </p:txBody>
      </p:sp>
    </p:spTree>
    <p:extLst>
      <p:ext uri="{BB962C8B-B14F-4D97-AF65-F5344CB8AC3E}">
        <p14:creationId xmlns:p14="http://schemas.microsoft.com/office/powerpoint/2010/main" val="2227486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Was erwartet der Bauherr?</a:t>
            </a:r>
          </a:p>
        </p:txBody>
      </p:sp>
      <p:sp>
        <p:nvSpPr>
          <p:cNvPr id="3" name="Inhaltsplatzhalter 2"/>
          <p:cNvSpPr>
            <a:spLocks noGrp="1"/>
          </p:cNvSpPr>
          <p:nvPr>
            <p:ph idx="1"/>
          </p:nvPr>
        </p:nvSpPr>
        <p:spPr/>
        <p:txBody>
          <a:bodyPr/>
          <a:lstStyle/>
          <a:p>
            <a:pPr marL="0" indent="0">
              <a:buNone/>
            </a:pPr>
            <a:r>
              <a:rPr lang="de-DE" i="1" dirty="0">
                <a:solidFill>
                  <a:schemeClr val="accent1">
                    <a:lumMod val="75000"/>
                  </a:schemeClr>
                </a:solidFill>
              </a:rPr>
              <a:t>„Lichtdurchflutete Räume mit bodentiefen Fenstern, traumhafte Dachterrassen und ein modernes Wellnessbad sind Ausdruck der einzigartigen Lebensqualität.“</a:t>
            </a:r>
            <a:r>
              <a:rPr lang="de-DE" dirty="0">
                <a:solidFill>
                  <a:schemeClr val="accent1">
                    <a:lumMod val="75000"/>
                  </a:schemeClr>
                </a:solidFill>
              </a:rPr>
              <a:t> </a:t>
            </a:r>
          </a:p>
        </p:txBody>
      </p:sp>
      <p:sp>
        <p:nvSpPr>
          <p:cNvPr id="4" name="Datumsplatzhalter 3"/>
          <p:cNvSpPr>
            <a:spLocks noGrp="1"/>
          </p:cNvSpPr>
          <p:nvPr>
            <p:ph type="dt" sz="half" idx="10"/>
          </p:nvPr>
        </p:nvSpPr>
        <p:spPr/>
        <p:txBody>
          <a:bodyPr/>
          <a:lstStyle/>
          <a:p>
            <a:fld id="{6AB6E77E-FE46-452F-B2DF-60B679A1F37D}" type="datetime1">
              <a:rPr lang="de-DE" smtClean="0"/>
              <a:t>16.11.2018</a:t>
            </a:fld>
            <a:endParaRPr lang="de-DE" dirty="0"/>
          </a:p>
        </p:txBody>
      </p:sp>
      <p:sp>
        <p:nvSpPr>
          <p:cNvPr id="5" name="Fußzeilenplatzhalter 4"/>
          <p:cNvSpPr>
            <a:spLocks noGrp="1"/>
          </p:cNvSpPr>
          <p:nvPr>
            <p:ph type="ftr" sz="quarter" idx="11"/>
          </p:nvPr>
        </p:nvSpPr>
        <p:spPr/>
        <p:txBody>
          <a:bodyPr/>
          <a:lstStyle/>
          <a:p>
            <a:r>
              <a:rPr lang="de-DE" dirty="0"/>
              <a:t>12. STUTTGARTER ARCHITEKTEN- UND INGENIEURTAG</a:t>
            </a:r>
          </a:p>
        </p:txBody>
      </p:sp>
      <p:sp>
        <p:nvSpPr>
          <p:cNvPr id="6" name="Foliennummernplatzhalter 5"/>
          <p:cNvSpPr>
            <a:spLocks noGrp="1"/>
          </p:cNvSpPr>
          <p:nvPr>
            <p:ph type="sldNum" sz="quarter" idx="12"/>
          </p:nvPr>
        </p:nvSpPr>
        <p:spPr/>
        <p:txBody>
          <a:bodyPr/>
          <a:lstStyle/>
          <a:p>
            <a:fld id="{BCAFA016-22C8-4E13-96EC-D333157371F9}" type="slidenum">
              <a:rPr lang="de-DE" smtClean="0"/>
              <a:t>2</a:t>
            </a:fld>
            <a:endParaRPr lang="de-DE"/>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9413" y="2348880"/>
            <a:ext cx="5763067" cy="3827708"/>
          </a:xfrm>
          <a:prstGeom prst="rect">
            <a:avLst/>
          </a:prstGeom>
        </p:spPr>
      </p:pic>
    </p:spTree>
    <p:extLst>
      <p:ext uri="{BB962C8B-B14F-4D97-AF65-F5344CB8AC3E}">
        <p14:creationId xmlns:p14="http://schemas.microsoft.com/office/powerpoint/2010/main" val="2409416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hteck 46"/>
          <p:cNvSpPr/>
          <p:nvPr/>
        </p:nvSpPr>
        <p:spPr>
          <a:xfrm>
            <a:off x="6135790" y="3147882"/>
            <a:ext cx="2808312" cy="1800200"/>
          </a:xfrm>
          <a:prstGeom prst="rect">
            <a:avLst/>
          </a:prstGeom>
          <a:solidFill>
            <a:srgbClr val="00B05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de-DE" sz="2400" dirty="0"/>
              <a:t>Bauaufsichtliche Grundlagen und privatrechtliche Vorgaben</a:t>
            </a:r>
          </a:p>
        </p:txBody>
      </p:sp>
      <p:sp>
        <p:nvSpPr>
          <p:cNvPr id="7" name="Foliennummernplatzhalter 6"/>
          <p:cNvSpPr>
            <a:spLocks noGrp="1"/>
          </p:cNvSpPr>
          <p:nvPr>
            <p:ph type="sldNum" sz="quarter" idx="12"/>
          </p:nvPr>
        </p:nvSpPr>
        <p:spPr/>
        <p:txBody>
          <a:bodyPr/>
          <a:lstStyle/>
          <a:p>
            <a:fld id="{B0C82264-15DC-467E-A2CB-C3640FC6A105}" type="slidenum">
              <a:rPr lang="de-DE" smtClean="0"/>
              <a:t>20</a:t>
            </a:fld>
            <a:endParaRPr lang="de-DE"/>
          </a:p>
        </p:txBody>
      </p:sp>
      <p:sp>
        <p:nvSpPr>
          <p:cNvPr id="61" name="Rechteck 60"/>
          <p:cNvSpPr/>
          <p:nvPr/>
        </p:nvSpPr>
        <p:spPr>
          <a:xfrm>
            <a:off x="6156514" y="3147882"/>
            <a:ext cx="1404156" cy="1784608"/>
          </a:xfrm>
          <a:prstGeom prst="rect">
            <a:avLst/>
          </a:prstGeom>
          <a:solidFill>
            <a:srgbClr val="00B05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Textfeld 71"/>
          <p:cNvSpPr txBox="1"/>
          <p:nvPr/>
        </p:nvSpPr>
        <p:spPr>
          <a:xfrm>
            <a:off x="6348190" y="3327902"/>
            <a:ext cx="1080120" cy="400110"/>
          </a:xfrm>
          <a:prstGeom prst="rect">
            <a:avLst/>
          </a:prstGeom>
          <a:noFill/>
        </p:spPr>
        <p:txBody>
          <a:bodyPr wrap="square" rtlCol="0">
            <a:spAutoFit/>
          </a:bodyPr>
          <a:lstStyle/>
          <a:p>
            <a:pPr algn="ctr"/>
            <a:r>
              <a:rPr lang="de-DE" sz="1000" dirty="0"/>
              <a:t>Öffentlich-rechtlich</a:t>
            </a:r>
          </a:p>
        </p:txBody>
      </p:sp>
      <p:sp>
        <p:nvSpPr>
          <p:cNvPr id="73" name="Textfeld 72"/>
          <p:cNvSpPr txBox="1"/>
          <p:nvPr/>
        </p:nvSpPr>
        <p:spPr>
          <a:xfrm>
            <a:off x="7716342" y="3327902"/>
            <a:ext cx="1080120" cy="246221"/>
          </a:xfrm>
          <a:prstGeom prst="rect">
            <a:avLst/>
          </a:prstGeom>
          <a:noFill/>
        </p:spPr>
        <p:txBody>
          <a:bodyPr wrap="square" rtlCol="0">
            <a:spAutoFit/>
          </a:bodyPr>
          <a:lstStyle/>
          <a:p>
            <a:pPr algn="ctr"/>
            <a:r>
              <a:rPr lang="de-DE" sz="1000" dirty="0"/>
              <a:t>privatrechtlich</a:t>
            </a:r>
          </a:p>
        </p:txBody>
      </p:sp>
      <p:sp>
        <p:nvSpPr>
          <p:cNvPr id="53" name="Textfeld 52"/>
          <p:cNvSpPr txBox="1"/>
          <p:nvPr/>
        </p:nvSpPr>
        <p:spPr>
          <a:xfrm>
            <a:off x="6329562" y="3817149"/>
            <a:ext cx="2448272" cy="369332"/>
          </a:xfrm>
          <a:prstGeom prst="rect">
            <a:avLst/>
          </a:prstGeom>
          <a:noFill/>
        </p:spPr>
        <p:txBody>
          <a:bodyPr wrap="square" rtlCol="0">
            <a:spAutoFit/>
          </a:bodyPr>
          <a:lstStyle/>
          <a:p>
            <a:pPr algn="ctr"/>
            <a:r>
              <a:rPr lang="de-DE" dirty="0"/>
              <a:t>Umweltverträglichkeit</a:t>
            </a:r>
          </a:p>
        </p:txBody>
      </p:sp>
      <p:pic>
        <p:nvPicPr>
          <p:cNvPr id="99" name="Picture 7" descr="C:\Users\fi\AppData\Local\Microsoft\Windows\Temporary Internet Files\Content.IE5\JXQBQTCX\Leaf_icon_15.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2502" y="4186481"/>
            <a:ext cx="773384" cy="746009"/>
          </a:xfrm>
          <a:prstGeom prst="rect">
            <a:avLst/>
          </a:prstGeom>
          <a:noFill/>
          <a:extLst>
            <a:ext uri="{909E8E84-426E-40DD-AFC4-6F175D3DCCD1}">
              <a14:hiddenFill xmlns:a14="http://schemas.microsoft.com/office/drawing/2010/main">
                <a:solidFill>
                  <a:srgbClr val="FFFFFF"/>
                </a:solidFill>
              </a14:hiddenFill>
            </a:ext>
          </a:extLst>
        </p:spPr>
      </p:pic>
      <p:sp>
        <p:nvSpPr>
          <p:cNvPr id="48" name="Textfeld 47"/>
          <p:cNvSpPr txBox="1"/>
          <p:nvPr/>
        </p:nvSpPr>
        <p:spPr>
          <a:xfrm>
            <a:off x="590307" y="1484784"/>
            <a:ext cx="8136904" cy="1477328"/>
          </a:xfrm>
          <a:prstGeom prst="rect">
            <a:avLst/>
          </a:prstGeom>
          <a:solidFill>
            <a:srgbClr val="C0FCCB"/>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de-DE" b="1" dirty="0"/>
              <a:t>NBBW – Nachhaltiges Bauen in Baden-Württemberg</a:t>
            </a:r>
          </a:p>
          <a:p>
            <a:r>
              <a:rPr lang="de-DE" b="1" dirty="0"/>
              <a:t>Nachhaltigkeitskriterien im staatlich geförderten kommunalen Hochbau</a:t>
            </a:r>
          </a:p>
          <a:p>
            <a:r>
              <a:rPr lang="de-DE" dirty="0"/>
              <a:t>- Steigerung der ökologischen, ökonomischen und soziokulturellen Gebäudequalitäten. Eine wichtige Grundlage dafür sind optimierte Prozesse und zukunftsgerechte technische Lösungen.</a:t>
            </a:r>
          </a:p>
        </p:txBody>
      </p:sp>
      <p:sp>
        <p:nvSpPr>
          <p:cNvPr id="11" name="Datumsplatzhalter 3"/>
          <p:cNvSpPr>
            <a:spLocks noGrp="1"/>
          </p:cNvSpPr>
          <p:nvPr>
            <p:ph type="dt" sz="half" idx="10"/>
          </p:nvPr>
        </p:nvSpPr>
        <p:spPr>
          <a:xfrm>
            <a:off x="1043608" y="6381328"/>
            <a:ext cx="1018456" cy="365125"/>
          </a:xfrm>
        </p:spPr>
        <p:txBody>
          <a:bodyPr/>
          <a:lstStyle/>
          <a:p>
            <a:r>
              <a:rPr lang="de-DE" dirty="0"/>
              <a:t>16.11.2018</a:t>
            </a:r>
          </a:p>
        </p:txBody>
      </p:sp>
    </p:spTree>
    <p:extLst>
      <p:ext uri="{BB962C8B-B14F-4D97-AF65-F5344CB8AC3E}">
        <p14:creationId xmlns:p14="http://schemas.microsoft.com/office/powerpoint/2010/main" val="3341562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400" b="1" dirty="0"/>
              <a:t>Die LBO als Grundlage für privatrechtliche Vereinbarungen</a:t>
            </a:r>
            <a:r>
              <a:rPr lang="de-DE" sz="2400" dirty="0"/>
              <a:t>?</a:t>
            </a:r>
          </a:p>
        </p:txBody>
      </p:sp>
      <p:sp>
        <p:nvSpPr>
          <p:cNvPr id="3" name="Inhaltsplatzhalter 2"/>
          <p:cNvSpPr>
            <a:spLocks noGrp="1"/>
          </p:cNvSpPr>
          <p:nvPr>
            <p:ph idx="1"/>
          </p:nvPr>
        </p:nvSpPr>
        <p:spPr/>
        <p:txBody>
          <a:bodyPr/>
          <a:lstStyle/>
          <a:p>
            <a:pPr marL="0" indent="0">
              <a:buNone/>
            </a:pPr>
            <a:r>
              <a:rPr lang="de-DE" sz="2000" dirty="0"/>
              <a:t>baurechtlichen Anforderungen der LBO sind im Hinblick auf die technische Performance umfassend,</a:t>
            </a:r>
          </a:p>
          <a:p>
            <a:pPr marL="0" indent="0">
              <a:buNone/>
            </a:pPr>
            <a:r>
              <a:rPr lang="de-DE" sz="2000" dirty="0"/>
              <a:t>können aber aber im Hinblick auf privatrechtliche Anforderungen nicht abschließend sein.</a:t>
            </a:r>
          </a:p>
          <a:p>
            <a:pPr marL="0" indent="0">
              <a:buNone/>
            </a:pPr>
            <a:endParaRPr lang="de-DE" sz="1800" dirty="0"/>
          </a:p>
          <a:p>
            <a:pPr marL="0" indent="0" algn="r">
              <a:buNone/>
            </a:pPr>
            <a:r>
              <a:rPr lang="de-DE" sz="1800" dirty="0"/>
              <a:t>(Ästhetik und Funktionalität unterliegen einem Zeitgeist…)</a:t>
            </a:r>
          </a:p>
          <a:p>
            <a:pPr marL="0" indent="0">
              <a:buNone/>
            </a:pPr>
            <a:endParaRPr lang="de-DE" sz="1800" dirty="0"/>
          </a:p>
          <a:p>
            <a:pPr marL="0" indent="0">
              <a:buNone/>
            </a:pPr>
            <a:endParaRPr lang="de-DE" sz="4800" dirty="0">
              <a:solidFill>
                <a:schemeClr val="bg1">
                  <a:lumMod val="50000"/>
                </a:schemeClr>
              </a:solidFill>
            </a:endParaRPr>
          </a:p>
          <a:p>
            <a:pPr marL="0" indent="0">
              <a:buNone/>
            </a:pPr>
            <a:endParaRPr lang="de-DE" sz="4800" dirty="0">
              <a:solidFill>
                <a:schemeClr val="bg1">
                  <a:lumMod val="50000"/>
                </a:schemeClr>
              </a:solidFill>
            </a:endParaRPr>
          </a:p>
        </p:txBody>
      </p:sp>
      <p:sp>
        <p:nvSpPr>
          <p:cNvPr id="4" name="Datumsplatzhalter 3"/>
          <p:cNvSpPr>
            <a:spLocks noGrp="1"/>
          </p:cNvSpPr>
          <p:nvPr>
            <p:ph type="dt" sz="half" idx="10"/>
          </p:nvPr>
        </p:nvSpPr>
        <p:spPr/>
        <p:txBody>
          <a:bodyPr/>
          <a:lstStyle/>
          <a:p>
            <a:fld id="{69A834AF-B3EC-4D4D-A0AD-8F767893D7D6}" type="datetime1">
              <a:rPr lang="de-DE" smtClean="0"/>
              <a:t>16.11.2018</a:t>
            </a:fld>
            <a:endParaRPr lang="de-DE" dirty="0"/>
          </a:p>
        </p:txBody>
      </p:sp>
      <p:sp>
        <p:nvSpPr>
          <p:cNvPr id="5" name="Fußzeilenplatzhalter 4"/>
          <p:cNvSpPr>
            <a:spLocks noGrp="1"/>
          </p:cNvSpPr>
          <p:nvPr>
            <p:ph type="ftr" sz="quarter" idx="11"/>
          </p:nvPr>
        </p:nvSpPr>
        <p:spPr/>
        <p:txBody>
          <a:bodyPr/>
          <a:lstStyle/>
          <a:p>
            <a:r>
              <a:rPr lang="de-DE" dirty="0"/>
              <a:t>12. STUTTGARTER ARCHITEKTEN- UND INGENIEURTAG</a:t>
            </a:r>
          </a:p>
        </p:txBody>
      </p:sp>
      <p:sp>
        <p:nvSpPr>
          <p:cNvPr id="6" name="Foliennummernplatzhalter 5"/>
          <p:cNvSpPr>
            <a:spLocks noGrp="1"/>
          </p:cNvSpPr>
          <p:nvPr>
            <p:ph type="sldNum" sz="quarter" idx="12"/>
          </p:nvPr>
        </p:nvSpPr>
        <p:spPr/>
        <p:txBody>
          <a:bodyPr/>
          <a:lstStyle/>
          <a:p>
            <a:fld id="{BCAFA016-22C8-4E13-96EC-D333157371F9}" type="slidenum">
              <a:rPr lang="de-DE" smtClean="0"/>
              <a:t>21</a:t>
            </a:fld>
            <a:endParaRPr lang="de-DE"/>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9752" y="2924944"/>
            <a:ext cx="6262690" cy="3360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206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400" dirty="0"/>
              <a:t>Die LBO als Grundlage für privatrechtliche Vereinbarungen?</a:t>
            </a:r>
          </a:p>
        </p:txBody>
      </p:sp>
      <p:sp>
        <p:nvSpPr>
          <p:cNvPr id="3" name="Inhaltsplatzhalter 2"/>
          <p:cNvSpPr>
            <a:spLocks noGrp="1"/>
          </p:cNvSpPr>
          <p:nvPr>
            <p:ph idx="1"/>
          </p:nvPr>
        </p:nvSpPr>
        <p:spPr>
          <a:xfrm>
            <a:off x="1331640" y="908721"/>
            <a:ext cx="7355160" cy="5217443"/>
          </a:xfrm>
        </p:spPr>
        <p:txBody>
          <a:bodyPr>
            <a:normAutofit/>
          </a:bodyPr>
          <a:lstStyle/>
          <a:p>
            <a:pPr marL="0" indent="0">
              <a:buNone/>
            </a:pPr>
            <a:endParaRPr lang="de-DE" sz="2800" dirty="0"/>
          </a:p>
          <a:p>
            <a:pPr marL="0" indent="0">
              <a:buNone/>
            </a:pPr>
            <a:endParaRPr lang="de-DE" sz="2800" dirty="0"/>
          </a:p>
          <a:p>
            <a:pPr marL="0" indent="0">
              <a:buNone/>
            </a:pPr>
            <a:r>
              <a:rPr lang="de-DE" sz="2800" dirty="0"/>
              <a:t>Was spricht also dagegen, die </a:t>
            </a:r>
            <a:r>
              <a:rPr lang="de-DE" sz="2800" b="1" dirty="0"/>
              <a:t>Struktur</a:t>
            </a:r>
            <a:r>
              <a:rPr lang="de-DE" sz="2800" dirty="0"/>
              <a:t> </a:t>
            </a:r>
            <a:br>
              <a:rPr lang="de-DE" sz="2800" dirty="0"/>
            </a:br>
            <a:r>
              <a:rPr lang="de-DE" sz="2800" dirty="0"/>
              <a:t>der öffentlich-rechtlichen Regelwerke </a:t>
            </a:r>
            <a:br>
              <a:rPr lang="de-DE" sz="2800" dirty="0"/>
            </a:br>
            <a:r>
              <a:rPr lang="de-DE" sz="2800" b="1" dirty="0"/>
              <a:t>als Planungsgrundlage </a:t>
            </a:r>
            <a:r>
              <a:rPr lang="de-DE" sz="2800" dirty="0"/>
              <a:t>zu nehmen </a:t>
            </a:r>
            <a:br>
              <a:rPr lang="de-DE" sz="2800" dirty="0"/>
            </a:br>
            <a:r>
              <a:rPr lang="de-DE" sz="2800" dirty="0"/>
              <a:t>und </a:t>
            </a:r>
          </a:p>
          <a:p>
            <a:pPr>
              <a:buFontTx/>
              <a:buChar char="-"/>
            </a:pPr>
            <a:r>
              <a:rPr lang="de-DE" sz="2800" dirty="0"/>
              <a:t>die Standards individuell anzupassen</a:t>
            </a:r>
          </a:p>
          <a:p>
            <a:pPr>
              <a:buFontTx/>
              <a:buChar char="-"/>
            </a:pPr>
            <a:r>
              <a:rPr lang="de-DE" sz="2800" dirty="0"/>
              <a:t>um ggf. um weitere Attribute der zu ergänzen</a:t>
            </a:r>
          </a:p>
          <a:p>
            <a:pPr>
              <a:buFontTx/>
              <a:buChar char="-"/>
            </a:pPr>
            <a:endParaRPr lang="de-DE" sz="2800" dirty="0"/>
          </a:p>
          <a:p>
            <a:pPr marL="0" indent="0">
              <a:buNone/>
            </a:pPr>
            <a:endParaRPr lang="de-DE" sz="2800" dirty="0"/>
          </a:p>
          <a:p>
            <a:pPr marL="0" indent="0">
              <a:buNone/>
            </a:pPr>
            <a:endParaRPr lang="de-DE" sz="2800" dirty="0"/>
          </a:p>
          <a:p>
            <a:pPr marL="0" indent="0">
              <a:buNone/>
            </a:pPr>
            <a:endParaRPr lang="de-DE" sz="2800" dirty="0">
              <a:solidFill>
                <a:schemeClr val="bg1">
                  <a:lumMod val="50000"/>
                </a:schemeClr>
              </a:solidFill>
            </a:endParaRPr>
          </a:p>
          <a:p>
            <a:pPr marL="0" indent="0">
              <a:buNone/>
            </a:pPr>
            <a:endParaRPr lang="de-DE" sz="2800" dirty="0">
              <a:solidFill>
                <a:schemeClr val="bg1">
                  <a:lumMod val="50000"/>
                </a:schemeClr>
              </a:solidFill>
            </a:endParaRPr>
          </a:p>
        </p:txBody>
      </p:sp>
      <p:sp>
        <p:nvSpPr>
          <p:cNvPr id="4" name="Datumsplatzhalter 3"/>
          <p:cNvSpPr>
            <a:spLocks noGrp="1"/>
          </p:cNvSpPr>
          <p:nvPr>
            <p:ph type="dt" sz="half" idx="10"/>
          </p:nvPr>
        </p:nvSpPr>
        <p:spPr/>
        <p:txBody>
          <a:bodyPr/>
          <a:lstStyle/>
          <a:p>
            <a:r>
              <a:rPr lang="de-DE" dirty="0"/>
              <a:t>16.11.2018</a:t>
            </a:r>
          </a:p>
        </p:txBody>
      </p:sp>
      <p:sp>
        <p:nvSpPr>
          <p:cNvPr id="5" name="Fußzeilenplatzhalter 4"/>
          <p:cNvSpPr>
            <a:spLocks noGrp="1"/>
          </p:cNvSpPr>
          <p:nvPr>
            <p:ph type="ftr" sz="quarter" idx="11"/>
          </p:nvPr>
        </p:nvSpPr>
        <p:spPr/>
        <p:txBody>
          <a:bodyPr/>
          <a:lstStyle/>
          <a:p>
            <a:r>
              <a:rPr lang="de-DE" dirty="0"/>
              <a:t>12. STUTTGARTER ARCHITEKTEN- UND INGENIEURTAG</a:t>
            </a:r>
          </a:p>
        </p:txBody>
      </p:sp>
      <p:sp>
        <p:nvSpPr>
          <p:cNvPr id="6" name="Foliennummernplatzhalter 5"/>
          <p:cNvSpPr>
            <a:spLocks noGrp="1"/>
          </p:cNvSpPr>
          <p:nvPr>
            <p:ph type="sldNum" sz="quarter" idx="12"/>
          </p:nvPr>
        </p:nvSpPr>
        <p:spPr/>
        <p:txBody>
          <a:bodyPr/>
          <a:lstStyle/>
          <a:p>
            <a:fld id="{BCAFA016-22C8-4E13-96EC-D333157371F9}" type="slidenum">
              <a:rPr lang="de-DE" smtClean="0"/>
              <a:t>22</a:t>
            </a:fld>
            <a:endParaRPr lang="de-DE"/>
          </a:p>
        </p:txBody>
      </p:sp>
    </p:spTree>
    <p:extLst>
      <p:ext uri="{BB962C8B-B14F-4D97-AF65-F5344CB8AC3E}">
        <p14:creationId xmlns:p14="http://schemas.microsoft.com/office/powerpoint/2010/main" val="1028248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400" dirty="0"/>
              <a:t>Die Herausforderung:</a:t>
            </a:r>
          </a:p>
        </p:txBody>
      </p:sp>
      <p:sp>
        <p:nvSpPr>
          <p:cNvPr id="3" name="Inhaltsplatzhalter 2"/>
          <p:cNvSpPr>
            <a:spLocks noGrp="1"/>
          </p:cNvSpPr>
          <p:nvPr>
            <p:ph idx="1"/>
          </p:nvPr>
        </p:nvSpPr>
        <p:spPr/>
        <p:txBody>
          <a:bodyPr/>
          <a:lstStyle/>
          <a:p>
            <a:pPr marL="0" indent="0">
              <a:buNone/>
            </a:pPr>
            <a:endParaRPr lang="de-DE" sz="2000" dirty="0"/>
          </a:p>
          <a:p>
            <a:pPr marL="0" indent="0">
              <a:buNone/>
            </a:pPr>
            <a:endParaRPr lang="de-DE" sz="2000" dirty="0"/>
          </a:p>
          <a:p>
            <a:pPr marL="0" indent="0">
              <a:buNone/>
            </a:pPr>
            <a:r>
              <a:rPr lang="de-DE" sz="3600" dirty="0">
                <a:solidFill>
                  <a:schemeClr val="bg1">
                    <a:lumMod val="65000"/>
                  </a:schemeClr>
                </a:solidFill>
              </a:rPr>
              <a:t>Möglichst nichts übersehen!</a:t>
            </a:r>
          </a:p>
          <a:p>
            <a:pPr marL="0" indent="0">
              <a:buNone/>
            </a:pPr>
            <a:endParaRPr lang="de-DE" sz="1800" dirty="0"/>
          </a:p>
          <a:p>
            <a:pPr marL="0" indent="0">
              <a:buNone/>
            </a:pPr>
            <a:endParaRPr lang="de-DE" sz="4800" dirty="0">
              <a:solidFill>
                <a:schemeClr val="bg1">
                  <a:lumMod val="50000"/>
                </a:schemeClr>
              </a:solidFill>
            </a:endParaRPr>
          </a:p>
          <a:p>
            <a:pPr marL="0" indent="0">
              <a:buNone/>
            </a:pPr>
            <a:endParaRPr lang="de-DE" sz="4800" dirty="0">
              <a:solidFill>
                <a:schemeClr val="bg1">
                  <a:lumMod val="50000"/>
                </a:schemeClr>
              </a:solidFill>
            </a:endParaRPr>
          </a:p>
        </p:txBody>
      </p:sp>
      <p:sp>
        <p:nvSpPr>
          <p:cNvPr id="4" name="Datumsplatzhalter 3"/>
          <p:cNvSpPr>
            <a:spLocks noGrp="1"/>
          </p:cNvSpPr>
          <p:nvPr>
            <p:ph type="dt" sz="half" idx="10"/>
          </p:nvPr>
        </p:nvSpPr>
        <p:spPr/>
        <p:txBody>
          <a:bodyPr/>
          <a:lstStyle/>
          <a:p>
            <a:r>
              <a:rPr lang="de-DE" dirty="0"/>
              <a:t>16.11.2018</a:t>
            </a:r>
          </a:p>
        </p:txBody>
      </p:sp>
      <p:sp>
        <p:nvSpPr>
          <p:cNvPr id="5" name="Fußzeilenplatzhalter 4"/>
          <p:cNvSpPr>
            <a:spLocks noGrp="1"/>
          </p:cNvSpPr>
          <p:nvPr>
            <p:ph type="ftr" sz="quarter" idx="11"/>
          </p:nvPr>
        </p:nvSpPr>
        <p:spPr/>
        <p:txBody>
          <a:bodyPr/>
          <a:lstStyle/>
          <a:p>
            <a:r>
              <a:rPr lang="de-DE" dirty="0"/>
              <a:t>12. STUTTGARTER ARCHITEKTEN- UND INGENIEURTAG</a:t>
            </a:r>
          </a:p>
        </p:txBody>
      </p:sp>
      <p:sp>
        <p:nvSpPr>
          <p:cNvPr id="6" name="Foliennummernplatzhalter 5"/>
          <p:cNvSpPr>
            <a:spLocks noGrp="1"/>
          </p:cNvSpPr>
          <p:nvPr>
            <p:ph type="sldNum" sz="quarter" idx="12"/>
          </p:nvPr>
        </p:nvSpPr>
        <p:spPr/>
        <p:txBody>
          <a:bodyPr/>
          <a:lstStyle/>
          <a:p>
            <a:fld id="{BCAFA016-22C8-4E13-96EC-D333157371F9}" type="slidenum">
              <a:rPr lang="de-DE" smtClean="0"/>
              <a:t>23</a:t>
            </a:fld>
            <a:endParaRPr lang="de-DE"/>
          </a:p>
        </p:txBody>
      </p:sp>
    </p:spTree>
    <p:extLst>
      <p:ext uri="{BB962C8B-B14F-4D97-AF65-F5344CB8AC3E}">
        <p14:creationId xmlns:p14="http://schemas.microsoft.com/office/powerpoint/2010/main" val="1668906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400" dirty="0"/>
              <a:t>Beispiel: Auswahl eines Fensters</a:t>
            </a:r>
          </a:p>
        </p:txBody>
      </p:sp>
      <p:sp>
        <p:nvSpPr>
          <p:cNvPr id="3" name="Inhaltsplatzhalter 2"/>
          <p:cNvSpPr>
            <a:spLocks noGrp="1"/>
          </p:cNvSpPr>
          <p:nvPr>
            <p:ph idx="1"/>
          </p:nvPr>
        </p:nvSpPr>
        <p:spPr/>
        <p:txBody>
          <a:bodyPr>
            <a:normAutofit/>
          </a:bodyPr>
          <a:lstStyle/>
          <a:p>
            <a:pPr marL="0" indent="0">
              <a:buNone/>
            </a:pPr>
            <a:r>
              <a:rPr lang="de-DE" b="1" dirty="0">
                <a:solidFill>
                  <a:srgbClr val="FF0000"/>
                </a:solidFill>
              </a:rPr>
              <a:t>Attribut 1: energiesparender Wärmeschutz</a:t>
            </a:r>
          </a:p>
          <a:p>
            <a:pPr marL="0" indent="0">
              <a:buNone/>
            </a:pPr>
            <a:r>
              <a:rPr lang="de-DE" sz="2000" dirty="0">
                <a:solidFill>
                  <a:schemeClr val="accent6">
                    <a:lumMod val="75000"/>
                  </a:schemeClr>
                </a:solidFill>
              </a:rPr>
              <a:t>Schritt 1: Blick in die LBO</a:t>
            </a:r>
          </a:p>
          <a:p>
            <a:pPr marL="0" indent="0">
              <a:buNone/>
            </a:pPr>
            <a:r>
              <a:rPr lang="de-DE" sz="2000" dirty="0"/>
              <a:t>Die </a:t>
            </a:r>
            <a:r>
              <a:rPr lang="de-DE" sz="2000" b="1" dirty="0"/>
              <a:t>LBO</a:t>
            </a:r>
            <a:r>
              <a:rPr lang="de-DE" sz="2000" dirty="0"/>
              <a:t> verweist auf Regeln: 4108 und EnEV</a:t>
            </a:r>
            <a:br>
              <a:rPr lang="de-DE" sz="2000" dirty="0"/>
            </a:br>
            <a:endParaRPr lang="de-DE" sz="2000" dirty="0"/>
          </a:p>
          <a:p>
            <a:pPr marL="0" indent="0">
              <a:buNone/>
            </a:pPr>
            <a:r>
              <a:rPr lang="de-DE" sz="2000" dirty="0">
                <a:solidFill>
                  <a:schemeClr val="accent6">
                    <a:lumMod val="75000"/>
                  </a:schemeClr>
                </a:solidFill>
              </a:rPr>
              <a:t>Schritt 2: Blick in die EnEV</a:t>
            </a:r>
          </a:p>
          <a:p>
            <a:pPr marL="0" indent="0">
              <a:buNone/>
            </a:pPr>
            <a:r>
              <a:rPr lang="de-DE" sz="2000" b="1" dirty="0"/>
              <a:t>EnEV</a:t>
            </a:r>
            <a:r>
              <a:rPr lang="de-DE" sz="2000" dirty="0"/>
              <a:t> Anforderungen an </a:t>
            </a:r>
            <a:r>
              <a:rPr lang="de-DE" sz="2000" i="1" dirty="0" err="1"/>
              <a:t>U</a:t>
            </a:r>
            <a:r>
              <a:rPr lang="de-DE" sz="2000" baseline="-25000" dirty="0" err="1"/>
              <a:t>w</a:t>
            </a:r>
            <a:r>
              <a:rPr lang="de-DE" sz="2000" dirty="0"/>
              <a:t>, </a:t>
            </a:r>
            <a:r>
              <a:rPr lang="de-DE" i="1" dirty="0"/>
              <a:t>g</a:t>
            </a:r>
            <a:r>
              <a:rPr lang="de-DE" dirty="0"/>
              <a:t>,</a:t>
            </a:r>
            <a:r>
              <a:rPr lang="de-DE" sz="2000" dirty="0"/>
              <a:t> a …</a:t>
            </a:r>
            <a:br>
              <a:rPr lang="de-DE" sz="2000" dirty="0"/>
            </a:br>
            <a:endParaRPr lang="de-DE" sz="2000" dirty="0"/>
          </a:p>
          <a:p>
            <a:pPr marL="0" indent="0">
              <a:buNone/>
            </a:pPr>
            <a:r>
              <a:rPr lang="de-DE" sz="2000" dirty="0">
                <a:solidFill>
                  <a:schemeClr val="accent6">
                    <a:lumMod val="75000"/>
                  </a:schemeClr>
                </a:solidFill>
              </a:rPr>
              <a:t>Schritt 3: Blick in DIN 4108-2</a:t>
            </a:r>
          </a:p>
          <a:p>
            <a:pPr marL="0" indent="0">
              <a:buNone/>
            </a:pPr>
            <a:r>
              <a:rPr lang="de-DE" sz="2000" dirty="0"/>
              <a:t>Zusätzliche Anforderungen </a:t>
            </a:r>
            <a:r>
              <a:rPr lang="de-DE" sz="2000" b="1" dirty="0"/>
              <a:t>DIN 4108-2</a:t>
            </a:r>
            <a:br>
              <a:rPr lang="de-DE" sz="2000" b="1" dirty="0"/>
            </a:br>
            <a:endParaRPr lang="de-DE" sz="2000" b="1" dirty="0"/>
          </a:p>
          <a:p>
            <a:pPr marL="0" indent="0">
              <a:buNone/>
            </a:pPr>
            <a:r>
              <a:rPr lang="de-DE" sz="2000" dirty="0">
                <a:solidFill>
                  <a:schemeClr val="accent6">
                    <a:lumMod val="75000"/>
                  </a:schemeClr>
                </a:solidFill>
              </a:rPr>
              <a:t>Schritt 4: Blick in DIN </a:t>
            </a:r>
            <a:r>
              <a:rPr lang="de-DE" sz="2000" b="1" dirty="0">
                <a:solidFill>
                  <a:schemeClr val="accent6">
                    <a:lumMod val="75000"/>
                  </a:schemeClr>
                </a:solidFill>
              </a:rPr>
              <a:t>4108-4</a:t>
            </a:r>
          </a:p>
          <a:p>
            <a:pPr marL="0" indent="0">
              <a:buNone/>
            </a:pPr>
            <a:r>
              <a:rPr lang="de-DE" sz="2000" dirty="0"/>
              <a:t>Bemessungswerte von Bauteilen </a:t>
            </a:r>
            <a:r>
              <a:rPr lang="de-DE" sz="2000" b="1" dirty="0"/>
              <a:t>DIN 4108-4:2017-03</a:t>
            </a:r>
            <a:r>
              <a:rPr lang="de-DE" sz="2000" dirty="0"/>
              <a:t>,</a:t>
            </a:r>
            <a:r>
              <a:rPr lang="de-DE" sz="1600" dirty="0"/>
              <a:t> </a:t>
            </a:r>
            <a:br>
              <a:rPr lang="de-DE" sz="1600" dirty="0"/>
            </a:br>
            <a:r>
              <a:rPr lang="de-DE" sz="1600" dirty="0"/>
              <a:t>(davor 2013, 2007, 2004, 2002, 1998, 1995, 1991, 1981, 1979…)</a:t>
            </a:r>
          </a:p>
          <a:p>
            <a:pPr marL="0" indent="0">
              <a:buNone/>
            </a:pPr>
            <a:r>
              <a:rPr lang="de-DE" sz="2000" dirty="0"/>
              <a:t>verweist auf Abschnitt 5 in </a:t>
            </a:r>
            <a:r>
              <a:rPr lang="de-DE" sz="2000" b="1" dirty="0"/>
              <a:t>DIN EN 14351-1 </a:t>
            </a:r>
            <a:r>
              <a:rPr lang="de-DE" sz="2000" dirty="0"/>
              <a:t>zu </a:t>
            </a:r>
            <a:r>
              <a:rPr lang="de-DE" sz="2000" i="1" dirty="0" err="1"/>
              <a:t>U</a:t>
            </a:r>
            <a:r>
              <a:rPr lang="de-DE" sz="2000" baseline="-25000" dirty="0" err="1"/>
              <a:t>w</a:t>
            </a:r>
            <a:r>
              <a:rPr lang="de-DE" sz="2000" dirty="0"/>
              <a:t> und </a:t>
            </a:r>
            <a:r>
              <a:rPr lang="de-DE" sz="2000" b="1" dirty="0"/>
              <a:t>g</a:t>
            </a:r>
            <a:r>
              <a:rPr lang="de-DE" sz="2000" dirty="0"/>
              <a:t> </a:t>
            </a:r>
          </a:p>
          <a:p>
            <a:pPr marL="0" indent="0">
              <a:buNone/>
            </a:pPr>
            <a:endParaRPr lang="de-DE" sz="2000" b="1" dirty="0"/>
          </a:p>
          <a:p>
            <a:pPr marL="0" indent="0">
              <a:buNone/>
            </a:pPr>
            <a:endParaRPr lang="de-DE" sz="1800" dirty="0"/>
          </a:p>
          <a:p>
            <a:pPr marL="0" indent="0">
              <a:buNone/>
            </a:pPr>
            <a:endParaRPr lang="de-DE" sz="4800" dirty="0">
              <a:solidFill>
                <a:schemeClr val="bg1">
                  <a:lumMod val="50000"/>
                </a:schemeClr>
              </a:solidFill>
            </a:endParaRPr>
          </a:p>
          <a:p>
            <a:pPr marL="0" indent="0">
              <a:buNone/>
            </a:pPr>
            <a:endParaRPr lang="de-DE" sz="4800" dirty="0">
              <a:solidFill>
                <a:schemeClr val="bg1">
                  <a:lumMod val="50000"/>
                </a:schemeClr>
              </a:solidFill>
            </a:endParaRPr>
          </a:p>
        </p:txBody>
      </p:sp>
      <p:sp>
        <p:nvSpPr>
          <p:cNvPr id="4" name="Datumsplatzhalter 3"/>
          <p:cNvSpPr>
            <a:spLocks noGrp="1"/>
          </p:cNvSpPr>
          <p:nvPr>
            <p:ph type="dt" sz="half" idx="10"/>
          </p:nvPr>
        </p:nvSpPr>
        <p:spPr/>
        <p:txBody>
          <a:bodyPr/>
          <a:lstStyle/>
          <a:p>
            <a:r>
              <a:rPr lang="de-DE" dirty="0"/>
              <a:t>16.11.2018</a:t>
            </a:r>
          </a:p>
        </p:txBody>
      </p:sp>
      <p:sp>
        <p:nvSpPr>
          <p:cNvPr id="5" name="Fußzeilenplatzhalter 4"/>
          <p:cNvSpPr>
            <a:spLocks noGrp="1"/>
          </p:cNvSpPr>
          <p:nvPr>
            <p:ph type="ftr" sz="quarter" idx="11"/>
          </p:nvPr>
        </p:nvSpPr>
        <p:spPr/>
        <p:txBody>
          <a:bodyPr/>
          <a:lstStyle/>
          <a:p>
            <a:r>
              <a:rPr lang="de-DE" dirty="0"/>
              <a:t>12. STUTTGARTER ARCHITEKTEN- UND INGENIEURTAG</a:t>
            </a:r>
          </a:p>
        </p:txBody>
      </p:sp>
      <p:sp>
        <p:nvSpPr>
          <p:cNvPr id="6" name="Foliennummernplatzhalter 5"/>
          <p:cNvSpPr>
            <a:spLocks noGrp="1"/>
          </p:cNvSpPr>
          <p:nvPr>
            <p:ph type="sldNum" sz="quarter" idx="12"/>
          </p:nvPr>
        </p:nvSpPr>
        <p:spPr/>
        <p:txBody>
          <a:bodyPr/>
          <a:lstStyle/>
          <a:p>
            <a:fld id="{BCAFA016-22C8-4E13-96EC-D333157371F9}" type="slidenum">
              <a:rPr lang="de-DE" smtClean="0"/>
              <a:t>24</a:t>
            </a:fld>
            <a:endParaRPr lang="de-DE"/>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512"/>
          <a:stretch/>
        </p:blipFill>
        <p:spPr bwMode="auto">
          <a:xfrm>
            <a:off x="7098357" y="0"/>
            <a:ext cx="2040260" cy="2276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796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400" dirty="0"/>
              <a:t>Beispiel: Auswahl eines Fensters, Wärmedämmung</a:t>
            </a:r>
          </a:p>
        </p:txBody>
      </p:sp>
      <p:sp>
        <p:nvSpPr>
          <p:cNvPr id="3" name="Inhaltsplatzhalter 2"/>
          <p:cNvSpPr>
            <a:spLocks noGrp="1"/>
          </p:cNvSpPr>
          <p:nvPr>
            <p:ph idx="1"/>
          </p:nvPr>
        </p:nvSpPr>
        <p:spPr>
          <a:xfrm>
            <a:off x="611560" y="908720"/>
            <a:ext cx="8229600" cy="5217443"/>
          </a:xfrm>
        </p:spPr>
        <p:txBody>
          <a:bodyPr>
            <a:normAutofit/>
          </a:bodyPr>
          <a:lstStyle/>
          <a:p>
            <a:pPr marL="0" indent="0">
              <a:buNone/>
            </a:pPr>
            <a:r>
              <a:rPr lang="de-DE" sz="2000" dirty="0">
                <a:solidFill>
                  <a:schemeClr val="accent6">
                    <a:lumMod val="75000"/>
                  </a:schemeClr>
                </a:solidFill>
              </a:rPr>
              <a:t>Schritt 5: Blick in DIN EN ISO 10077</a:t>
            </a:r>
          </a:p>
          <a:p>
            <a:pPr marL="0" indent="0">
              <a:buNone/>
            </a:pPr>
            <a:r>
              <a:rPr lang="de-DE" sz="2000" dirty="0"/>
              <a:t>Tabellenverfahren </a:t>
            </a:r>
          </a:p>
          <a:p>
            <a:r>
              <a:rPr lang="de-DE" sz="2000" b="1" dirty="0"/>
              <a:t>EN ISO 10077-1:2006, Tabelle Anhang F.1</a:t>
            </a:r>
            <a:r>
              <a:rPr lang="de-DE" sz="2000" dirty="0"/>
              <a:t>,  </a:t>
            </a:r>
            <a:r>
              <a:rPr lang="de-DE" sz="2000" i="1" dirty="0"/>
              <a:t>U</a:t>
            </a:r>
            <a:r>
              <a:rPr lang="de-DE" sz="2000" dirty="0"/>
              <a:t> für vertikale Fenster mit Rahmenanteil 30 % und </a:t>
            </a:r>
            <a:r>
              <a:rPr lang="de-DE" sz="2000" i="1" dirty="0"/>
              <a:t>typischen </a:t>
            </a:r>
            <a:r>
              <a:rPr lang="de-DE" sz="2000" dirty="0"/>
              <a:t>Arten von Abstandhaltern oder </a:t>
            </a:r>
          </a:p>
          <a:p>
            <a:r>
              <a:rPr lang="de-DE" sz="2000" b="1" dirty="0"/>
              <a:t>EN ISO 10077-1:2006, Tabelle Anhang F.3</a:t>
            </a:r>
            <a:r>
              <a:rPr lang="de-DE" sz="2000" dirty="0"/>
              <a:t>,  U für vertikale Fenster mit Rahmenanteil von 30 % und wärmetechnisch verbesserten Abstandhaltern (viele Ausnahmen, für Sprossenfenster, </a:t>
            </a:r>
            <a:r>
              <a:rPr lang="de-DE" sz="2000" b="1" dirty="0"/>
              <a:t>Anhang J) </a:t>
            </a:r>
          </a:p>
          <a:p>
            <a:pPr marL="0" indent="0">
              <a:buNone/>
            </a:pPr>
            <a:r>
              <a:rPr lang="de-DE" sz="2000" dirty="0"/>
              <a:t>oder durch Berechnung nach: </a:t>
            </a:r>
          </a:p>
          <a:p>
            <a:r>
              <a:rPr lang="de-DE" sz="2000" b="1" dirty="0"/>
              <a:t>EN ISO 10077-1 </a:t>
            </a:r>
            <a:r>
              <a:rPr lang="de-DE" sz="2000" dirty="0"/>
              <a:t>oder </a:t>
            </a:r>
          </a:p>
          <a:p>
            <a:r>
              <a:rPr lang="de-DE" sz="2000" b="1" dirty="0"/>
              <a:t>EN ISO 10077-1 und EN ISO 10077-2</a:t>
            </a:r>
            <a:r>
              <a:rPr lang="de-DE" sz="2000" dirty="0"/>
              <a:t>; </a:t>
            </a:r>
          </a:p>
          <a:p>
            <a:pPr marL="0" indent="0">
              <a:buNone/>
            </a:pPr>
            <a:r>
              <a:rPr lang="de-DE" sz="2000" dirty="0"/>
              <a:t>oder mit Heizkastenverfahren nach: </a:t>
            </a:r>
          </a:p>
          <a:p>
            <a:r>
              <a:rPr lang="de-DE" sz="2000" b="1" dirty="0"/>
              <a:t>EN ISO 12567-1 </a:t>
            </a:r>
            <a:r>
              <a:rPr lang="de-DE" sz="2000" dirty="0"/>
              <a:t>oder </a:t>
            </a:r>
          </a:p>
          <a:p>
            <a:r>
              <a:rPr lang="de-DE" sz="2000" b="1" dirty="0"/>
              <a:t>EN ISO 12567-2</a:t>
            </a:r>
            <a:endParaRPr lang="de-DE" sz="2000" dirty="0"/>
          </a:p>
          <a:p>
            <a:pPr marL="0" indent="0">
              <a:buNone/>
            </a:pPr>
            <a:endParaRPr lang="de-DE" sz="2000" b="1" dirty="0"/>
          </a:p>
          <a:p>
            <a:pPr marL="0" indent="0">
              <a:buNone/>
            </a:pPr>
            <a:endParaRPr lang="de-DE" sz="1800" dirty="0"/>
          </a:p>
          <a:p>
            <a:pPr marL="0" indent="0">
              <a:buNone/>
            </a:pPr>
            <a:endParaRPr lang="de-DE" sz="4800" dirty="0">
              <a:solidFill>
                <a:schemeClr val="bg1">
                  <a:lumMod val="50000"/>
                </a:schemeClr>
              </a:solidFill>
            </a:endParaRPr>
          </a:p>
          <a:p>
            <a:pPr marL="0" indent="0">
              <a:buNone/>
            </a:pPr>
            <a:endParaRPr lang="de-DE" sz="4800" dirty="0">
              <a:solidFill>
                <a:schemeClr val="bg1">
                  <a:lumMod val="50000"/>
                </a:schemeClr>
              </a:solidFill>
            </a:endParaRPr>
          </a:p>
        </p:txBody>
      </p:sp>
      <p:sp>
        <p:nvSpPr>
          <p:cNvPr id="4" name="Datumsplatzhalter 3"/>
          <p:cNvSpPr>
            <a:spLocks noGrp="1"/>
          </p:cNvSpPr>
          <p:nvPr>
            <p:ph type="dt" sz="half" idx="10"/>
          </p:nvPr>
        </p:nvSpPr>
        <p:spPr/>
        <p:txBody>
          <a:bodyPr/>
          <a:lstStyle/>
          <a:p>
            <a:r>
              <a:rPr lang="de-DE" dirty="0"/>
              <a:t>11.11.2018</a:t>
            </a:r>
          </a:p>
        </p:txBody>
      </p:sp>
      <p:sp>
        <p:nvSpPr>
          <p:cNvPr id="5" name="Fußzeilenplatzhalter 4"/>
          <p:cNvSpPr>
            <a:spLocks noGrp="1"/>
          </p:cNvSpPr>
          <p:nvPr>
            <p:ph type="ftr" sz="quarter" idx="11"/>
          </p:nvPr>
        </p:nvSpPr>
        <p:spPr/>
        <p:txBody>
          <a:bodyPr/>
          <a:lstStyle/>
          <a:p>
            <a:r>
              <a:rPr lang="de-DE" dirty="0"/>
              <a:t>12. STUTTGARTER ARCHITEKTEN- UND INGENIEURTAG</a:t>
            </a:r>
          </a:p>
        </p:txBody>
      </p:sp>
      <p:sp>
        <p:nvSpPr>
          <p:cNvPr id="6" name="Foliennummernplatzhalter 5"/>
          <p:cNvSpPr>
            <a:spLocks noGrp="1"/>
          </p:cNvSpPr>
          <p:nvPr>
            <p:ph type="sldNum" sz="quarter" idx="12"/>
          </p:nvPr>
        </p:nvSpPr>
        <p:spPr/>
        <p:txBody>
          <a:bodyPr/>
          <a:lstStyle/>
          <a:p>
            <a:fld id="{BCAFA016-22C8-4E13-96EC-D333157371F9}" type="slidenum">
              <a:rPr lang="de-DE" smtClean="0"/>
              <a:t>25</a:t>
            </a:fld>
            <a:endParaRPr lang="de-DE"/>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3" y="3389952"/>
            <a:ext cx="2863763" cy="917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581128"/>
            <a:ext cx="4313539" cy="136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2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400" dirty="0"/>
              <a:t>Die Herausforderung an den Planer:</a:t>
            </a:r>
          </a:p>
        </p:txBody>
      </p:sp>
      <p:sp>
        <p:nvSpPr>
          <p:cNvPr id="3" name="Inhaltsplatzhalter 2"/>
          <p:cNvSpPr>
            <a:spLocks noGrp="1"/>
          </p:cNvSpPr>
          <p:nvPr>
            <p:ph idx="1"/>
          </p:nvPr>
        </p:nvSpPr>
        <p:spPr>
          <a:xfrm>
            <a:off x="827584" y="908721"/>
            <a:ext cx="7869560" cy="5112568"/>
          </a:xfrm>
        </p:spPr>
        <p:txBody>
          <a:bodyPr>
            <a:normAutofit fontScale="70000" lnSpcReduction="20000"/>
          </a:bodyPr>
          <a:lstStyle/>
          <a:p>
            <a:pPr marL="0" indent="0">
              <a:buNone/>
            </a:pPr>
            <a:r>
              <a:rPr lang="de-DE" sz="3600" dirty="0">
                <a:solidFill>
                  <a:schemeClr val="bg1">
                    <a:lumMod val="65000"/>
                  </a:schemeClr>
                </a:solidFill>
              </a:rPr>
              <a:t>Möglichst nichts übersehen!</a:t>
            </a:r>
          </a:p>
          <a:p>
            <a:pPr marL="0" indent="0">
              <a:buNone/>
            </a:pPr>
            <a:r>
              <a:rPr lang="de-DE" sz="1800" dirty="0"/>
              <a:t>Was stand da noch in DIN 14351?</a:t>
            </a:r>
          </a:p>
          <a:p>
            <a:pPr marL="0" indent="0">
              <a:buNone/>
            </a:pPr>
            <a:endParaRPr lang="de-DE" sz="1800" dirty="0"/>
          </a:p>
          <a:p>
            <a:pPr>
              <a:buFont typeface="+mj-lt"/>
              <a:buAutoNum type="arabicPeriod"/>
            </a:pPr>
            <a:r>
              <a:rPr lang="de-DE" sz="1800" b="1" dirty="0"/>
              <a:t>Widerstandsfähigkeit gegen Windlast </a:t>
            </a:r>
            <a:r>
              <a:rPr lang="de-DE" sz="1800" dirty="0"/>
              <a:t>(Hohe Gebäude, große Formate)	</a:t>
            </a:r>
          </a:p>
          <a:p>
            <a:pPr>
              <a:buFont typeface="+mj-lt"/>
              <a:buAutoNum type="arabicPeriod"/>
            </a:pPr>
            <a:r>
              <a:rPr lang="de-DE" sz="1800" b="1" dirty="0"/>
              <a:t>Widerstandsfähigkeit gegen Schnee- und Dauerlast </a:t>
            </a:r>
            <a:r>
              <a:rPr lang="de-DE" sz="1800" dirty="0"/>
              <a:t>(geneigte Lage)</a:t>
            </a:r>
          </a:p>
          <a:p>
            <a:pPr>
              <a:buFont typeface="+mj-lt"/>
              <a:buAutoNum type="arabicPeriod"/>
            </a:pPr>
            <a:r>
              <a:rPr lang="de-DE" sz="1800" b="1" dirty="0"/>
              <a:t>Schutz gegen Brand von außen </a:t>
            </a:r>
            <a:r>
              <a:rPr lang="de-DE" sz="1800" dirty="0"/>
              <a:t>(im Hof über Eck)</a:t>
            </a:r>
          </a:p>
          <a:p>
            <a:pPr>
              <a:buFont typeface="+mj-lt"/>
              <a:buAutoNum type="arabicPeriod"/>
            </a:pPr>
            <a:r>
              <a:rPr lang="de-DE" sz="1800" b="1" dirty="0"/>
              <a:t>Schlagregendichtheit </a:t>
            </a:r>
            <a:r>
              <a:rPr lang="de-DE" sz="1800" dirty="0"/>
              <a:t> (ungeschützt und geschützt)</a:t>
            </a:r>
          </a:p>
          <a:p>
            <a:pPr>
              <a:buFont typeface="+mj-lt"/>
              <a:buAutoNum type="arabicPeriod"/>
            </a:pPr>
            <a:r>
              <a:rPr lang="de-DE" sz="1800" b="1" dirty="0"/>
              <a:t>Gefährliche Substanzen </a:t>
            </a:r>
            <a:r>
              <a:rPr lang="de-DE" sz="1800" dirty="0"/>
              <a:t>(</a:t>
            </a:r>
            <a:r>
              <a:rPr lang="de-DE" sz="1800" dirty="0" err="1"/>
              <a:t>Cadmierte</a:t>
            </a:r>
            <a:r>
              <a:rPr lang="de-DE" sz="1800" dirty="0"/>
              <a:t> Beschläge, Weichmacher, Holzschutzmittel)</a:t>
            </a:r>
          </a:p>
          <a:p>
            <a:pPr>
              <a:buFont typeface="+mj-lt"/>
              <a:buAutoNum type="arabicPeriod"/>
            </a:pPr>
            <a:r>
              <a:rPr lang="de-DE" sz="1800" b="1" dirty="0"/>
              <a:t>Stoßfestigkeit </a:t>
            </a:r>
            <a:r>
              <a:rPr lang="de-DE" sz="1800" dirty="0"/>
              <a:t>(Einzelhandel, Sportstätten…)</a:t>
            </a:r>
          </a:p>
          <a:p>
            <a:pPr>
              <a:buFont typeface="+mj-lt"/>
              <a:buAutoNum type="arabicPeriod"/>
            </a:pPr>
            <a:r>
              <a:rPr lang="de-DE" sz="1800" b="1" dirty="0"/>
              <a:t>Tragfähigkeit von Sicherheitsvorrichtungen </a:t>
            </a:r>
            <a:r>
              <a:rPr lang="de-DE" sz="1800" dirty="0"/>
              <a:t>	</a:t>
            </a:r>
          </a:p>
          <a:p>
            <a:pPr>
              <a:buFont typeface="+mj-lt"/>
              <a:buAutoNum type="arabicPeriod"/>
            </a:pPr>
            <a:r>
              <a:rPr lang="de-DE" sz="1800" b="1" dirty="0"/>
              <a:t>Schallschutz </a:t>
            </a:r>
            <a:endParaRPr lang="de-DE" sz="1800" dirty="0"/>
          </a:p>
          <a:p>
            <a:pPr>
              <a:buFont typeface="+mj-lt"/>
              <a:buAutoNum type="arabicPeriod"/>
            </a:pPr>
            <a:r>
              <a:rPr lang="de-DE" sz="1800" b="1" dirty="0">
                <a:solidFill>
                  <a:srgbClr val="00B050"/>
                </a:solidFill>
              </a:rPr>
              <a:t>Wärmedurchgangskoeffizient</a:t>
            </a:r>
            <a:r>
              <a:rPr lang="de-DE" sz="1800" b="1" dirty="0"/>
              <a:t> </a:t>
            </a:r>
            <a:r>
              <a:rPr lang="de-DE" sz="1800" dirty="0"/>
              <a:t>	</a:t>
            </a:r>
          </a:p>
          <a:p>
            <a:pPr>
              <a:buFont typeface="+mj-lt"/>
              <a:buAutoNum type="arabicPeriod"/>
            </a:pPr>
            <a:r>
              <a:rPr lang="de-DE" sz="1800" b="1" dirty="0">
                <a:solidFill>
                  <a:srgbClr val="00B050"/>
                </a:solidFill>
              </a:rPr>
              <a:t>Gesamtenergiedurchlassgrad</a:t>
            </a:r>
            <a:r>
              <a:rPr lang="de-DE" sz="1800" b="1" dirty="0"/>
              <a:t> </a:t>
            </a:r>
            <a:r>
              <a:rPr lang="de-DE" sz="1800" dirty="0">
                <a:solidFill>
                  <a:srgbClr val="00B050"/>
                </a:solidFill>
              </a:rPr>
              <a:t> </a:t>
            </a:r>
            <a:r>
              <a:rPr lang="de-DE" sz="1800" dirty="0"/>
              <a:t>(g-Wert)</a:t>
            </a:r>
          </a:p>
          <a:p>
            <a:pPr>
              <a:buFont typeface="+mj-lt"/>
              <a:buAutoNum type="arabicPeriod"/>
            </a:pPr>
            <a:r>
              <a:rPr lang="de-DE" sz="1800" b="1" dirty="0"/>
              <a:t>Lichttransmissionsgrad</a:t>
            </a:r>
          </a:p>
          <a:p>
            <a:pPr>
              <a:buFont typeface="+mj-lt"/>
              <a:buAutoNum type="arabicPeriod"/>
            </a:pPr>
            <a:r>
              <a:rPr lang="de-DE" sz="1800" b="1" dirty="0"/>
              <a:t>Luftdurchlässigkeit</a:t>
            </a:r>
          </a:p>
          <a:p>
            <a:pPr>
              <a:buFont typeface="+mj-lt"/>
              <a:buAutoNum type="arabicPeriod"/>
            </a:pPr>
            <a:r>
              <a:rPr lang="de-DE" sz="1800" b="1" dirty="0"/>
              <a:t>Bedienungskräfte</a:t>
            </a:r>
          </a:p>
          <a:p>
            <a:pPr>
              <a:buFont typeface="+mj-lt"/>
              <a:buAutoNum type="arabicPeriod"/>
            </a:pPr>
            <a:r>
              <a:rPr lang="de-DE" sz="1800" b="1" dirty="0"/>
              <a:t>Mechanische Festigkeit</a:t>
            </a:r>
          </a:p>
          <a:p>
            <a:pPr>
              <a:buFont typeface="+mj-lt"/>
              <a:buAutoNum type="arabicPeriod"/>
            </a:pPr>
            <a:r>
              <a:rPr lang="de-DE" sz="1800" b="1" dirty="0"/>
              <a:t>Strömungskoeffizient n</a:t>
            </a:r>
          </a:p>
          <a:p>
            <a:pPr>
              <a:buFont typeface="+mj-lt"/>
              <a:buAutoNum type="arabicPeriod"/>
            </a:pPr>
            <a:r>
              <a:rPr lang="de-DE" sz="1800" b="1" dirty="0"/>
              <a:t>Luftströmungskenngröße </a:t>
            </a:r>
            <a:r>
              <a:rPr lang="de-DE" sz="1800" b="1" i="1" dirty="0"/>
              <a:t>K</a:t>
            </a:r>
          </a:p>
          <a:p>
            <a:pPr>
              <a:buFont typeface="+mj-lt"/>
              <a:buAutoNum type="arabicPeriod"/>
            </a:pPr>
            <a:r>
              <a:rPr lang="de-DE" sz="1800" b="1" dirty="0"/>
              <a:t>Durchschusshemmung, (Villa in Südfrankreich, Wohnhaus in Vaduz)…</a:t>
            </a:r>
          </a:p>
          <a:p>
            <a:pPr>
              <a:buFont typeface="+mj-lt"/>
              <a:buAutoNum type="arabicPeriod"/>
            </a:pPr>
            <a:r>
              <a:rPr lang="de-DE" sz="1800" b="1" dirty="0"/>
              <a:t>Sprengwirkungshemmung (Botschaft in Afghanistan)</a:t>
            </a:r>
          </a:p>
          <a:p>
            <a:pPr>
              <a:buFont typeface="+mj-lt"/>
              <a:buAutoNum type="arabicPeriod"/>
            </a:pPr>
            <a:r>
              <a:rPr lang="de-DE" sz="1800" b="1" dirty="0"/>
              <a:t>Dauerfunktion</a:t>
            </a:r>
          </a:p>
          <a:p>
            <a:pPr>
              <a:buFont typeface="+mj-lt"/>
              <a:buAutoNum type="arabicPeriod"/>
            </a:pPr>
            <a:r>
              <a:rPr lang="de-DE" sz="1800" b="1" dirty="0"/>
              <a:t>Differenzklimaverhalten </a:t>
            </a:r>
            <a:r>
              <a:rPr lang="de-DE" sz="1800" dirty="0"/>
              <a:t>(Holzfenster)</a:t>
            </a:r>
          </a:p>
          <a:p>
            <a:pPr>
              <a:buFont typeface="+mj-lt"/>
              <a:buAutoNum type="arabicPeriod"/>
            </a:pPr>
            <a:r>
              <a:rPr lang="de-DE" sz="1800" b="1" dirty="0"/>
              <a:t>Einbruchhemmung (samt Baukörperanschluss, mit </a:t>
            </a:r>
            <a:r>
              <a:rPr lang="de-DE" sz="1800" b="1" dirty="0" err="1"/>
              <a:t>lHlz</a:t>
            </a:r>
            <a:r>
              <a:rPr lang="de-DE" sz="1800" b="1" dirty="0"/>
              <a:t> nur bis )</a:t>
            </a:r>
          </a:p>
          <a:p>
            <a:pPr marL="0" indent="0">
              <a:buNone/>
            </a:pPr>
            <a:endParaRPr lang="de-DE" sz="1800" b="1" dirty="0"/>
          </a:p>
          <a:p>
            <a:pPr marL="0" indent="0">
              <a:buNone/>
            </a:pPr>
            <a:endParaRPr lang="de-DE" sz="1800" dirty="0"/>
          </a:p>
          <a:p>
            <a:pPr marL="0" indent="0">
              <a:buNone/>
            </a:pPr>
            <a:endParaRPr lang="de-DE" sz="1800" dirty="0"/>
          </a:p>
          <a:p>
            <a:pPr marL="0" indent="0">
              <a:buNone/>
            </a:pPr>
            <a:endParaRPr lang="de-DE" sz="1800" dirty="0"/>
          </a:p>
          <a:p>
            <a:pPr marL="0" indent="0">
              <a:buNone/>
            </a:pPr>
            <a:endParaRPr lang="de-DE" sz="4800" dirty="0">
              <a:solidFill>
                <a:schemeClr val="bg1">
                  <a:lumMod val="50000"/>
                </a:schemeClr>
              </a:solidFill>
            </a:endParaRPr>
          </a:p>
          <a:p>
            <a:pPr marL="0" indent="0">
              <a:buNone/>
            </a:pPr>
            <a:endParaRPr lang="de-DE" sz="4800" dirty="0">
              <a:solidFill>
                <a:schemeClr val="bg1">
                  <a:lumMod val="50000"/>
                </a:schemeClr>
              </a:solidFill>
            </a:endParaRPr>
          </a:p>
        </p:txBody>
      </p:sp>
      <p:sp>
        <p:nvSpPr>
          <p:cNvPr id="4" name="Datumsplatzhalter 3"/>
          <p:cNvSpPr>
            <a:spLocks noGrp="1"/>
          </p:cNvSpPr>
          <p:nvPr>
            <p:ph type="dt" sz="half" idx="10"/>
          </p:nvPr>
        </p:nvSpPr>
        <p:spPr/>
        <p:txBody>
          <a:bodyPr/>
          <a:lstStyle/>
          <a:p>
            <a:r>
              <a:rPr lang="de-DE" dirty="0"/>
              <a:t>16.11.2018</a:t>
            </a:r>
          </a:p>
        </p:txBody>
      </p:sp>
      <p:sp>
        <p:nvSpPr>
          <p:cNvPr id="5" name="Fußzeilenplatzhalter 4"/>
          <p:cNvSpPr>
            <a:spLocks noGrp="1"/>
          </p:cNvSpPr>
          <p:nvPr>
            <p:ph type="ftr" sz="quarter" idx="11"/>
          </p:nvPr>
        </p:nvSpPr>
        <p:spPr/>
        <p:txBody>
          <a:bodyPr/>
          <a:lstStyle/>
          <a:p>
            <a:r>
              <a:rPr lang="de-DE" dirty="0"/>
              <a:t>12. STUTTGARTER ARCHITEKTEN- UND INGENIEURTAG</a:t>
            </a:r>
          </a:p>
        </p:txBody>
      </p:sp>
      <p:sp>
        <p:nvSpPr>
          <p:cNvPr id="6" name="Foliennummernplatzhalter 5"/>
          <p:cNvSpPr>
            <a:spLocks noGrp="1"/>
          </p:cNvSpPr>
          <p:nvPr>
            <p:ph type="sldNum" sz="quarter" idx="12"/>
          </p:nvPr>
        </p:nvSpPr>
        <p:spPr/>
        <p:txBody>
          <a:bodyPr/>
          <a:lstStyle/>
          <a:p>
            <a:fld id="{BCAFA016-22C8-4E13-96EC-D333157371F9}" type="slidenum">
              <a:rPr lang="de-DE" smtClean="0"/>
              <a:t>26</a:t>
            </a:fld>
            <a:endParaRPr lang="de-DE"/>
          </a:p>
        </p:txBody>
      </p:sp>
    </p:spTree>
    <p:extLst>
      <p:ext uri="{BB962C8B-B14F-4D97-AF65-F5344CB8AC3E}">
        <p14:creationId xmlns:p14="http://schemas.microsoft.com/office/powerpoint/2010/main" val="3639364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400" dirty="0"/>
              <a:t>Die Herausforderung:</a:t>
            </a:r>
          </a:p>
        </p:txBody>
      </p:sp>
      <p:sp>
        <p:nvSpPr>
          <p:cNvPr id="3" name="Inhaltsplatzhalter 2"/>
          <p:cNvSpPr>
            <a:spLocks noGrp="1"/>
          </p:cNvSpPr>
          <p:nvPr>
            <p:ph idx="1"/>
          </p:nvPr>
        </p:nvSpPr>
        <p:spPr>
          <a:xfrm>
            <a:off x="467544" y="908720"/>
            <a:ext cx="8229600" cy="5217443"/>
          </a:xfrm>
        </p:spPr>
        <p:txBody>
          <a:bodyPr>
            <a:normAutofit/>
          </a:bodyPr>
          <a:lstStyle/>
          <a:p>
            <a:pPr marL="0" indent="0">
              <a:buNone/>
            </a:pPr>
            <a:r>
              <a:rPr lang="de-DE" sz="3600" dirty="0">
                <a:solidFill>
                  <a:schemeClr val="bg1">
                    <a:lumMod val="65000"/>
                  </a:schemeClr>
                </a:solidFill>
              </a:rPr>
              <a:t>Möglichst nichts übersehen!</a:t>
            </a:r>
          </a:p>
          <a:p>
            <a:pPr marL="0" indent="0">
              <a:buNone/>
            </a:pPr>
            <a:r>
              <a:rPr lang="de-DE" sz="1800" dirty="0"/>
              <a:t>Und was steht z. B. </a:t>
            </a:r>
            <a:r>
              <a:rPr lang="de-DE" sz="1800" b="1" u="sng" dirty="0"/>
              <a:t>nicht </a:t>
            </a:r>
            <a:r>
              <a:rPr lang="de-DE" sz="1800" dirty="0"/>
              <a:t>in DIN 14351?</a:t>
            </a:r>
          </a:p>
          <a:p>
            <a:pPr marL="0" indent="0">
              <a:buNone/>
            </a:pPr>
            <a:endParaRPr lang="de-DE" sz="1800" dirty="0"/>
          </a:p>
          <a:p>
            <a:pPr>
              <a:buFont typeface="+mj-lt"/>
              <a:buAutoNum type="arabicPeriod" startAt="22"/>
            </a:pPr>
            <a:r>
              <a:rPr lang="de-DE" sz="1800" b="1" dirty="0"/>
              <a:t>Farbwiedergabeindex (Modegeschäfte…)</a:t>
            </a:r>
          </a:p>
          <a:p>
            <a:pPr>
              <a:buFont typeface="+mj-lt"/>
              <a:buAutoNum type="arabicPeriod" startAt="22"/>
            </a:pPr>
            <a:r>
              <a:rPr lang="de-DE" sz="1800" b="1" dirty="0"/>
              <a:t>Vogelschutz (Hallenbad am Wald)</a:t>
            </a:r>
          </a:p>
          <a:p>
            <a:pPr>
              <a:buFont typeface="+mj-lt"/>
              <a:buAutoNum type="arabicPeriod" startAt="22"/>
            </a:pPr>
            <a:r>
              <a:rPr lang="de-DE" sz="1800" b="1" dirty="0"/>
              <a:t>Selbstreinigungseffekt (Geneigte Gläser)</a:t>
            </a:r>
          </a:p>
          <a:p>
            <a:pPr>
              <a:buFont typeface="+mj-lt"/>
              <a:buAutoNum type="arabicPeriod" startAt="22"/>
            </a:pPr>
            <a:r>
              <a:rPr lang="de-DE" sz="1800" b="1" dirty="0"/>
              <a:t>Glaseinstandstemperatur (Wohnungsbau, Schwimmbad, Pharmaindustrie….</a:t>
            </a:r>
          </a:p>
          <a:p>
            <a:pPr>
              <a:buFont typeface="+mj-lt"/>
              <a:buAutoNum type="arabicPeriod" startAt="22"/>
            </a:pPr>
            <a:r>
              <a:rPr lang="de-DE" sz="1800" b="1" dirty="0"/>
              <a:t>UV-beständiger Randverbund (Ganzglasecken, </a:t>
            </a:r>
            <a:r>
              <a:rPr lang="de-DE" sz="1800" b="1" dirty="0" err="1"/>
              <a:t>Structural</a:t>
            </a:r>
            <a:r>
              <a:rPr lang="de-DE" sz="1800" b="1" dirty="0"/>
              <a:t> </a:t>
            </a:r>
            <a:r>
              <a:rPr lang="de-DE" sz="1800" b="1" dirty="0" err="1"/>
              <a:t>glazing</a:t>
            </a:r>
            <a:r>
              <a:rPr lang="de-DE" sz="1800" b="1" dirty="0"/>
              <a:t>)</a:t>
            </a:r>
          </a:p>
          <a:p>
            <a:pPr>
              <a:buFont typeface="+mj-lt"/>
              <a:buAutoNum type="arabicPeriod" startAt="22"/>
            </a:pPr>
            <a:r>
              <a:rPr lang="de-DE" sz="1800" b="1" dirty="0"/>
              <a:t>Reifbeschlag von außen (eigentlich ein Gütemerkmal)</a:t>
            </a:r>
          </a:p>
          <a:p>
            <a:pPr>
              <a:buFont typeface="+mj-lt"/>
              <a:buAutoNum type="arabicPeriod" startAt="22"/>
            </a:pPr>
            <a:r>
              <a:rPr lang="de-DE" sz="1800" b="1" dirty="0"/>
              <a:t>Bei Fenstertausch: Lüftungskonzept!  Außenluftdurchlässe nach DIN 1946-6 erforderlich?</a:t>
            </a:r>
          </a:p>
          <a:p>
            <a:pPr>
              <a:buFont typeface="+mj-lt"/>
              <a:buAutoNum type="arabicPeriod" startAt="22"/>
            </a:pPr>
            <a:r>
              <a:rPr lang="de-DE" sz="1800" b="1" dirty="0"/>
              <a:t>Bei Fenstertausch: Radonproblematik (</a:t>
            </a:r>
            <a:r>
              <a:rPr lang="de-DE" sz="1800" b="1" dirty="0">
                <a:solidFill>
                  <a:srgbClr val="FFC000"/>
                </a:solidFill>
              </a:rPr>
              <a:t>sehr aktuell!</a:t>
            </a:r>
            <a:r>
              <a:rPr lang="de-DE" sz="1800" b="1" dirty="0"/>
              <a:t>)</a:t>
            </a:r>
          </a:p>
          <a:p>
            <a:pPr marL="0" indent="0">
              <a:buNone/>
            </a:pPr>
            <a:endParaRPr lang="de-DE" sz="1800" b="1" dirty="0"/>
          </a:p>
          <a:p>
            <a:pPr marL="0" indent="0">
              <a:buNone/>
            </a:pPr>
            <a:endParaRPr lang="de-DE" sz="1800" b="1" dirty="0"/>
          </a:p>
          <a:p>
            <a:pPr marL="0" indent="0">
              <a:buNone/>
            </a:pPr>
            <a:r>
              <a:rPr lang="de-DE" sz="1800" dirty="0"/>
              <a:t> </a:t>
            </a:r>
          </a:p>
          <a:p>
            <a:pPr marL="0" indent="0">
              <a:buNone/>
            </a:pPr>
            <a:endParaRPr lang="de-DE" sz="1800" dirty="0"/>
          </a:p>
        </p:txBody>
      </p:sp>
      <p:sp>
        <p:nvSpPr>
          <p:cNvPr id="4" name="Datumsplatzhalter 3"/>
          <p:cNvSpPr>
            <a:spLocks noGrp="1"/>
          </p:cNvSpPr>
          <p:nvPr>
            <p:ph type="dt" sz="half" idx="10"/>
          </p:nvPr>
        </p:nvSpPr>
        <p:spPr/>
        <p:txBody>
          <a:bodyPr/>
          <a:lstStyle/>
          <a:p>
            <a:r>
              <a:rPr lang="de-DE" dirty="0"/>
              <a:t>16.11.2018</a:t>
            </a:r>
          </a:p>
        </p:txBody>
      </p:sp>
      <p:sp>
        <p:nvSpPr>
          <p:cNvPr id="5" name="Fußzeilenplatzhalter 4"/>
          <p:cNvSpPr>
            <a:spLocks noGrp="1"/>
          </p:cNvSpPr>
          <p:nvPr>
            <p:ph type="ftr" sz="quarter" idx="11"/>
          </p:nvPr>
        </p:nvSpPr>
        <p:spPr/>
        <p:txBody>
          <a:bodyPr/>
          <a:lstStyle/>
          <a:p>
            <a:r>
              <a:rPr lang="de-DE" dirty="0"/>
              <a:t>12. STUTTGARTER ARCHITEKTEN- UND INGENIEURTAG</a:t>
            </a:r>
          </a:p>
        </p:txBody>
      </p:sp>
      <p:sp>
        <p:nvSpPr>
          <p:cNvPr id="6" name="Foliennummernplatzhalter 5"/>
          <p:cNvSpPr>
            <a:spLocks noGrp="1"/>
          </p:cNvSpPr>
          <p:nvPr>
            <p:ph type="sldNum" sz="quarter" idx="12"/>
          </p:nvPr>
        </p:nvSpPr>
        <p:spPr/>
        <p:txBody>
          <a:bodyPr/>
          <a:lstStyle/>
          <a:p>
            <a:fld id="{BCAFA016-22C8-4E13-96EC-D333157371F9}" type="slidenum">
              <a:rPr lang="de-DE" smtClean="0"/>
              <a:t>27</a:t>
            </a:fld>
            <a:endParaRPr lang="de-DE"/>
          </a:p>
        </p:txBody>
      </p:sp>
    </p:spTree>
    <p:extLst>
      <p:ext uri="{BB962C8B-B14F-4D97-AF65-F5344CB8AC3E}">
        <p14:creationId xmlns:p14="http://schemas.microsoft.com/office/powerpoint/2010/main" val="40258160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400" dirty="0">
                <a:solidFill>
                  <a:schemeClr val="bg1">
                    <a:lumMod val="65000"/>
                  </a:schemeClr>
                </a:solidFill>
              </a:rPr>
              <a:t>Beispiel Schlagregenschutz</a:t>
            </a:r>
            <a:endParaRPr lang="de-DE" sz="2400" dirty="0"/>
          </a:p>
        </p:txBody>
      </p:sp>
      <p:sp>
        <p:nvSpPr>
          <p:cNvPr id="3" name="Inhaltsplatzhalter 2"/>
          <p:cNvSpPr>
            <a:spLocks noGrp="1"/>
          </p:cNvSpPr>
          <p:nvPr>
            <p:ph idx="1"/>
          </p:nvPr>
        </p:nvSpPr>
        <p:spPr>
          <a:xfrm>
            <a:off x="467544" y="908720"/>
            <a:ext cx="8229600" cy="5217443"/>
          </a:xfrm>
        </p:spPr>
        <p:txBody>
          <a:bodyPr>
            <a:normAutofit fontScale="92500" lnSpcReduction="20000"/>
          </a:bodyPr>
          <a:lstStyle/>
          <a:p>
            <a:pPr marL="0" indent="0">
              <a:buNone/>
            </a:pPr>
            <a:endParaRPr lang="de-DE" sz="1800" b="1" dirty="0"/>
          </a:p>
          <a:p>
            <a:pPr marL="0" indent="0">
              <a:buNone/>
            </a:pPr>
            <a:r>
              <a:rPr lang="de-DE" dirty="0"/>
              <a:t>Bei diesem Gebäude ist nicht einmal ganz klar, ob es sich hier überhaupt um Fenster  handelt….</a:t>
            </a:r>
            <a:br>
              <a:rPr lang="de-DE" dirty="0"/>
            </a:br>
            <a:br>
              <a:rPr lang="de-DE" sz="1800" b="1" dirty="0"/>
            </a:br>
            <a:br>
              <a:rPr lang="de-DE" sz="1800" b="1" dirty="0"/>
            </a:br>
            <a:br>
              <a:rPr lang="de-DE" sz="1800" b="1" dirty="0"/>
            </a:br>
            <a:br>
              <a:rPr lang="de-DE" sz="1800" b="1" dirty="0"/>
            </a:br>
            <a:br>
              <a:rPr lang="de-DE" sz="1800" b="1" dirty="0"/>
            </a:br>
            <a:br>
              <a:rPr lang="de-DE" sz="1800" b="1" dirty="0"/>
            </a:br>
            <a:br>
              <a:rPr lang="de-DE" sz="1800" b="1" dirty="0"/>
            </a:br>
            <a:endParaRPr lang="de-DE" sz="1800" b="1" dirty="0"/>
          </a:p>
          <a:p>
            <a:pPr marL="0" indent="0">
              <a:buNone/>
            </a:pPr>
            <a:endParaRPr lang="de-DE" sz="1800" b="1" dirty="0"/>
          </a:p>
          <a:p>
            <a:pPr marL="0" indent="0">
              <a:buNone/>
            </a:pPr>
            <a:endParaRPr lang="de-DE" sz="1800" b="1" dirty="0"/>
          </a:p>
          <a:p>
            <a:pPr marL="0" indent="0">
              <a:buNone/>
            </a:pPr>
            <a:endParaRPr lang="de-DE" sz="1800" b="1" dirty="0"/>
          </a:p>
          <a:p>
            <a:pPr marL="0" indent="0">
              <a:buNone/>
            </a:pPr>
            <a:endParaRPr lang="de-DE" sz="1800" b="1" dirty="0"/>
          </a:p>
          <a:p>
            <a:pPr marL="0" indent="0">
              <a:buNone/>
            </a:pPr>
            <a:endParaRPr lang="de-DE" sz="1800" b="1" dirty="0"/>
          </a:p>
          <a:p>
            <a:pPr marL="0" indent="0">
              <a:buNone/>
            </a:pPr>
            <a:br>
              <a:rPr lang="de-DE" sz="1800" b="1" dirty="0"/>
            </a:br>
            <a:br>
              <a:rPr lang="de-DE" sz="1800" b="1" dirty="0"/>
            </a:br>
            <a:br>
              <a:rPr lang="de-DE" sz="1800" b="1" dirty="0"/>
            </a:br>
            <a:br>
              <a:rPr lang="de-DE" sz="1800" b="1" dirty="0"/>
            </a:br>
            <a:endParaRPr lang="de-DE" sz="1800" b="1" dirty="0"/>
          </a:p>
        </p:txBody>
      </p:sp>
      <p:sp>
        <p:nvSpPr>
          <p:cNvPr id="4" name="Datumsplatzhalter 3"/>
          <p:cNvSpPr>
            <a:spLocks noGrp="1"/>
          </p:cNvSpPr>
          <p:nvPr>
            <p:ph type="dt" sz="half" idx="10"/>
          </p:nvPr>
        </p:nvSpPr>
        <p:spPr/>
        <p:txBody>
          <a:bodyPr/>
          <a:lstStyle/>
          <a:p>
            <a:r>
              <a:rPr lang="de-DE" dirty="0"/>
              <a:t>16.11.2016</a:t>
            </a:r>
          </a:p>
        </p:txBody>
      </p:sp>
      <p:sp>
        <p:nvSpPr>
          <p:cNvPr id="5" name="Fußzeilenplatzhalter 4"/>
          <p:cNvSpPr>
            <a:spLocks noGrp="1"/>
          </p:cNvSpPr>
          <p:nvPr>
            <p:ph type="ftr" sz="quarter" idx="11"/>
          </p:nvPr>
        </p:nvSpPr>
        <p:spPr/>
        <p:txBody>
          <a:bodyPr/>
          <a:lstStyle/>
          <a:p>
            <a:r>
              <a:rPr lang="de-DE" dirty="0"/>
              <a:t>12. STUTTGARTER ARCHITEKTEN- UND INGENIEURTAG</a:t>
            </a:r>
          </a:p>
        </p:txBody>
      </p:sp>
      <p:sp>
        <p:nvSpPr>
          <p:cNvPr id="6" name="Foliennummernplatzhalter 5"/>
          <p:cNvSpPr>
            <a:spLocks noGrp="1"/>
          </p:cNvSpPr>
          <p:nvPr>
            <p:ph type="sldNum" sz="quarter" idx="12"/>
          </p:nvPr>
        </p:nvSpPr>
        <p:spPr/>
        <p:txBody>
          <a:bodyPr/>
          <a:lstStyle/>
          <a:p>
            <a:fld id="{BCAFA016-22C8-4E13-96EC-D333157371F9}" type="slidenum">
              <a:rPr lang="de-DE" smtClean="0"/>
              <a:t>28</a:t>
            </a:fld>
            <a:endParaRPr lang="de-DE"/>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916833"/>
            <a:ext cx="8064896" cy="3906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2606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400" dirty="0"/>
              <a:t>Der Ansatz: BIM</a:t>
            </a:r>
          </a:p>
        </p:txBody>
      </p:sp>
      <p:sp>
        <p:nvSpPr>
          <p:cNvPr id="4" name="Datumsplatzhalter 3"/>
          <p:cNvSpPr>
            <a:spLocks noGrp="1"/>
          </p:cNvSpPr>
          <p:nvPr>
            <p:ph type="dt" sz="half" idx="10"/>
          </p:nvPr>
        </p:nvSpPr>
        <p:spPr/>
        <p:txBody>
          <a:bodyPr/>
          <a:lstStyle/>
          <a:p>
            <a:r>
              <a:rPr lang="de-DE" dirty="0"/>
              <a:t>16.11.2016</a:t>
            </a:r>
          </a:p>
        </p:txBody>
      </p:sp>
      <p:sp>
        <p:nvSpPr>
          <p:cNvPr id="5" name="Fußzeilenplatzhalter 4"/>
          <p:cNvSpPr>
            <a:spLocks noGrp="1"/>
          </p:cNvSpPr>
          <p:nvPr>
            <p:ph type="ftr" sz="quarter" idx="11"/>
          </p:nvPr>
        </p:nvSpPr>
        <p:spPr/>
        <p:txBody>
          <a:bodyPr/>
          <a:lstStyle/>
          <a:p>
            <a:r>
              <a:rPr lang="de-DE" dirty="0"/>
              <a:t>12. STUTTGARTER ARCHITEKTEN- UND INGENIEURTAG</a:t>
            </a:r>
          </a:p>
        </p:txBody>
      </p:sp>
      <p:sp>
        <p:nvSpPr>
          <p:cNvPr id="6" name="Foliennummernplatzhalter 5"/>
          <p:cNvSpPr>
            <a:spLocks noGrp="1"/>
          </p:cNvSpPr>
          <p:nvPr>
            <p:ph type="sldNum" sz="quarter" idx="12"/>
          </p:nvPr>
        </p:nvSpPr>
        <p:spPr/>
        <p:txBody>
          <a:bodyPr/>
          <a:lstStyle/>
          <a:p>
            <a:fld id="{BCAFA016-22C8-4E13-96EC-D333157371F9}" type="slidenum">
              <a:rPr lang="de-DE" smtClean="0"/>
              <a:t>29</a:t>
            </a:fld>
            <a:endParaRPr lang="de-DE"/>
          </a:p>
        </p:txBody>
      </p:sp>
      <p:sp>
        <p:nvSpPr>
          <p:cNvPr id="7" name="Inhaltsplatzhalter 6"/>
          <p:cNvSpPr>
            <a:spLocks noGrp="1"/>
          </p:cNvSpPr>
          <p:nvPr>
            <p:ph idx="1"/>
          </p:nvPr>
        </p:nvSpPr>
        <p:spPr/>
        <p:txBody>
          <a:bodyPr/>
          <a:lstStyle/>
          <a:p>
            <a:pPr marL="0" indent="0">
              <a:buNone/>
            </a:pPr>
            <a:r>
              <a:rPr lang="de-DE" dirty="0"/>
              <a:t>Der Flut von Anforderungen und Möglichkeiten ist nicht durch Verweigerung sondern durch offensiven Umgang zu begegnen.</a:t>
            </a:r>
          </a:p>
          <a:p>
            <a:pPr marL="0" indent="0">
              <a:buNone/>
            </a:pPr>
            <a:endParaRPr lang="de-DE" dirty="0"/>
          </a:p>
          <a:p>
            <a:pPr marL="0" indent="0">
              <a:buNone/>
            </a:pPr>
            <a:r>
              <a:rPr lang="de-DE" dirty="0"/>
              <a:t>Strukturierung von Fachwissen </a:t>
            </a:r>
          </a:p>
          <a:p>
            <a:pPr marL="0" indent="0">
              <a:buNone/>
            </a:pPr>
            <a:r>
              <a:rPr lang="de-DE" dirty="0"/>
              <a:t>mit Bezug zur konkreten Bauaufgabe.</a:t>
            </a:r>
          </a:p>
        </p:txBody>
      </p:sp>
    </p:spTree>
    <p:extLst>
      <p:ext uri="{BB962C8B-B14F-4D97-AF65-F5344CB8AC3E}">
        <p14:creationId xmlns:p14="http://schemas.microsoft.com/office/powerpoint/2010/main" val="46261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Was erwartet </a:t>
            </a:r>
            <a:r>
              <a:rPr lang="de-DE" b="1" dirty="0"/>
              <a:t>den</a:t>
            </a:r>
            <a:r>
              <a:rPr lang="de-DE" dirty="0"/>
              <a:t> Bauherrn?</a:t>
            </a:r>
          </a:p>
        </p:txBody>
      </p:sp>
      <p:sp>
        <p:nvSpPr>
          <p:cNvPr id="3" name="Inhaltsplatzhalter 2"/>
          <p:cNvSpPr>
            <a:spLocks noGrp="1"/>
          </p:cNvSpPr>
          <p:nvPr>
            <p:ph idx="1"/>
          </p:nvPr>
        </p:nvSpPr>
        <p:spPr/>
        <p:txBody>
          <a:bodyPr/>
          <a:lstStyle/>
          <a:p>
            <a:pPr marL="0" indent="0">
              <a:buNone/>
            </a:pPr>
            <a:r>
              <a:rPr lang="de-DE" dirty="0"/>
              <a:t>„</a:t>
            </a:r>
          </a:p>
        </p:txBody>
      </p:sp>
      <p:sp>
        <p:nvSpPr>
          <p:cNvPr id="4" name="Datumsplatzhalter 3"/>
          <p:cNvSpPr>
            <a:spLocks noGrp="1"/>
          </p:cNvSpPr>
          <p:nvPr>
            <p:ph type="dt" sz="half" idx="10"/>
          </p:nvPr>
        </p:nvSpPr>
        <p:spPr/>
        <p:txBody>
          <a:bodyPr/>
          <a:lstStyle/>
          <a:p>
            <a:r>
              <a:rPr lang="de-DE" dirty="0"/>
              <a:t>16.11.2018</a:t>
            </a:r>
          </a:p>
        </p:txBody>
      </p:sp>
      <p:sp>
        <p:nvSpPr>
          <p:cNvPr id="5" name="Fußzeilenplatzhalter 4"/>
          <p:cNvSpPr>
            <a:spLocks noGrp="1"/>
          </p:cNvSpPr>
          <p:nvPr>
            <p:ph type="ftr" sz="quarter" idx="11"/>
          </p:nvPr>
        </p:nvSpPr>
        <p:spPr/>
        <p:txBody>
          <a:bodyPr/>
          <a:lstStyle/>
          <a:p>
            <a:r>
              <a:rPr lang="de-DE" dirty="0"/>
              <a:t>12. STUTTGARTER ARCHITEKTEN- UND INGENIEURTAG</a:t>
            </a:r>
          </a:p>
        </p:txBody>
      </p:sp>
      <p:sp>
        <p:nvSpPr>
          <p:cNvPr id="6" name="Foliennummernplatzhalter 5"/>
          <p:cNvSpPr>
            <a:spLocks noGrp="1"/>
          </p:cNvSpPr>
          <p:nvPr>
            <p:ph type="sldNum" sz="quarter" idx="12"/>
          </p:nvPr>
        </p:nvSpPr>
        <p:spPr/>
        <p:txBody>
          <a:bodyPr/>
          <a:lstStyle/>
          <a:p>
            <a:fld id="{BCAFA016-22C8-4E13-96EC-D333157371F9}" type="slidenum">
              <a:rPr lang="de-DE" smtClean="0"/>
              <a:t>3</a:t>
            </a:fld>
            <a:endParaRPr lang="de-DE"/>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3118"/>
          <a:stretch/>
        </p:blipFill>
        <p:spPr bwMode="auto">
          <a:xfrm>
            <a:off x="539552" y="980728"/>
            <a:ext cx="3867150" cy="860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9416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400" b="1" dirty="0">
                <a:solidFill>
                  <a:schemeClr val="accent6">
                    <a:lumMod val="75000"/>
                  </a:schemeClr>
                </a:solidFill>
              </a:rPr>
              <a:t>Die Anforderungsseite, ein weiteres Beispiel</a:t>
            </a:r>
          </a:p>
        </p:txBody>
      </p:sp>
      <p:sp>
        <p:nvSpPr>
          <p:cNvPr id="4" name="Datumsplatzhalter 3"/>
          <p:cNvSpPr>
            <a:spLocks noGrp="1"/>
          </p:cNvSpPr>
          <p:nvPr>
            <p:ph type="dt" sz="half" idx="10"/>
          </p:nvPr>
        </p:nvSpPr>
        <p:spPr/>
        <p:txBody>
          <a:bodyPr/>
          <a:lstStyle/>
          <a:p>
            <a:r>
              <a:rPr lang="de-DE" dirty="0"/>
              <a:t>16.11.2016</a:t>
            </a:r>
          </a:p>
        </p:txBody>
      </p:sp>
      <p:sp>
        <p:nvSpPr>
          <p:cNvPr id="5" name="Fußzeilenplatzhalter 4"/>
          <p:cNvSpPr>
            <a:spLocks noGrp="1"/>
          </p:cNvSpPr>
          <p:nvPr>
            <p:ph type="ftr" sz="quarter" idx="11"/>
          </p:nvPr>
        </p:nvSpPr>
        <p:spPr/>
        <p:txBody>
          <a:bodyPr/>
          <a:lstStyle/>
          <a:p>
            <a:r>
              <a:rPr lang="de-DE" dirty="0"/>
              <a:t>12. STUTTGARTER ARCHITEKTEN- UND INGENIEURTAG</a:t>
            </a:r>
          </a:p>
        </p:txBody>
      </p:sp>
      <p:sp>
        <p:nvSpPr>
          <p:cNvPr id="6" name="Foliennummernplatzhalter 5"/>
          <p:cNvSpPr>
            <a:spLocks noGrp="1"/>
          </p:cNvSpPr>
          <p:nvPr>
            <p:ph type="sldNum" sz="quarter" idx="12"/>
          </p:nvPr>
        </p:nvSpPr>
        <p:spPr/>
        <p:txBody>
          <a:bodyPr/>
          <a:lstStyle/>
          <a:p>
            <a:fld id="{BCAFA016-22C8-4E13-96EC-D333157371F9}" type="slidenum">
              <a:rPr lang="de-DE" smtClean="0"/>
              <a:t>30</a:t>
            </a:fld>
            <a:endParaRPr lang="de-DE"/>
          </a:p>
        </p:txBody>
      </p:sp>
      <p:sp>
        <p:nvSpPr>
          <p:cNvPr id="7" name="Inhaltsplatzhalter 6"/>
          <p:cNvSpPr>
            <a:spLocks noGrp="1"/>
          </p:cNvSpPr>
          <p:nvPr>
            <p:ph idx="1"/>
          </p:nvPr>
        </p:nvSpPr>
        <p:spPr/>
        <p:txBody>
          <a:bodyPr>
            <a:normAutofit fontScale="77500" lnSpcReduction="20000"/>
          </a:bodyPr>
          <a:lstStyle/>
          <a:p>
            <a:pPr marL="0" indent="0">
              <a:buNone/>
            </a:pPr>
            <a:r>
              <a:rPr lang="de-DE" dirty="0"/>
              <a:t>Gebaut werden soll ein Fußboden in einer Schule. </a:t>
            </a:r>
            <a:br>
              <a:rPr lang="de-DE" dirty="0"/>
            </a:br>
            <a:r>
              <a:rPr lang="de-DE" dirty="0"/>
              <a:t>Zusammentragen sämtlicher Anforderungen</a:t>
            </a:r>
          </a:p>
          <a:p>
            <a:pPr marL="0" indent="0">
              <a:buNone/>
            </a:pPr>
            <a:endParaRPr lang="de-DE" dirty="0"/>
          </a:p>
          <a:p>
            <a:pPr marL="0" indent="0">
              <a:buNone/>
            </a:pPr>
            <a:r>
              <a:rPr lang="de-DE" b="1" dirty="0"/>
              <a:t>Schritt 1. Klärung der Nutzlastanforderung</a:t>
            </a:r>
          </a:p>
          <a:p>
            <a:pPr marL="0" indent="0">
              <a:buNone/>
            </a:pPr>
            <a:r>
              <a:rPr lang="de-DE" sz="2300" dirty="0"/>
              <a:t>Blick in DIN EN 1991-1-1/NA, dort Tabelle 6.1 DE:</a:t>
            </a:r>
          </a:p>
          <a:p>
            <a:pPr marL="0" indent="0">
              <a:buNone/>
            </a:pPr>
            <a:r>
              <a:rPr lang="de-DE" sz="2300" dirty="0"/>
              <a:t>z. B. Klassenräume: Zeile 7, Nutzlastkategorie C1</a:t>
            </a:r>
          </a:p>
          <a:p>
            <a:pPr marL="0" indent="0">
              <a:buNone/>
            </a:pPr>
            <a:r>
              <a:rPr lang="de-DE" sz="2300" dirty="0"/>
              <a:t>z. B. Flure dazu: Zeile 9, Nutzlastkategorie C3 </a:t>
            </a:r>
          </a:p>
          <a:p>
            <a:pPr marL="0" indent="0">
              <a:buNone/>
            </a:pPr>
            <a:r>
              <a:rPr lang="de-DE" sz="2300" dirty="0"/>
              <a:t>Flächenlasten  3 kN/m² bzw. 5 kN/m², Einzellasten je 4 kN</a:t>
            </a:r>
          </a:p>
          <a:p>
            <a:pPr marL="0" indent="0">
              <a:buNone/>
            </a:pPr>
            <a:endParaRPr lang="de-DE" dirty="0"/>
          </a:p>
          <a:p>
            <a:pPr marL="0" indent="0">
              <a:buNone/>
            </a:pPr>
            <a:r>
              <a:rPr lang="de-DE" b="1" dirty="0"/>
              <a:t>Schritt 2: Festlegen des Estrichbindemittels </a:t>
            </a:r>
            <a:br>
              <a:rPr lang="de-DE" b="1" dirty="0"/>
            </a:br>
            <a:r>
              <a:rPr lang="de-DE" dirty="0"/>
              <a:t>(</a:t>
            </a:r>
            <a:r>
              <a:rPr lang="de-DE" sz="2300" dirty="0"/>
              <a:t>nach Raumgröße, Fugen, Bauzeitenplan, Punktlasten, Nassbelastung…):</a:t>
            </a:r>
          </a:p>
          <a:p>
            <a:pPr marL="0" indent="0">
              <a:buNone/>
            </a:pPr>
            <a:endParaRPr lang="de-DE" sz="2300" dirty="0"/>
          </a:p>
          <a:p>
            <a:pPr marL="0" indent="0">
              <a:buNone/>
            </a:pPr>
            <a:r>
              <a:rPr lang="de-DE" b="1" dirty="0"/>
              <a:t>Schritt 3: Festlegen der Festigkeitsklasse </a:t>
            </a:r>
            <a:br>
              <a:rPr lang="de-DE" dirty="0"/>
            </a:br>
            <a:r>
              <a:rPr lang="de-DE" sz="2300" dirty="0"/>
              <a:t>(Abhängigkeiten vom Belag, Schwindneigung, …) </a:t>
            </a:r>
            <a:endParaRPr lang="de-DE" dirty="0"/>
          </a:p>
          <a:p>
            <a:pPr marL="0" indent="0">
              <a:buNone/>
            </a:pPr>
            <a:endParaRPr lang="de-DE" dirty="0"/>
          </a:p>
          <a:p>
            <a:pPr marL="0" indent="0">
              <a:buNone/>
            </a:pPr>
            <a:r>
              <a:rPr lang="de-DE" b="1" dirty="0"/>
              <a:t>Schritt 4: Festlegung der Estrichdicke</a:t>
            </a:r>
          </a:p>
          <a:p>
            <a:pPr marL="0" indent="0">
              <a:buNone/>
            </a:pPr>
            <a:r>
              <a:rPr lang="de-DE" sz="2300" dirty="0"/>
              <a:t>Blick in DIN 18560-2, dort Tabelle 4, Abhängigkeiten von der Zusammendrückbarkeit des Untergrunds u.v.a.m.</a:t>
            </a:r>
          </a:p>
          <a:p>
            <a:pPr marL="0" indent="0">
              <a:buNone/>
            </a:pPr>
            <a:endParaRPr lang="de-DE" dirty="0"/>
          </a:p>
        </p:txBody>
      </p:sp>
    </p:spTree>
    <p:extLst>
      <p:ext uri="{BB962C8B-B14F-4D97-AF65-F5344CB8AC3E}">
        <p14:creationId xmlns:p14="http://schemas.microsoft.com/office/powerpoint/2010/main" val="6615918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7"/>
            <a:ext cx="8229600" cy="1138139"/>
          </a:xfrm>
        </p:spPr>
        <p:txBody>
          <a:bodyPr/>
          <a:lstStyle/>
          <a:p>
            <a:r>
              <a:rPr lang="de-DE" sz="2400" dirty="0"/>
              <a:t>Anforderungen zentral verwalten…</a:t>
            </a:r>
          </a:p>
        </p:txBody>
      </p:sp>
      <p:sp>
        <p:nvSpPr>
          <p:cNvPr id="4" name="Datumsplatzhalter 3"/>
          <p:cNvSpPr>
            <a:spLocks noGrp="1"/>
          </p:cNvSpPr>
          <p:nvPr>
            <p:ph type="dt" sz="half" idx="10"/>
          </p:nvPr>
        </p:nvSpPr>
        <p:spPr/>
        <p:txBody>
          <a:bodyPr/>
          <a:lstStyle/>
          <a:p>
            <a:r>
              <a:rPr lang="de-DE" dirty="0"/>
              <a:t>11.16.2018</a:t>
            </a:r>
          </a:p>
        </p:txBody>
      </p:sp>
      <p:sp>
        <p:nvSpPr>
          <p:cNvPr id="5" name="Fußzeilenplatzhalter 4"/>
          <p:cNvSpPr>
            <a:spLocks noGrp="1"/>
          </p:cNvSpPr>
          <p:nvPr>
            <p:ph type="ftr" sz="quarter" idx="11"/>
          </p:nvPr>
        </p:nvSpPr>
        <p:spPr/>
        <p:txBody>
          <a:bodyPr/>
          <a:lstStyle/>
          <a:p>
            <a:r>
              <a:rPr lang="de-DE" dirty="0"/>
              <a:t>12. STUTTGARTER ARCHITEKTEN- UND INGENIEURTAG</a:t>
            </a:r>
          </a:p>
        </p:txBody>
      </p:sp>
      <p:sp>
        <p:nvSpPr>
          <p:cNvPr id="6" name="Foliennummernplatzhalter 5"/>
          <p:cNvSpPr>
            <a:spLocks noGrp="1"/>
          </p:cNvSpPr>
          <p:nvPr>
            <p:ph type="sldNum" sz="quarter" idx="12"/>
          </p:nvPr>
        </p:nvSpPr>
        <p:spPr/>
        <p:txBody>
          <a:bodyPr/>
          <a:lstStyle/>
          <a:p>
            <a:fld id="{BCAFA016-22C8-4E13-96EC-D333157371F9}" type="slidenum">
              <a:rPr lang="de-DE" smtClean="0"/>
              <a:t>31</a:t>
            </a:fld>
            <a:endParaRPr lang="de-DE"/>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340768"/>
            <a:ext cx="7495402" cy="4965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feil nach rechts 6"/>
          <p:cNvSpPr/>
          <p:nvPr/>
        </p:nvSpPr>
        <p:spPr>
          <a:xfrm>
            <a:off x="1763688" y="3140968"/>
            <a:ext cx="7344816" cy="1152128"/>
          </a:xfrm>
          <a:prstGeom prst="rightArrow">
            <a:avLst/>
          </a:prstGeom>
          <a:solidFill>
            <a:srgbClr val="FFFF00">
              <a:alpha val="28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84285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7"/>
            <a:ext cx="8229600" cy="1138139"/>
          </a:xfrm>
        </p:spPr>
        <p:txBody>
          <a:bodyPr/>
          <a:lstStyle/>
          <a:p>
            <a:r>
              <a:rPr lang="de-DE" sz="2400" dirty="0"/>
              <a:t>…kann Ärger vermeiden helfen</a:t>
            </a:r>
          </a:p>
        </p:txBody>
      </p:sp>
      <p:sp>
        <p:nvSpPr>
          <p:cNvPr id="4" name="Datumsplatzhalter 3"/>
          <p:cNvSpPr>
            <a:spLocks noGrp="1"/>
          </p:cNvSpPr>
          <p:nvPr>
            <p:ph type="dt" sz="half" idx="10"/>
          </p:nvPr>
        </p:nvSpPr>
        <p:spPr/>
        <p:txBody>
          <a:bodyPr/>
          <a:lstStyle/>
          <a:p>
            <a:r>
              <a:rPr lang="de-DE" dirty="0"/>
              <a:t>11.11.2018</a:t>
            </a:r>
          </a:p>
        </p:txBody>
      </p:sp>
      <p:sp>
        <p:nvSpPr>
          <p:cNvPr id="5" name="Fußzeilenplatzhalter 4"/>
          <p:cNvSpPr>
            <a:spLocks noGrp="1"/>
          </p:cNvSpPr>
          <p:nvPr>
            <p:ph type="ftr" sz="quarter" idx="11"/>
          </p:nvPr>
        </p:nvSpPr>
        <p:spPr/>
        <p:txBody>
          <a:bodyPr/>
          <a:lstStyle/>
          <a:p>
            <a:r>
              <a:rPr lang="de-DE" dirty="0"/>
              <a:t>12. STUTTGARTER ARCHITEKTEN- UND INGENIEURTAG</a:t>
            </a:r>
          </a:p>
        </p:txBody>
      </p:sp>
      <p:sp>
        <p:nvSpPr>
          <p:cNvPr id="6" name="Foliennummernplatzhalter 5"/>
          <p:cNvSpPr>
            <a:spLocks noGrp="1"/>
          </p:cNvSpPr>
          <p:nvPr>
            <p:ph type="sldNum" sz="quarter" idx="12"/>
          </p:nvPr>
        </p:nvSpPr>
        <p:spPr/>
        <p:txBody>
          <a:bodyPr/>
          <a:lstStyle/>
          <a:p>
            <a:fld id="{BCAFA016-22C8-4E13-96EC-D333157371F9}" type="slidenum">
              <a:rPr lang="de-DE" smtClean="0"/>
              <a:t>32</a:t>
            </a:fld>
            <a:endParaRPr lang="de-DE"/>
          </a:p>
        </p:txBody>
      </p:sp>
      <p:pic>
        <p:nvPicPr>
          <p:cNvPr id="2050" name="Picture 2" descr="\\10.49.1.20\jpeg\10\106\10645 Kläranlage Kandern-Hammerstein\Bilder\2016-06-21 13.12.4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764" t="24321" r="3629"/>
          <a:stretch/>
        </p:blipFill>
        <p:spPr bwMode="auto">
          <a:xfrm>
            <a:off x="539551" y="1196752"/>
            <a:ext cx="5415127" cy="396044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10.49.1.20\jpeg\10\106\10645 Kläranlage Kandern-Hammerstein\Bilder\2016-06-21 13.13.4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76530" y="1196752"/>
            <a:ext cx="2955179" cy="2216384"/>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p:cNvPicPr/>
          <p:nvPr/>
        </p:nvPicPr>
        <p:blipFill>
          <a:blip r:embed="rId5"/>
          <a:stretch>
            <a:fillRect/>
          </a:stretch>
        </p:blipFill>
        <p:spPr>
          <a:xfrm>
            <a:off x="4630266" y="3789040"/>
            <a:ext cx="4287701" cy="1872208"/>
          </a:xfrm>
          <a:prstGeom prst="rect">
            <a:avLst/>
          </a:prstGeom>
        </p:spPr>
      </p:pic>
      <p:sp>
        <p:nvSpPr>
          <p:cNvPr id="11" name="Rechteck 10"/>
          <p:cNvSpPr/>
          <p:nvPr/>
        </p:nvSpPr>
        <p:spPr>
          <a:xfrm>
            <a:off x="4644007" y="4941168"/>
            <a:ext cx="4269519" cy="114300"/>
          </a:xfrm>
          <a:prstGeom prst="rect">
            <a:avLst/>
          </a:prstGeom>
          <a:solidFill>
            <a:srgbClr val="FFFF00">
              <a:alpha val="25000"/>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Rechteck 11"/>
          <p:cNvSpPr/>
          <p:nvPr/>
        </p:nvSpPr>
        <p:spPr>
          <a:xfrm>
            <a:off x="4644006" y="5373216"/>
            <a:ext cx="4269519" cy="57150"/>
          </a:xfrm>
          <a:prstGeom prst="rect">
            <a:avLst/>
          </a:prstGeom>
          <a:solidFill>
            <a:srgbClr val="FFFF00">
              <a:alpha val="25000"/>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Tree>
    <p:extLst>
      <p:ext uri="{BB962C8B-B14F-4D97-AF65-F5344CB8AC3E}">
        <p14:creationId xmlns:p14="http://schemas.microsoft.com/office/powerpoint/2010/main" val="992326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7"/>
            <a:ext cx="8229600" cy="1138139"/>
          </a:xfrm>
        </p:spPr>
        <p:txBody>
          <a:bodyPr/>
          <a:lstStyle/>
          <a:p>
            <a:r>
              <a:rPr lang="de-DE" sz="2400" dirty="0"/>
              <a:t>Die Struktur ist ausdrücklich nicht auf bauphysikalische Kenngrößen und Zusammenhänge begrenzt, wird aber vorrangig dafür genutzt.</a:t>
            </a:r>
          </a:p>
        </p:txBody>
      </p:sp>
      <p:sp>
        <p:nvSpPr>
          <p:cNvPr id="4" name="Datumsplatzhalter 3"/>
          <p:cNvSpPr>
            <a:spLocks noGrp="1"/>
          </p:cNvSpPr>
          <p:nvPr>
            <p:ph type="dt" sz="half" idx="10"/>
          </p:nvPr>
        </p:nvSpPr>
        <p:spPr/>
        <p:txBody>
          <a:bodyPr/>
          <a:lstStyle/>
          <a:p>
            <a:r>
              <a:rPr lang="de-DE" dirty="0"/>
              <a:t>11.11.2018</a:t>
            </a:r>
          </a:p>
        </p:txBody>
      </p:sp>
      <p:sp>
        <p:nvSpPr>
          <p:cNvPr id="5" name="Fußzeilenplatzhalter 4"/>
          <p:cNvSpPr>
            <a:spLocks noGrp="1"/>
          </p:cNvSpPr>
          <p:nvPr>
            <p:ph type="ftr" sz="quarter" idx="11"/>
          </p:nvPr>
        </p:nvSpPr>
        <p:spPr/>
        <p:txBody>
          <a:bodyPr/>
          <a:lstStyle/>
          <a:p>
            <a:r>
              <a:rPr lang="de-DE" dirty="0"/>
              <a:t>12. STUTTGARTER ARCHITEKTEN- UND INGENIEURTAG</a:t>
            </a:r>
          </a:p>
        </p:txBody>
      </p:sp>
      <p:sp>
        <p:nvSpPr>
          <p:cNvPr id="6" name="Foliennummernplatzhalter 5"/>
          <p:cNvSpPr>
            <a:spLocks noGrp="1"/>
          </p:cNvSpPr>
          <p:nvPr>
            <p:ph type="sldNum" sz="quarter" idx="12"/>
          </p:nvPr>
        </p:nvSpPr>
        <p:spPr/>
        <p:txBody>
          <a:bodyPr/>
          <a:lstStyle/>
          <a:p>
            <a:fld id="{BCAFA016-22C8-4E13-96EC-D333157371F9}" type="slidenum">
              <a:rPr lang="de-DE" smtClean="0"/>
              <a:t>33</a:t>
            </a:fld>
            <a:endParaRPr lang="de-DE"/>
          </a:p>
        </p:txBody>
      </p:sp>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2713"/>
          <a:stretch/>
        </p:blipFill>
        <p:spPr bwMode="auto">
          <a:xfrm>
            <a:off x="2843808" y="1412776"/>
            <a:ext cx="4320480" cy="4682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14714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7"/>
            <a:ext cx="8229600" cy="1138139"/>
          </a:xfrm>
        </p:spPr>
        <p:txBody>
          <a:bodyPr/>
          <a:lstStyle/>
          <a:p>
            <a:r>
              <a:rPr lang="de-DE" sz="2400" dirty="0"/>
              <a:t>Die Auswahl der Baustoffe erfolgt nach einer sinnvollen Abfolge, die auf Basis von Regelwerksstrukturen entwickelt wurde</a:t>
            </a:r>
          </a:p>
        </p:txBody>
      </p:sp>
      <p:sp>
        <p:nvSpPr>
          <p:cNvPr id="4" name="Datumsplatzhalter 3"/>
          <p:cNvSpPr>
            <a:spLocks noGrp="1"/>
          </p:cNvSpPr>
          <p:nvPr>
            <p:ph type="dt" sz="half" idx="10"/>
          </p:nvPr>
        </p:nvSpPr>
        <p:spPr/>
        <p:txBody>
          <a:bodyPr/>
          <a:lstStyle/>
          <a:p>
            <a:r>
              <a:rPr lang="de-DE" dirty="0"/>
              <a:t>11.11.2018</a:t>
            </a:r>
          </a:p>
        </p:txBody>
      </p:sp>
      <p:sp>
        <p:nvSpPr>
          <p:cNvPr id="5" name="Fußzeilenplatzhalter 4"/>
          <p:cNvSpPr>
            <a:spLocks noGrp="1"/>
          </p:cNvSpPr>
          <p:nvPr>
            <p:ph type="ftr" sz="quarter" idx="11"/>
          </p:nvPr>
        </p:nvSpPr>
        <p:spPr/>
        <p:txBody>
          <a:bodyPr/>
          <a:lstStyle/>
          <a:p>
            <a:r>
              <a:rPr lang="de-DE" dirty="0"/>
              <a:t>12. STUTTGARTER ARCHITEKTEN- UND INGENIEURTAG</a:t>
            </a:r>
          </a:p>
        </p:txBody>
      </p:sp>
      <p:sp>
        <p:nvSpPr>
          <p:cNvPr id="6" name="Foliennummernplatzhalter 5"/>
          <p:cNvSpPr>
            <a:spLocks noGrp="1"/>
          </p:cNvSpPr>
          <p:nvPr>
            <p:ph type="sldNum" sz="quarter" idx="12"/>
          </p:nvPr>
        </p:nvSpPr>
        <p:spPr/>
        <p:txBody>
          <a:bodyPr/>
          <a:lstStyle/>
          <a:p>
            <a:fld id="{BCAFA016-22C8-4E13-96EC-D333157371F9}" type="slidenum">
              <a:rPr lang="de-DE" smtClean="0"/>
              <a:t>34</a:t>
            </a:fld>
            <a:endParaRPr lang="de-DE"/>
          </a:p>
        </p:txBody>
      </p:sp>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188" t="71285"/>
          <a:stretch/>
        </p:blipFill>
        <p:spPr bwMode="auto">
          <a:xfrm>
            <a:off x="240126" y="1484784"/>
            <a:ext cx="8575447" cy="15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126" y="3284984"/>
            <a:ext cx="8555037"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77242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7"/>
            <a:ext cx="8229600" cy="1138139"/>
          </a:xfrm>
        </p:spPr>
        <p:txBody>
          <a:bodyPr/>
          <a:lstStyle/>
          <a:p>
            <a:r>
              <a:rPr lang="de-DE" sz="2400" dirty="0"/>
              <a:t>Hier ein Screenshot, der die Möglichkeiten zeigt:</a:t>
            </a:r>
            <a:br>
              <a:rPr lang="de-DE" sz="2400" dirty="0"/>
            </a:br>
            <a:r>
              <a:rPr lang="de-DE" sz="2400" dirty="0"/>
              <a:t>Links ein Glossar und Tabellen für die schnelle Information.</a:t>
            </a:r>
            <a:br>
              <a:rPr lang="de-DE" sz="2400" dirty="0"/>
            </a:br>
            <a:r>
              <a:rPr lang="de-DE" sz="2400" dirty="0"/>
              <a:t>In der Mitte der </a:t>
            </a:r>
            <a:r>
              <a:rPr lang="de-DE" sz="2400" dirty="0" err="1"/>
              <a:t>Permalink</a:t>
            </a:r>
            <a:r>
              <a:rPr lang="de-DE" sz="2400" dirty="0"/>
              <a:t> zur technischen Regel,</a:t>
            </a:r>
            <a:br>
              <a:rPr lang="de-DE" sz="2400" dirty="0"/>
            </a:br>
            <a:r>
              <a:rPr lang="de-DE" sz="2400" dirty="0"/>
              <a:t>rechts ein kleiner Ausschnitt der hinterlegten Attribute</a:t>
            </a:r>
          </a:p>
        </p:txBody>
      </p:sp>
      <p:sp>
        <p:nvSpPr>
          <p:cNvPr id="4" name="Datumsplatzhalter 3"/>
          <p:cNvSpPr>
            <a:spLocks noGrp="1"/>
          </p:cNvSpPr>
          <p:nvPr>
            <p:ph type="dt" sz="half" idx="10"/>
          </p:nvPr>
        </p:nvSpPr>
        <p:spPr/>
        <p:txBody>
          <a:bodyPr/>
          <a:lstStyle/>
          <a:p>
            <a:r>
              <a:rPr lang="de-DE" dirty="0"/>
              <a:t>11.11.2018</a:t>
            </a:r>
          </a:p>
        </p:txBody>
      </p:sp>
      <p:sp>
        <p:nvSpPr>
          <p:cNvPr id="5" name="Fußzeilenplatzhalter 4"/>
          <p:cNvSpPr>
            <a:spLocks noGrp="1"/>
          </p:cNvSpPr>
          <p:nvPr>
            <p:ph type="ftr" sz="quarter" idx="11"/>
          </p:nvPr>
        </p:nvSpPr>
        <p:spPr/>
        <p:txBody>
          <a:bodyPr/>
          <a:lstStyle/>
          <a:p>
            <a:r>
              <a:rPr lang="de-DE" dirty="0"/>
              <a:t>12. STUTTGARTER ARCHITEKTEN- UND INGENIEURTAG</a:t>
            </a:r>
          </a:p>
        </p:txBody>
      </p:sp>
      <p:sp>
        <p:nvSpPr>
          <p:cNvPr id="6" name="Foliennummernplatzhalter 5"/>
          <p:cNvSpPr>
            <a:spLocks noGrp="1"/>
          </p:cNvSpPr>
          <p:nvPr>
            <p:ph type="sldNum" sz="quarter" idx="12"/>
          </p:nvPr>
        </p:nvSpPr>
        <p:spPr/>
        <p:txBody>
          <a:bodyPr/>
          <a:lstStyle/>
          <a:p>
            <a:fld id="{BCAFA016-22C8-4E13-96EC-D333157371F9}" type="slidenum">
              <a:rPr lang="de-DE" smtClean="0"/>
              <a:t>35</a:t>
            </a:fld>
            <a:endParaRPr lang="de-DE"/>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43" y="2205580"/>
            <a:ext cx="9087458" cy="3237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80018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dirty="0"/>
              <a:t>11.11.2018</a:t>
            </a:r>
          </a:p>
        </p:txBody>
      </p:sp>
      <p:sp>
        <p:nvSpPr>
          <p:cNvPr id="5" name="Fußzeilenplatzhalter 4"/>
          <p:cNvSpPr>
            <a:spLocks noGrp="1"/>
          </p:cNvSpPr>
          <p:nvPr>
            <p:ph type="ftr" sz="quarter" idx="11"/>
          </p:nvPr>
        </p:nvSpPr>
        <p:spPr/>
        <p:txBody>
          <a:bodyPr/>
          <a:lstStyle/>
          <a:p>
            <a:r>
              <a:rPr lang="de-DE" dirty="0"/>
              <a:t>12. STUTTGARTER ARCHITEKTEN- UND INGENIEURTAG</a:t>
            </a:r>
          </a:p>
        </p:txBody>
      </p:sp>
      <p:sp>
        <p:nvSpPr>
          <p:cNvPr id="6" name="Foliennummernplatzhalter 5"/>
          <p:cNvSpPr>
            <a:spLocks noGrp="1"/>
          </p:cNvSpPr>
          <p:nvPr>
            <p:ph type="sldNum" sz="quarter" idx="12"/>
          </p:nvPr>
        </p:nvSpPr>
        <p:spPr/>
        <p:txBody>
          <a:bodyPr/>
          <a:lstStyle/>
          <a:p>
            <a:fld id="{BCAFA016-22C8-4E13-96EC-D333157371F9}" type="slidenum">
              <a:rPr lang="de-DE" smtClean="0"/>
              <a:t>36</a:t>
            </a:fld>
            <a:endParaRPr lang="de-DE"/>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865" y="228231"/>
            <a:ext cx="8454135" cy="5404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5371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a:t>16.11.2018</a:t>
            </a:r>
            <a:endParaRPr lang="de-DE" dirty="0"/>
          </a:p>
        </p:txBody>
      </p:sp>
      <p:sp>
        <p:nvSpPr>
          <p:cNvPr id="3" name="Fußzeilenplatzhalter 2"/>
          <p:cNvSpPr>
            <a:spLocks noGrp="1"/>
          </p:cNvSpPr>
          <p:nvPr>
            <p:ph type="ftr" sz="quarter" idx="11"/>
          </p:nvPr>
        </p:nvSpPr>
        <p:spPr/>
        <p:txBody>
          <a:bodyPr/>
          <a:lstStyle/>
          <a:p>
            <a:r>
              <a:rPr lang="de-DE"/>
              <a:t>10. STUTTGARTER ARCHITEKTEN- UND INGENIEURTAG</a:t>
            </a:r>
          </a:p>
        </p:txBody>
      </p:sp>
      <p:sp>
        <p:nvSpPr>
          <p:cNvPr id="4" name="Foliennummernplatzhalter 3"/>
          <p:cNvSpPr>
            <a:spLocks noGrp="1"/>
          </p:cNvSpPr>
          <p:nvPr>
            <p:ph type="sldNum" sz="quarter" idx="12"/>
          </p:nvPr>
        </p:nvSpPr>
        <p:spPr/>
        <p:txBody>
          <a:bodyPr/>
          <a:lstStyle/>
          <a:p>
            <a:fld id="{BCAFA016-22C8-4E13-96EC-D333157371F9}" type="slidenum">
              <a:rPr lang="de-DE" smtClean="0"/>
              <a:t>37</a:t>
            </a:fld>
            <a:endParaRPr lang="de-DE"/>
          </a:p>
        </p:txBody>
      </p:sp>
      <p:sp>
        <p:nvSpPr>
          <p:cNvPr id="5" name="Untertitel 8"/>
          <p:cNvSpPr txBox="1">
            <a:spLocks/>
          </p:cNvSpPr>
          <p:nvPr/>
        </p:nvSpPr>
        <p:spPr>
          <a:xfrm>
            <a:off x="475456" y="1052736"/>
            <a:ext cx="6400800" cy="489654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Die Ergebnisse lassen sich konventionell in druckbare und lesbare Dokumente exportieren, dabei wird eine simple Grafik automatisch generiert.</a:t>
            </a:r>
          </a:p>
          <a:p>
            <a:endParaRPr lang="de-DE" dirty="0"/>
          </a:p>
          <a:p>
            <a:r>
              <a:rPr lang="de-DE" dirty="0"/>
              <a:t>Das Ergebnis lässt sich aber auch als XML-File exportieren, wobei die Attribute je nach Aufgabenstellung (Schall, Wärme, Ökobilanz….) gefiltert werden.</a:t>
            </a:r>
          </a:p>
          <a:p>
            <a:pPr marL="0" indent="0">
              <a:buNone/>
            </a:pPr>
            <a:endParaRPr lang="de-DE" dirty="0"/>
          </a:p>
          <a:p>
            <a:r>
              <a:rPr lang="de-DE" dirty="0"/>
              <a:t>Damit ist die Übernahme ins Architekturmodell möglich </a:t>
            </a:r>
          </a:p>
          <a:p>
            <a:endParaRPr lang="de-DE" dirty="0"/>
          </a:p>
        </p:txBody>
      </p:sp>
      <p:sp>
        <p:nvSpPr>
          <p:cNvPr id="6" name="Titel 7"/>
          <p:cNvSpPr txBox="1">
            <a:spLocks/>
          </p:cNvSpPr>
          <p:nvPr/>
        </p:nvSpPr>
        <p:spPr>
          <a:xfrm>
            <a:off x="457200" y="274638"/>
            <a:ext cx="8229600" cy="562074"/>
          </a:xfrm>
          <a:prstGeom prst="rect">
            <a:avLst/>
          </a:prstGeom>
        </p:spPr>
        <p:txBody>
          <a:bodyPr/>
          <a:lstStyle>
            <a:lvl1pPr algn="l" defTabSz="914400" rtl="0" eaLnBrk="1" latinLnBrk="0" hangingPunct="1">
              <a:spcBef>
                <a:spcPct val="0"/>
              </a:spcBef>
              <a:buNone/>
              <a:defRPr sz="3200" kern="1200">
                <a:solidFill>
                  <a:schemeClr val="tx1"/>
                </a:solidFill>
                <a:latin typeface="+mj-lt"/>
                <a:ea typeface="+mj-ea"/>
                <a:cs typeface="+mj-cs"/>
              </a:defRPr>
            </a:lvl1pPr>
          </a:lstStyle>
          <a:p>
            <a:r>
              <a:rPr lang="de-DE"/>
              <a:t>Insellösung?</a:t>
            </a:r>
            <a:endParaRPr lang="de-DE" dirty="0"/>
          </a:p>
        </p:txBody>
      </p:sp>
    </p:spTree>
    <p:extLst>
      <p:ext uri="{BB962C8B-B14F-4D97-AF65-F5344CB8AC3E}">
        <p14:creationId xmlns:p14="http://schemas.microsoft.com/office/powerpoint/2010/main" val="5247153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a:t>16.11.2018</a:t>
            </a:r>
            <a:endParaRPr lang="de-DE" dirty="0"/>
          </a:p>
        </p:txBody>
      </p:sp>
      <p:sp>
        <p:nvSpPr>
          <p:cNvPr id="3" name="Fußzeilenplatzhalter 2"/>
          <p:cNvSpPr>
            <a:spLocks noGrp="1"/>
          </p:cNvSpPr>
          <p:nvPr>
            <p:ph type="ftr" sz="quarter" idx="11"/>
          </p:nvPr>
        </p:nvSpPr>
        <p:spPr/>
        <p:txBody>
          <a:bodyPr/>
          <a:lstStyle/>
          <a:p>
            <a:r>
              <a:rPr lang="de-DE"/>
              <a:t>10. STUTTGARTER ARCHITEKTEN- UND INGENIEURTAG</a:t>
            </a:r>
          </a:p>
        </p:txBody>
      </p:sp>
      <p:sp>
        <p:nvSpPr>
          <p:cNvPr id="4" name="Foliennummernplatzhalter 3"/>
          <p:cNvSpPr>
            <a:spLocks noGrp="1"/>
          </p:cNvSpPr>
          <p:nvPr>
            <p:ph type="sldNum" sz="quarter" idx="12"/>
          </p:nvPr>
        </p:nvSpPr>
        <p:spPr/>
        <p:txBody>
          <a:bodyPr/>
          <a:lstStyle/>
          <a:p>
            <a:fld id="{BCAFA016-22C8-4E13-96EC-D333157371F9}" type="slidenum">
              <a:rPr lang="de-DE" smtClean="0"/>
              <a:t>38</a:t>
            </a:fld>
            <a:endParaRPr lang="de-DE"/>
          </a:p>
        </p:txBody>
      </p:sp>
      <p:sp>
        <p:nvSpPr>
          <p:cNvPr id="5" name="Untertitel 8"/>
          <p:cNvSpPr txBox="1">
            <a:spLocks/>
          </p:cNvSpPr>
          <p:nvPr/>
        </p:nvSpPr>
        <p:spPr>
          <a:xfrm>
            <a:off x="611560" y="1700808"/>
            <a:ext cx="6400800" cy="34563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dirty="0"/>
              <a:t>Verfahren heute:</a:t>
            </a:r>
          </a:p>
          <a:p>
            <a:pPr marL="0" indent="0">
              <a:buNone/>
            </a:pPr>
            <a:r>
              <a:rPr lang="de-DE" dirty="0"/>
              <a:t>Auswertung der Produktunterlagen der Hersteller, Auswahl, Ausschreibung</a:t>
            </a:r>
            <a:br>
              <a:rPr lang="de-DE" dirty="0"/>
            </a:br>
            <a:endParaRPr lang="de-DE" dirty="0"/>
          </a:p>
          <a:p>
            <a:pPr marL="0" indent="0">
              <a:buNone/>
            </a:pPr>
            <a:r>
              <a:rPr lang="de-DE" b="1" dirty="0"/>
              <a:t>Kontrollfrage</a:t>
            </a:r>
            <a:r>
              <a:rPr lang="de-DE" dirty="0"/>
              <a:t>: Warum sind produktneutrale Ausschreibungen so unbeliebt bei Planern?</a:t>
            </a:r>
          </a:p>
          <a:p>
            <a:pPr marL="0" indent="0">
              <a:buNone/>
            </a:pPr>
            <a:endParaRPr lang="de-DE" dirty="0"/>
          </a:p>
          <a:p>
            <a:pPr marL="0" indent="0">
              <a:buNone/>
            </a:pPr>
            <a:r>
              <a:rPr lang="de-DE" dirty="0"/>
              <a:t>Es ist bequemer „Produkt oder gleichwertiges“ zu schreiben.</a:t>
            </a:r>
          </a:p>
          <a:p>
            <a:pPr marL="0" indent="0">
              <a:buNone/>
            </a:pPr>
            <a:endParaRPr lang="de-DE" dirty="0"/>
          </a:p>
        </p:txBody>
      </p:sp>
      <p:sp>
        <p:nvSpPr>
          <p:cNvPr id="6" name="Titel 7"/>
          <p:cNvSpPr txBox="1">
            <a:spLocks/>
          </p:cNvSpPr>
          <p:nvPr/>
        </p:nvSpPr>
        <p:spPr>
          <a:xfrm>
            <a:off x="457200" y="274638"/>
            <a:ext cx="8229600" cy="562074"/>
          </a:xfrm>
          <a:prstGeom prst="rect">
            <a:avLst/>
          </a:prstGeom>
        </p:spPr>
        <p:txBody>
          <a:bodyPr/>
          <a:lstStyle>
            <a:lvl1pPr algn="l" defTabSz="914400" rtl="0" eaLnBrk="1" latinLnBrk="0" hangingPunct="1">
              <a:spcBef>
                <a:spcPct val="0"/>
              </a:spcBef>
              <a:buNone/>
              <a:defRPr sz="3200" kern="1200">
                <a:solidFill>
                  <a:schemeClr val="tx1"/>
                </a:solidFill>
                <a:latin typeface="+mj-lt"/>
                <a:ea typeface="+mj-ea"/>
                <a:cs typeface="+mj-cs"/>
              </a:defRPr>
            </a:lvl1pPr>
          </a:lstStyle>
          <a:p>
            <a:r>
              <a:rPr lang="de-DE" sz="2400" b="1" dirty="0"/>
              <a:t>Wie kommen die Produktanforderungen in die Ausschreibung? </a:t>
            </a:r>
          </a:p>
        </p:txBody>
      </p:sp>
    </p:spTree>
    <p:extLst>
      <p:ext uri="{BB962C8B-B14F-4D97-AF65-F5344CB8AC3E}">
        <p14:creationId xmlns:p14="http://schemas.microsoft.com/office/powerpoint/2010/main" val="7606287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a:t>16.11.2018</a:t>
            </a:r>
            <a:endParaRPr lang="de-DE" dirty="0"/>
          </a:p>
        </p:txBody>
      </p:sp>
      <p:sp>
        <p:nvSpPr>
          <p:cNvPr id="3" name="Fußzeilenplatzhalter 2"/>
          <p:cNvSpPr>
            <a:spLocks noGrp="1"/>
          </p:cNvSpPr>
          <p:nvPr>
            <p:ph type="ftr" sz="quarter" idx="11"/>
          </p:nvPr>
        </p:nvSpPr>
        <p:spPr/>
        <p:txBody>
          <a:bodyPr/>
          <a:lstStyle/>
          <a:p>
            <a:r>
              <a:rPr lang="de-DE"/>
              <a:t>10. STUTTGARTER ARCHITEKTEN- UND INGENIEURTAG</a:t>
            </a:r>
          </a:p>
        </p:txBody>
      </p:sp>
      <p:sp>
        <p:nvSpPr>
          <p:cNvPr id="4" name="Foliennummernplatzhalter 3"/>
          <p:cNvSpPr>
            <a:spLocks noGrp="1"/>
          </p:cNvSpPr>
          <p:nvPr>
            <p:ph type="sldNum" sz="quarter" idx="12"/>
          </p:nvPr>
        </p:nvSpPr>
        <p:spPr/>
        <p:txBody>
          <a:bodyPr/>
          <a:lstStyle/>
          <a:p>
            <a:fld id="{BCAFA016-22C8-4E13-96EC-D333157371F9}" type="slidenum">
              <a:rPr lang="de-DE" smtClean="0"/>
              <a:t>39</a:t>
            </a:fld>
            <a:endParaRPr lang="de-DE"/>
          </a:p>
        </p:txBody>
      </p:sp>
      <p:sp>
        <p:nvSpPr>
          <p:cNvPr id="5" name="Untertitel 8"/>
          <p:cNvSpPr txBox="1">
            <a:spLocks/>
          </p:cNvSpPr>
          <p:nvPr/>
        </p:nvSpPr>
        <p:spPr>
          <a:xfrm>
            <a:off x="483422" y="980728"/>
            <a:ext cx="7256929" cy="34563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de-DE" dirty="0"/>
          </a:p>
          <a:p>
            <a:pPr marL="0" indent="0">
              <a:buNone/>
            </a:pPr>
            <a:endParaRPr lang="de-DE" dirty="0"/>
          </a:p>
        </p:txBody>
      </p:sp>
      <p:sp>
        <p:nvSpPr>
          <p:cNvPr id="6" name="Titel 7"/>
          <p:cNvSpPr txBox="1">
            <a:spLocks/>
          </p:cNvSpPr>
          <p:nvPr/>
        </p:nvSpPr>
        <p:spPr>
          <a:xfrm>
            <a:off x="457200" y="274638"/>
            <a:ext cx="8229600" cy="562074"/>
          </a:xfrm>
          <a:prstGeom prst="rect">
            <a:avLst/>
          </a:prstGeom>
        </p:spPr>
        <p:txBody>
          <a:bodyPr/>
          <a:lstStyle>
            <a:lvl1pPr algn="l" defTabSz="914400" rtl="0" eaLnBrk="1" latinLnBrk="0" hangingPunct="1">
              <a:spcBef>
                <a:spcPct val="0"/>
              </a:spcBef>
              <a:buNone/>
              <a:defRPr sz="3200" kern="1200">
                <a:solidFill>
                  <a:schemeClr val="tx1"/>
                </a:solidFill>
                <a:latin typeface="+mj-lt"/>
                <a:ea typeface="+mj-ea"/>
                <a:cs typeface="+mj-cs"/>
              </a:defRPr>
            </a:lvl1pPr>
          </a:lstStyle>
          <a:p>
            <a:r>
              <a:rPr lang="de-DE" sz="2400" dirty="0"/>
              <a:t>Ein einfaches Praxisbeispiel: Umkehrdachdämmung</a:t>
            </a:r>
          </a:p>
        </p:txBody>
      </p:sp>
      <p:pic>
        <p:nvPicPr>
          <p:cNvPr id="3074" name="Picture 2" descr="\\10.49.1.20\jpeg\11\116\11677 Hallenbad Eislingen\02.08.2017\DSCN52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1700808"/>
            <a:ext cx="4536504" cy="34026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10.49.1.20\jpeg\11\116\11677 Hallenbad Eislingen\02.08.2017\DSCN523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0640" y="1727524"/>
            <a:ext cx="3273331" cy="245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165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Was erwartet der Bauherr noch?</a:t>
            </a:r>
          </a:p>
        </p:txBody>
      </p:sp>
      <p:sp>
        <p:nvSpPr>
          <p:cNvPr id="3" name="Inhaltsplatzhalter 2"/>
          <p:cNvSpPr>
            <a:spLocks noGrp="1"/>
          </p:cNvSpPr>
          <p:nvPr>
            <p:ph idx="1"/>
          </p:nvPr>
        </p:nvSpPr>
        <p:spPr/>
        <p:txBody>
          <a:bodyPr/>
          <a:lstStyle/>
          <a:p>
            <a:pPr marL="0" indent="0">
              <a:buNone/>
            </a:pPr>
            <a:r>
              <a:rPr lang="de-DE" dirty="0"/>
              <a:t>Bei solchen Immobilienpreisen wenigstens eine annehmbare</a:t>
            </a:r>
          </a:p>
          <a:p>
            <a:pPr marL="0" indent="0">
              <a:buNone/>
            </a:pPr>
            <a:r>
              <a:rPr lang="de-DE" sz="9600" dirty="0">
                <a:solidFill>
                  <a:schemeClr val="bg1">
                    <a:lumMod val="50000"/>
                  </a:schemeClr>
                </a:solidFill>
              </a:rPr>
              <a:t>Qualität</a:t>
            </a:r>
            <a:r>
              <a:rPr lang="de-DE" sz="8800" dirty="0">
                <a:solidFill>
                  <a:schemeClr val="bg1">
                    <a:lumMod val="50000"/>
                  </a:schemeClr>
                </a:solidFill>
              </a:rPr>
              <a:t>.</a:t>
            </a:r>
          </a:p>
        </p:txBody>
      </p:sp>
      <p:sp>
        <p:nvSpPr>
          <p:cNvPr id="4" name="Datumsplatzhalter 3"/>
          <p:cNvSpPr>
            <a:spLocks noGrp="1"/>
          </p:cNvSpPr>
          <p:nvPr>
            <p:ph type="dt" sz="half" idx="10"/>
          </p:nvPr>
        </p:nvSpPr>
        <p:spPr/>
        <p:txBody>
          <a:bodyPr/>
          <a:lstStyle/>
          <a:p>
            <a:r>
              <a:rPr lang="de-DE" dirty="0"/>
              <a:t>16.11.2018</a:t>
            </a:r>
          </a:p>
        </p:txBody>
      </p:sp>
      <p:sp>
        <p:nvSpPr>
          <p:cNvPr id="5" name="Fußzeilenplatzhalter 4"/>
          <p:cNvSpPr>
            <a:spLocks noGrp="1"/>
          </p:cNvSpPr>
          <p:nvPr>
            <p:ph type="ftr" sz="quarter" idx="11"/>
          </p:nvPr>
        </p:nvSpPr>
        <p:spPr/>
        <p:txBody>
          <a:bodyPr/>
          <a:lstStyle/>
          <a:p>
            <a:r>
              <a:rPr lang="de-DE" dirty="0"/>
              <a:t>12. STUTTGARTER ARCHITEKTEN- UND INGENIEURTAG</a:t>
            </a:r>
          </a:p>
        </p:txBody>
      </p:sp>
      <p:sp>
        <p:nvSpPr>
          <p:cNvPr id="6" name="Foliennummernplatzhalter 5"/>
          <p:cNvSpPr>
            <a:spLocks noGrp="1"/>
          </p:cNvSpPr>
          <p:nvPr>
            <p:ph type="sldNum" sz="quarter" idx="12"/>
          </p:nvPr>
        </p:nvSpPr>
        <p:spPr/>
        <p:txBody>
          <a:bodyPr/>
          <a:lstStyle/>
          <a:p>
            <a:fld id="{BCAFA016-22C8-4E13-96EC-D333157371F9}" type="slidenum">
              <a:rPr lang="de-DE" smtClean="0"/>
              <a:t>4</a:t>
            </a:fld>
            <a:endParaRPr lang="de-DE"/>
          </a:p>
        </p:txBody>
      </p:sp>
    </p:spTree>
    <p:extLst>
      <p:ext uri="{BB962C8B-B14F-4D97-AF65-F5344CB8AC3E}">
        <p14:creationId xmlns:p14="http://schemas.microsoft.com/office/powerpoint/2010/main" val="4390883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B44DBC62-6A67-4D66-9075-8E0110AEC793}" type="slidenum">
              <a:rPr lang="de-DE" smtClean="0"/>
              <a:t>40</a:t>
            </a:fld>
            <a:endParaRPr lang="de-DE" dirty="0"/>
          </a:p>
        </p:txBody>
      </p:sp>
      <p:sp>
        <p:nvSpPr>
          <p:cNvPr id="6" name="Textplatzhalter 5"/>
          <p:cNvSpPr>
            <a:spLocks noGrp="1"/>
          </p:cNvSpPr>
          <p:nvPr>
            <p:ph type="body" sz="quarter" idx="13"/>
          </p:nvPr>
        </p:nvSpPr>
        <p:spPr>
          <a:xfrm>
            <a:off x="1043608" y="5445224"/>
            <a:ext cx="7705105" cy="720080"/>
          </a:xfrm>
        </p:spPr>
        <p:txBody>
          <a:bodyPr/>
          <a:lstStyle/>
          <a:p>
            <a:r>
              <a:rPr lang="de-DE" dirty="0"/>
              <a:t>Kumulierte Einsparung und Primärenergieaufwand der Herstellung</a:t>
            </a:r>
            <a:br>
              <a:rPr lang="de-DE" dirty="0"/>
            </a:br>
            <a:r>
              <a:rPr lang="de-DE" dirty="0"/>
              <a:t>(</a:t>
            </a:r>
            <a:r>
              <a:rPr lang="de-DE" dirty="0" err="1"/>
              <a:t>life</a:t>
            </a:r>
            <a:r>
              <a:rPr lang="de-DE" dirty="0"/>
              <a:t> </a:t>
            </a:r>
            <a:r>
              <a:rPr lang="de-DE" dirty="0" err="1"/>
              <a:t>cycle</a:t>
            </a:r>
            <a:r>
              <a:rPr lang="de-DE" dirty="0"/>
              <a:t>) - es gibt ein energetisches Optimum</a:t>
            </a:r>
          </a:p>
          <a:p>
            <a:endParaRPr lang="de-DE" dirty="0"/>
          </a:p>
        </p:txBody>
      </p:sp>
      <p:sp>
        <p:nvSpPr>
          <p:cNvPr id="5" name="Titel 4"/>
          <p:cNvSpPr>
            <a:spLocks noGrp="1"/>
          </p:cNvSpPr>
          <p:nvPr>
            <p:ph type="title"/>
          </p:nvPr>
        </p:nvSpPr>
        <p:spPr/>
        <p:txBody>
          <a:bodyPr/>
          <a:lstStyle/>
          <a:p>
            <a:r>
              <a:rPr lang="de-DE" dirty="0"/>
              <a:t>Notwendige Eingangsdaten</a:t>
            </a:r>
          </a:p>
        </p:txBody>
      </p:sp>
      <p:graphicFrame>
        <p:nvGraphicFramePr>
          <p:cNvPr id="9" name="Diagramm 8"/>
          <p:cNvGraphicFramePr>
            <a:graphicFrameLocks/>
          </p:cNvGraphicFramePr>
          <p:nvPr>
            <p:extLst>
              <p:ext uri="{D42A27DB-BD31-4B8C-83A1-F6EECF244321}">
                <p14:modId xmlns:p14="http://schemas.microsoft.com/office/powerpoint/2010/main" val="527641976"/>
              </p:ext>
            </p:extLst>
          </p:nvPr>
        </p:nvGraphicFramePr>
        <p:xfrm>
          <a:off x="467544" y="1268760"/>
          <a:ext cx="4608512" cy="3451372"/>
        </p:xfrm>
        <a:graphic>
          <a:graphicData uri="http://schemas.openxmlformats.org/drawingml/2006/chart">
            <c:chart xmlns:c="http://schemas.openxmlformats.org/drawingml/2006/chart" xmlns:r="http://schemas.openxmlformats.org/officeDocument/2006/relationships" r:id="rId3"/>
          </a:graphicData>
        </a:graphic>
      </p:graphicFrame>
      <p:sp>
        <p:nvSpPr>
          <p:cNvPr id="4" name="Fußzeilenplatzhalter 3"/>
          <p:cNvSpPr>
            <a:spLocks noGrp="1"/>
          </p:cNvSpPr>
          <p:nvPr>
            <p:ph type="ftr" sz="quarter" idx="11"/>
          </p:nvPr>
        </p:nvSpPr>
        <p:spPr/>
        <p:txBody>
          <a:bodyPr/>
          <a:lstStyle/>
          <a:p>
            <a:r>
              <a:rPr lang="de-DE"/>
              <a:t>Jahrestagung 2015 Bundesbau Baden-Württemberg</a:t>
            </a:r>
          </a:p>
        </p:txBody>
      </p:sp>
      <p:pic>
        <p:nvPicPr>
          <p:cNvPr id="8" name="Picture 2" descr="\\10.49.1.20\jpeg\11\116\11677 Hallenbad Eislingen\02.08.2017\DSCN523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0640" y="1727524"/>
            <a:ext cx="3273331" cy="245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68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B44DBC62-6A67-4D66-9075-8E0110AEC793}" type="slidenum">
              <a:rPr lang="de-DE" smtClean="0"/>
              <a:t>41</a:t>
            </a:fld>
            <a:endParaRPr lang="de-DE"/>
          </a:p>
        </p:txBody>
      </p:sp>
      <p:sp>
        <p:nvSpPr>
          <p:cNvPr id="6" name="Textplatzhalter 5"/>
          <p:cNvSpPr>
            <a:spLocks noGrp="1"/>
          </p:cNvSpPr>
          <p:nvPr>
            <p:ph type="body" sz="quarter" idx="13"/>
          </p:nvPr>
        </p:nvSpPr>
        <p:spPr>
          <a:xfrm>
            <a:off x="1043608" y="5301208"/>
            <a:ext cx="7705105" cy="648072"/>
          </a:xfrm>
        </p:spPr>
        <p:txBody>
          <a:bodyPr>
            <a:normAutofit lnSpcReduction="10000"/>
          </a:bodyPr>
          <a:lstStyle/>
          <a:p>
            <a:br>
              <a:rPr lang="de-DE" dirty="0"/>
            </a:br>
            <a:r>
              <a:rPr lang="de-DE" b="1" dirty="0"/>
              <a:t>Zoom</a:t>
            </a:r>
            <a:r>
              <a:rPr lang="de-DE" dirty="0"/>
              <a:t>: der Schnittpunkt bestimmt die energetisch optimale Dicke</a:t>
            </a:r>
          </a:p>
        </p:txBody>
      </p:sp>
      <p:sp>
        <p:nvSpPr>
          <p:cNvPr id="5" name="Titel 4"/>
          <p:cNvSpPr>
            <a:spLocks noGrp="1"/>
          </p:cNvSpPr>
          <p:nvPr>
            <p:ph type="title"/>
          </p:nvPr>
        </p:nvSpPr>
        <p:spPr/>
        <p:txBody>
          <a:bodyPr/>
          <a:lstStyle/>
          <a:p>
            <a:r>
              <a:rPr lang="de-DE" dirty="0"/>
              <a:t>Notwendige Eingangsdaten</a:t>
            </a:r>
          </a:p>
        </p:txBody>
      </p:sp>
      <p:sp>
        <p:nvSpPr>
          <p:cNvPr id="4" name="Textfeld 3"/>
          <p:cNvSpPr txBox="1"/>
          <p:nvPr/>
        </p:nvSpPr>
        <p:spPr>
          <a:xfrm>
            <a:off x="1043608" y="4869160"/>
            <a:ext cx="4464496" cy="369332"/>
          </a:xfrm>
          <a:prstGeom prst="rect">
            <a:avLst/>
          </a:prstGeom>
          <a:noFill/>
        </p:spPr>
        <p:txBody>
          <a:bodyPr wrap="square" rtlCol="0">
            <a:spAutoFit/>
          </a:bodyPr>
          <a:lstStyle/>
          <a:p>
            <a:r>
              <a:rPr lang="de-DE" dirty="0"/>
              <a:t>X-ter Zentimeter der Dämmung</a:t>
            </a:r>
          </a:p>
        </p:txBody>
      </p:sp>
      <p:sp>
        <p:nvSpPr>
          <p:cNvPr id="9" name="Textfeld 8"/>
          <p:cNvSpPr txBox="1"/>
          <p:nvPr/>
        </p:nvSpPr>
        <p:spPr>
          <a:xfrm>
            <a:off x="5580112" y="3933056"/>
            <a:ext cx="3384376" cy="646331"/>
          </a:xfrm>
          <a:prstGeom prst="rect">
            <a:avLst/>
          </a:prstGeom>
          <a:noFill/>
        </p:spPr>
        <p:txBody>
          <a:bodyPr wrap="square" rtlCol="0">
            <a:spAutoFit/>
          </a:bodyPr>
          <a:lstStyle/>
          <a:p>
            <a:r>
              <a:rPr lang="de-DE" dirty="0"/>
              <a:t>Herstellungsenergie des x-ten Zentimeters</a:t>
            </a:r>
          </a:p>
        </p:txBody>
      </p:sp>
      <p:graphicFrame>
        <p:nvGraphicFramePr>
          <p:cNvPr id="10" name="Diagramm 9"/>
          <p:cNvGraphicFramePr>
            <a:graphicFrameLocks/>
          </p:cNvGraphicFramePr>
          <p:nvPr>
            <p:extLst>
              <p:ext uri="{D42A27DB-BD31-4B8C-83A1-F6EECF244321}">
                <p14:modId xmlns:p14="http://schemas.microsoft.com/office/powerpoint/2010/main" val="3807523664"/>
              </p:ext>
            </p:extLst>
          </p:nvPr>
        </p:nvGraphicFramePr>
        <p:xfrm>
          <a:off x="251520" y="842746"/>
          <a:ext cx="6779289" cy="4026414"/>
        </p:xfrm>
        <a:graphic>
          <a:graphicData uri="http://schemas.openxmlformats.org/drawingml/2006/chart">
            <c:chart xmlns:c="http://schemas.openxmlformats.org/drawingml/2006/chart" xmlns:r="http://schemas.openxmlformats.org/officeDocument/2006/relationships" r:id="rId3"/>
          </a:graphicData>
        </a:graphic>
      </p:graphicFrame>
      <p:sp>
        <p:nvSpPr>
          <p:cNvPr id="7" name="Ellipse 6"/>
          <p:cNvSpPr/>
          <p:nvPr/>
        </p:nvSpPr>
        <p:spPr>
          <a:xfrm>
            <a:off x="4572000" y="3981053"/>
            <a:ext cx="360040" cy="360040"/>
          </a:xfrm>
          <a:prstGeom prst="ellipse">
            <a:avLst/>
          </a:prstGeom>
          <a:no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a:p>
        </p:txBody>
      </p:sp>
      <p:sp>
        <p:nvSpPr>
          <p:cNvPr id="11" name="Textfeld 10"/>
          <p:cNvSpPr txBox="1"/>
          <p:nvPr/>
        </p:nvSpPr>
        <p:spPr>
          <a:xfrm>
            <a:off x="4824028" y="2420888"/>
            <a:ext cx="1512168" cy="923330"/>
          </a:xfrm>
          <a:prstGeom prst="rect">
            <a:avLst/>
          </a:prstGeom>
          <a:noFill/>
          <a:ln>
            <a:solidFill>
              <a:srgbClr val="FF0000"/>
            </a:solidFill>
          </a:ln>
        </p:spPr>
        <p:txBody>
          <a:bodyPr wrap="square" rtlCol="0">
            <a:spAutoFit/>
          </a:bodyPr>
          <a:lstStyle/>
          <a:p>
            <a:pPr algn="ctr"/>
            <a:r>
              <a:rPr lang="de-DE" dirty="0"/>
              <a:t>A/B = Erntefaktor</a:t>
            </a:r>
            <a:br>
              <a:rPr lang="de-DE" dirty="0"/>
            </a:br>
            <a:r>
              <a:rPr lang="de-DE" dirty="0"/>
              <a:t>&lt; 1!</a:t>
            </a:r>
          </a:p>
        </p:txBody>
      </p:sp>
      <p:cxnSp>
        <p:nvCxnSpPr>
          <p:cNvPr id="12" name="Gerade Verbindung mit Pfeil 11"/>
          <p:cNvCxnSpPr/>
          <p:nvPr/>
        </p:nvCxnSpPr>
        <p:spPr>
          <a:xfrm>
            <a:off x="4751784" y="3429000"/>
            <a:ext cx="1296144"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a:off x="4751784" y="3170585"/>
            <a:ext cx="0" cy="1085636"/>
          </a:xfrm>
          <a:prstGeom prst="line">
            <a:avLst/>
          </a:prstGeom>
        </p:spPr>
        <p:style>
          <a:lnRef idx="1">
            <a:schemeClr val="accent1"/>
          </a:lnRef>
          <a:fillRef idx="0">
            <a:schemeClr val="accent1"/>
          </a:fillRef>
          <a:effectRef idx="0">
            <a:schemeClr val="accent1"/>
          </a:effectRef>
          <a:fontRef idx="minor">
            <a:schemeClr val="tx1"/>
          </a:fontRef>
        </p:style>
      </p:cxnSp>
      <p:sp>
        <p:nvSpPr>
          <p:cNvPr id="8" name="Fußzeilenplatzhalter 7"/>
          <p:cNvSpPr>
            <a:spLocks noGrp="1"/>
          </p:cNvSpPr>
          <p:nvPr>
            <p:ph type="ftr" sz="quarter" idx="11"/>
          </p:nvPr>
        </p:nvSpPr>
        <p:spPr/>
        <p:txBody>
          <a:bodyPr/>
          <a:lstStyle/>
          <a:p>
            <a:r>
              <a:rPr lang="de-DE"/>
              <a:t>Jahrestagung 2015 Bundesbau Baden-Württemberg</a:t>
            </a:r>
          </a:p>
        </p:txBody>
      </p:sp>
    </p:spTree>
    <p:extLst>
      <p:ext uri="{BB962C8B-B14F-4D97-AF65-F5344CB8AC3E}">
        <p14:creationId xmlns:p14="http://schemas.microsoft.com/office/powerpoint/2010/main" val="4274082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a:t>16.11.2018</a:t>
            </a:r>
            <a:endParaRPr lang="de-DE" dirty="0"/>
          </a:p>
        </p:txBody>
      </p:sp>
      <p:sp>
        <p:nvSpPr>
          <p:cNvPr id="3" name="Fußzeilenplatzhalter 2"/>
          <p:cNvSpPr>
            <a:spLocks noGrp="1"/>
          </p:cNvSpPr>
          <p:nvPr>
            <p:ph type="ftr" sz="quarter" idx="11"/>
          </p:nvPr>
        </p:nvSpPr>
        <p:spPr/>
        <p:txBody>
          <a:bodyPr/>
          <a:lstStyle/>
          <a:p>
            <a:r>
              <a:rPr lang="de-DE"/>
              <a:t>10. STUTTGARTER ARCHITEKTEN- UND INGENIEURTAG</a:t>
            </a:r>
          </a:p>
        </p:txBody>
      </p:sp>
      <p:sp>
        <p:nvSpPr>
          <p:cNvPr id="4" name="Foliennummernplatzhalter 3"/>
          <p:cNvSpPr>
            <a:spLocks noGrp="1"/>
          </p:cNvSpPr>
          <p:nvPr>
            <p:ph type="sldNum" sz="quarter" idx="12"/>
          </p:nvPr>
        </p:nvSpPr>
        <p:spPr/>
        <p:txBody>
          <a:bodyPr/>
          <a:lstStyle/>
          <a:p>
            <a:fld id="{BCAFA016-22C8-4E13-96EC-D333157371F9}" type="slidenum">
              <a:rPr lang="de-DE" smtClean="0"/>
              <a:t>42</a:t>
            </a:fld>
            <a:endParaRPr lang="de-DE"/>
          </a:p>
        </p:txBody>
      </p:sp>
      <p:sp>
        <p:nvSpPr>
          <p:cNvPr id="5" name="Untertitel 8"/>
          <p:cNvSpPr txBox="1">
            <a:spLocks/>
          </p:cNvSpPr>
          <p:nvPr/>
        </p:nvSpPr>
        <p:spPr>
          <a:xfrm>
            <a:off x="611560" y="980728"/>
            <a:ext cx="7776864" cy="489654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b="1" dirty="0">
                <a:solidFill>
                  <a:schemeClr val="accent6">
                    <a:lumMod val="75000"/>
                  </a:schemeClr>
                </a:solidFill>
              </a:rPr>
              <a:t>Welchen U-Wert erreiche ich?</a:t>
            </a:r>
          </a:p>
          <a:p>
            <a:pPr marL="0" indent="0">
              <a:buNone/>
            </a:pPr>
            <a:r>
              <a:rPr lang="de-DE" dirty="0"/>
              <a:t>	Dazu werden die Bemessungswerte benötigt (1)</a:t>
            </a:r>
          </a:p>
          <a:p>
            <a:pPr marL="0" indent="0">
              <a:buNone/>
            </a:pPr>
            <a:r>
              <a:rPr lang="de-DE" b="1" dirty="0">
                <a:solidFill>
                  <a:schemeClr val="accent6">
                    <a:lumMod val="75000"/>
                  </a:schemeClr>
                </a:solidFill>
              </a:rPr>
              <a:t>Wo liegt das energetische Optimum?</a:t>
            </a:r>
            <a:br>
              <a:rPr lang="de-DE" b="1" dirty="0">
                <a:solidFill>
                  <a:schemeClr val="accent6">
                    <a:lumMod val="75000"/>
                  </a:schemeClr>
                </a:solidFill>
              </a:rPr>
            </a:br>
            <a:r>
              <a:rPr lang="de-DE" b="1" dirty="0">
                <a:solidFill>
                  <a:schemeClr val="accent6">
                    <a:lumMod val="75000"/>
                  </a:schemeClr>
                </a:solidFill>
              </a:rPr>
              <a:t>	</a:t>
            </a:r>
            <a:r>
              <a:rPr lang="de-DE" dirty="0"/>
              <a:t>Dazu wird die Herstellungsenergie benötigt (2)</a:t>
            </a:r>
          </a:p>
          <a:p>
            <a:pPr marL="0" indent="0">
              <a:buNone/>
            </a:pPr>
            <a:r>
              <a:rPr lang="de-DE" b="1" dirty="0">
                <a:solidFill>
                  <a:schemeClr val="accent6">
                    <a:lumMod val="75000"/>
                  </a:schemeClr>
                </a:solidFill>
              </a:rPr>
              <a:t>Wäre ein konventionelles Dach mit einem anderen Dämmstoff hier besser?</a:t>
            </a:r>
          </a:p>
          <a:p>
            <a:pPr marL="0" indent="0">
              <a:buNone/>
            </a:pPr>
            <a:r>
              <a:rPr lang="de-DE" dirty="0"/>
              <a:t>	Dazu werden die Ökoparameter benötigt (3)</a:t>
            </a:r>
          </a:p>
          <a:p>
            <a:pPr marL="0" indent="0">
              <a:buNone/>
            </a:pPr>
            <a:r>
              <a:rPr lang="de-DE" b="1" dirty="0">
                <a:solidFill>
                  <a:schemeClr val="accent6">
                    <a:lumMod val="75000"/>
                  </a:schemeClr>
                </a:solidFill>
              </a:rPr>
              <a:t>Wo liegt das wirtschaftliche Optimum?</a:t>
            </a:r>
          </a:p>
          <a:p>
            <a:pPr marL="0" indent="0">
              <a:buNone/>
            </a:pPr>
            <a:r>
              <a:rPr lang="de-DE" dirty="0"/>
              <a:t>	Dazu werden Richtpreise benötigt  (4)</a:t>
            </a:r>
          </a:p>
          <a:p>
            <a:pPr marL="0" indent="0">
              <a:buNone/>
            </a:pPr>
            <a:r>
              <a:rPr lang="de-DE" b="1" dirty="0">
                <a:solidFill>
                  <a:schemeClr val="accent6">
                    <a:lumMod val="75000"/>
                  </a:schemeClr>
                </a:solidFill>
              </a:rPr>
              <a:t>Wie entsorge ich das Dach am Ende?</a:t>
            </a:r>
          </a:p>
          <a:p>
            <a:pPr marL="0" indent="0">
              <a:buNone/>
            </a:pPr>
            <a:r>
              <a:rPr lang="de-DE" dirty="0"/>
              <a:t>	Hierzu wird z. B. ein Abfallschlüssel benötigt  (5)</a:t>
            </a:r>
          </a:p>
          <a:p>
            <a:pPr marL="0" indent="0">
              <a:buNone/>
            </a:pPr>
            <a:endParaRPr lang="de-DE" b="1" dirty="0">
              <a:solidFill>
                <a:schemeClr val="accent6">
                  <a:lumMod val="75000"/>
                </a:schemeClr>
              </a:solidFill>
            </a:endParaRPr>
          </a:p>
          <a:p>
            <a:pPr marL="0" indent="0">
              <a:buNone/>
            </a:pPr>
            <a:endParaRPr lang="de-DE" dirty="0"/>
          </a:p>
          <a:p>
            <a:pPr marL="0" indent="0">
              <a:buNone/>
            </a:pPr>
            <a:endParaRPr lang="de-DE" dirty="0"/>
          </a:p>
          <a:p>
            <a:pPr marL="0" indent="0">
              <a:buNone/>
            </a:pPr>
            <a:endParaRPr lang="de-DE" dirty="0"/>
          </a:p>
          <a:p>
            <a:pPr marL="0" indent="0">
              <a:buNone/>
            </a:pPr>
            <a:endParaRPr lang="de-DE" dirty="0"/>
          </a:p>
        </p:txBody>
      </p:sp>
      <p:sp>
        <p:nvSpPr>
          <p:cNvPr id="6" name="Titel 7"/>
          <p:cNvSpPr txBox="1">
            <a:spLocks/>
          </p:cNvSpPr>
          <p:nvPr/>
        </p:nvSpPr>
        <p:spPr>
          <a:xfrm>
            <a:off x="457200" y="274638"/>
            <a:ext cx="8229600" cy="562074"/>
          </a:xfrm>
          <a:prstGeom prst="rect">
            <a:avLst/>
          </a:prstGeom>
        </p:spPr>
        <p:txBody>
          <a:bodyPr/>
          <a:lstStyle>
            <a:lvl1pPr algn="l" defTabSz="914400" rtl="0" eaLnBrk="1" latinLnBrk="0" hangingPunct="1">
              <a:spcBef>
                <a:spcPct val="0"/>
              </a:spcBef>
              <a:buNone/>
              <a:defRPr sz="3200" kern="1200">
                <a:solidFill>
                  <a:schemeClr val="tx1"/>
                </a:solidFill>
                <a:latin typeface="+mj-lt"/>
                <a:ea typeface="+mj-ea"/>
                <a:cs typeface="+mj-cs"/>
              </a:defRPr>
            </a:lvl1pPr>
          </a:lstStyle>
          <a:p>
            <a:r>
              <a:rPr lang="de-DE" sz="2400" dirty="0"/>
              <a:t>Fragen</a:t>
            </a:r>
          </a:p>
        </p:txBody>
      </p:sp>
    </p:spTree>
    <p:extLst>
      <p:ext uri="{BB962C8B-B14F-4D97-AF65-F5344CB8AC3E}">
        <p14:creationId xmlns:p14="http://schemas.microsoft.com/office/powerpoint/2010/main" val="11863524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a:t>16.11.2018</a:t>
            </a:r>
            <a:endParaRPr lang="de-DE" dirty="0"/>
          </a:p>
        </p:txBody>
      </p:sp>
      <p:sp>
        <p:nvSpPr>
          <p:cNvPr id="3" name="Fußzeilenplatzhalter 2"/>
          <p:cNvSpPr>
            <a:spLocks noGrp="1"/>
          </p:cNvSpPr>
          <p:nvPr>
            <p:ph type="ftr" sz="quarter" idx="11"/>
          </p:nvPr>
        </p:nvSpPr>
        <p:spPr/>
        <p:txBody>
          <a:bodyPr/>
          <a:lstStyle/>
          <a:p>
            <a:r>
              <a:rPr lang="de-DE"/>
              <a:t>10. STUTTGARTER ARCHITEKTEN- UND INGENIEURTAG</a:t>
            </a:r>
          </a:p>
        </p:txBody>
      </p:sp>
      <p:sp>
        <p:nvSpPr>
          <p:cNvPr id="4" name="Foliennummernplatzhalter 3"/>
          <p:cNvSpPr>
            <a:spLocks noGrp="1"/>
          </p:cNvSpPr>
          <p:nvPr>
            <p:ph type="sldNum" sz="quarter" idx="12"/>
          </p:nvPr>
        </p:nvSpPr>
        <p:spPr/>
        <p:txBody>
          <a:bodyPr/>
          <a:lstStyle/>
          <a:p>
            <a:fld id="{BCAFA016-22C8-4E13-96EC-D333157371F9}" type="slidenum">
              <a:rPr lang="de-DE" smtClean="0"/>
              <a:t>43</a:t>
            </a:fld>
            <a:endParaRPr lang="de-DE"/>
          </a:p>
        </p:txBody>
      </p:sp>
      <p:sp>
        <p:nvSpPr>
          <p:cNvPr id="5" name="Untertitel 8"/>
          <p:cNvSpPr txBox="1">
            <a:spLocks/>
          </p:cNvSpPr>
          <p:nvPr/>
        </p:nvSpPr>
        <p:spPr>
          <a:xfrm>
            <a:off x="611560" y="980728"/>
            <a:ext cx="7776864" cy="489654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dirty="0"/>
              <a:t>(1) Bemessungswerte der Wärmeleitfähigkeit: nächste Folie</a:t>
            </a:r>
          </a:p>
          <a:p>
            <a:pPr marL="0" indent="0">
              <a:buNone/>
            </a:pPr>
            <a:r>
              <a:rPr lang="de-DE" dirty="0"/>
              <a:t>(2) Herstellungsenergie: EPD, oekobau.dat)</a:t>
            </a:r>
          </a:p>
          <a:p>
            <a:pPr marL="0" indent="0">
              <a:buNone/>
            </a:pPr>
            <a:r>
              <a:rPr lang="de-DE" dirty="0"/>
              <a:t>(3) Ökoparameter: EPD oekobau.dat)</a:t>
            </a:r>
          </a:p>
          <a:p>
            <a:pPr marL="0" indent="0">
              <a:buNone/>
            </a:pPr>
            <a:r>
              <a:rPr lang="de-DE" dirty="0"/>
              <a:t>(4) Kostenangaben: Hersteller (Rabattstaffel!)</a:t>
            </a:r>
          </a:p>
          <a:p>
            <a:pPr marL="0" indent="0">
              <a:buNone/>
            </a:pPr>
            <a:r>
              <a:rPr lang="de-DE" dirty="0"/>
              <a:t>(5) Abfallschlüssel: Sicherheitsdatenblatt</a:t>
            </a:r>
          </a:p>
          <a:p>
            <a:pPr marL="0" indent="0">
              <a:buNone/>
            </a:pPr>
            <a:endParaRPr lang="de-DE" b="1" dirty="0">
              <a:solidFill>
                <a:schemeClr val="accent6">
                  <a:lumMod val="75000"/>
                </a:schemeClr>
              </a:solidFill>
            </a:endParaRPr>
          </a:p>
          <a:p>
            <a:pPr marL="0" indent="0">
              <a:buNone/>
            </a:pPr>
            <a:endParaRPr lang="de-DE" dirty="0"/>
          </a:p>
          <a:p>
            <a:pPr marL="0" indent="0">
              <a:buNone/>
            </a:pPr>
            <a:endParaRPr lang="de-DE" dirty="0"/>
          </a:p>
          <a:p>
            <a:pPr marL="0" indent="0">
              <a:buNone/>
            </a:pPr>
            <a:endParaRPr lang="de-DE" dirty="0"/>
          </a:p>
          <a:p>
            <a:pPr marL="0" indent="0">
              <a:buNone/>
            </a:pPr>
            <a:endParaRPr lang="de-DE" dirty="0"/>
          </a:p>
        </p:txBody>
      </p:sp>
      <p:sp>
        <p:nvSpPr>
          <p:cNvPr id="6" name="Titel 7"/>
          <p:cNvSpPr txBox="1">
            <a:spLocks/>
          </p:cNvSpPr>
          <p:nvPr/>
        </p:nvSpPr>
        <p:spPr>
          <a:xfrm>
            <a:off x="457200" y="274638"/>
            <a:ext cx="8229600" cy="562074"/>
          </a:xfrm>
          <a:prstGeom prst="rect">
            <a:avLst/>
          </a:prstGeom>
        </p:spPr>
        <p:txBody>
          <a:bodyPr/>
          <a:lstStyle>
            <a:lvl1pPr algn="l" defTabSz="914400" rtl="0" eaLnBrk="1" latinLnBrk="0" hangingPunct="1">
              <a:spcBef>
                <a:spcPct val="0"/>
              </a:spcBef>
              <a:buNone/>
              <a:defRPr sz="3200" kern="1200">
                <a:solidFill>
                  <a:schemeClr val="tx1"/>
                </a:solidFill>
                <a:latin typeface="+mj-lt"/>
                <a:ea typeface="+mj-ea"/>
                <a:cs typeface="+mj-cs"/>
              </a:defRPr>
            </a:lvl1pPr>
          </a:lstStyle>
          <a:p>
            <a:r>
              <a:rPr lang="de-DE" sz="2400" dirty="0"/>
              <a:t>Datenquellen</a:t>
            </a:r>
          </a:p>
        </p:txBody>
      </p:sp>
    </p:spTree>
    <p:extLst>
      <p:ext uri="{BB962C8B-B14F-4D97-AF65-F5344CB8AC3E}">
        <p14:creationId xmlns:p14="http://schemas.microsoft.com/office/powerpoint/2010/main" val="7931047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a:t>16.11.2018</a:t>
            </a:r>
            <a:endParaRPr lang="de-DE" dirty="0"/>
          </a:p>
        </p:txBody>
      </p:sp>
      <p:sp>
        <p:nvSpPr>
          <p:cNvPr id="3" name="Fußzeilenplatzhalter 2"/>
          <p:cNvSpPr>
            <a:spLocks noGrp="1"/>
          </p:cNvSpPr>
          <p:nvPr>
            <p:ph type="ftr" sz="quarter" idx="11"/>
          </p:nvPr>
        </p:nvSpPr>
        <p:spPr/>
        <p:txBody>
          <a:bodyPr/>
          <a:lstStyle/>
          <a:p>
            <a:r>
              <a:rPr lang="de-DE"/>
              <a:t>10. STUTTGARTER ARCHITEKTEN- UND INGENIEURTAG</a:t>
            </a:r>
          </a:p>
        </p:txBody>
      </p:sp>
      <p:sp>
        <p:nvSpPr>
          <p:cNvPr id="4" name="Foliennummernplatzhalter 3"/>
          <p:cNvSpPr>
            <a:spLocks noGrp="1"/>
          </p:cNvSpPr>
          <p:nvPr>
            <p:ph type="sldNum" sz="quarter" idx="12"/>
          </p:nvPr>
        </p:nvSpPr>
        <p:spPr/>
        <p:txBody>
          <a:bodyPr/>
          <a:lstStyle/>
          <a:p>
            <a:fld id="{BCAFA016-22C8-4E13-96EC-D333157371F9}" type="slidenum">
              <a:rPr lang="de-DE" smtClean="0"/>
              <a:t>44</a:t>
            </a:fld>
            <a:endParaRPr lang="de-DE"/>
          </a:p>
        </p:txBody>
      </p:sp>
      <p:sp>
        <p:nvSpPr>
          <p:cNvPr id="5" name="Untertitel 8"/>
          <p:cNvSpPr txBox="1">
            <a:spLocks/>
          </p:cNvSpPr>
          <p:nvPr/>
        </p:nvSpPr>
        <p:spPr>
          <a:xfrm>
            <a:off x="683568" y="980728"/>
            <a:ext cx="8208912" cy="52565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AutoNum type="arabicParenBoth"/>
            </a:pPr>
            <a:r>
              <a:rPr lang="de-DE" b="1" dirty="0">
                <a:solidFill>
                  <a:schemeClr val="accent6">
                    <a:lumMod val="75000"/>
                  </a:schemeClr>
                </a:solidFill>
              </a:rPr>
              <a:t>Bemessungswert der Wärmeleitfähigkeit</a:t>
            </a:r>
          </a:p>
          <a:p>
            <a:pPr marL="0" indent="0">
              <a:buNone/>
            </a:pPr>
            <a:endParaRPr lang="de-DE" b="1" dirty="0">
              <a:solidFill>
                <a:schemeClr val="accent6">
                  <a:lumMod val="75000"/>
                </a:schemeClr>
              </a:solidFill>
            </a:endParaRPr>
          </a:p>
          <a:p>
            <a:pPr marL="0" indent="0">
              <a:buNone/>
            </a:pPr>
            <a:endParaRPr lang="de-DE" b="1" dirty="0">
              <a:solidFill>
                <a:schemeClr val="accent6">
                  <a:lumMod val="75000"/>
                </a:schemeClr>
              </a:solidFill>
            </a:endParaRPr>
          </a:p>
          <a:p>
            <a:pPr marL="0" indent="0">
              <a:buNone/>
            </a:pPr>
            <a:endParaRPr lang="de-DE" b="1" dirty="0">
              <a:solidFill>
                <a:schemeClr val="accent6">
                  <a:lumMod val="75000"/>
                </a:schemeClr>
              </a:solidFill>
            </a:endParaRPr>
          </a:p>
          <a:p>
            <a:pPr marL="0" indent="0">
              <a:buNone/>
            </a:pPr>
            <a:endParaRPr lang="de-DE" b="1" dirty="0">
              <a:solidFill>
                <a:schemeClr val="accent6">
                  <a:lumMod val="75000"/>
                </a:schemeClr>
              </a:solidFill>
            </a:endParaRPr>
          </a:p>
          <a:p>
            <a:pPr marL="0" indent="0">
              <a:buNone/>
            </a:pPr>
            <a:endParaRPr lang="de-DE" b="1" dirty="0">
              <a:solidFill>
                <a:schemeClr val="accent6">
                  <a:lumMod val="75000"/>
                </a:schemeClr>
              </a:solidFill>
            </a:endParaRPr>
          </a:p>
          <a:p>
            <a:pPr marL="0" indent="0">
              <a:buNone/>
            </a:pPr>
            <a:endParaRPr lang="de-DE" b="1" dirty="0">
              <a:solidFill>
                <a:schemeClr val="accent6">
                  <a:lumMod val="75000"/>
                </a:schemeClr>
              </a:solidFill>
            </a:endParaRPr>
          </a:p>
          <a:p>
            <a:pPr marL="0" indent="0">
              <a:buNone/>
            </a:pPr>
            <a:endParaRPr lang="de-DE" b="1" dirty="0">
              <a:solidFill>
                <a:schemeClr val="accent6">
                  <a:lumMod val="75000"/>
                </a:schemeClr>
              </a:solidFill>
            </a:endParaRPr>
          </a:p>
          <a:p>
            <a:pPr marL="0" indent="0">
              <a:buNone/>
            </a:pPr>
            <a:endParaRPr lang="de-DE" b="1" dirty="0">
              <a:solidFill>
                <a:schemeClr val="accent6">
                  <a:lumMod val="75000"/>
                </a:schemeClr>
              </a:solidFill>
            </a:endParaRPr>
          </a:p>
          <a:p>
            <a:pPr marL="0" indent="0">
              <a:buNone/>
            </a:pPr>
            <a:endParaRPr lang="de-DE" b="1" dirty="0">
              <a:solidFill>
                <a:schemeClr val="accent6">
                  <a:lumMod val="75000"/>
                </a:schemeClr>
              </a:solidFill>
            </a:endParaRPr>
          </a:p>
          <a:p>
            <a:pPr marL="0" indent="0">
              <a:buNone/>
            </a:pPr>
            <a:endParaRPr lang="de-DE" b="1" dirty="0">
              <a:solidFill>
                <a:schemeClr val="accent6">
                  <a:lumMod val="75000"/>
                </a:schemeClr>
              </a:solidFill>
            </a:endParaRPr>
          </a:p>
          <a:p>
            <a:pPr marL="0" indent="0">
              <a:buNone/>
            </a:pPr>
            <a:r>
              <a:rPr lang="de-DE" dirty="0"/>
              <a:t>Das sind 64 Werte für 4 Produkte eines Herstellers. </a:t>
            </a:r>
            <a:r>
              <a:rPr lang="de-DE" dirty="0">
                <a:solidFill>
                  <a:srgbClr val="FF0000"/>
                </a:solidFill>
              </a:rPr>
              <a:t>ABER</a:t>
            </a:r>
          </a:p>
          <a:p>
            <a:pPr marL="0" indent="0">
              <a:buNone/>
            </a:pPr>
            <a:endParaRPr lang="de-DE" b="1" dirty="0"/>
          </a:p>
          <a:p>
            <a:pPr marL="457200" indent="-457200">
              <a:buAutoNum type="arabicParenBoth"/>
            </a:pPr>
            <a:endParaRPr lang="de-DE" b="1" dirty="0">
              <a:solidFill>
                <a:schemeClr val="accent6">
                  <a:lumMod val="75000"/>
                </a:schemeClr>
              </a:solidFill>
            </a:endParaRPr>
          </a:p>
          <a:p>
            <a:pPr marL="457200" indent="-457200">
              <a:buAutoNum type="arabicParenBoth"/>
            </a:pPr>
            <a:endParaRPr lang="de-DE" b="1" dirty="0">
              <a:solidFill>
                <a:schemeClr val="accent6">
                  <a:lumMod val="75000"/>
                </a:schemeClr>
              </a:solidFill>
            </a:endParaRPr>
          </a:p>
          <a:p>
            <a:pPr marL="457200" indent="-457200">
              <a:buAutoNum type="arabicParenBoth"/>
            </a:pPr>
            <a:endParaRPr lang="de-DE" b="1" dirty="0">
              <a:solidFill>
                <a:schemeClr val="accent6">
                  <a:lumMod val="75000"/>
                </a:schemeClr>
              </a:solidFill>
            </a:endParaRPr>
          </a:p>
          <a:p>
            <a:pPr marL="457200" indent="-457200">
              <a:buAutoNum type="arabicParenBoth"/>
            </a:pPr>
            <a:endParaRPr lang="de-DE" b="1" dirty="0">
              <a:solidFill>
                <a:schemeClr val="accent6">
                  <a:lumMod val="75000"/>
                </a:schemeClr>
              </a:solidFill>
            </a:endParaRPr>
          </a:p>
          <a:p>
            <a:pPr marL="457200" indent="-457200">
              <a:buAutoNum type="arabicParenBoth"/>
            </a:pPr>
            <a:endParaRPr lang="de-DE" b="1" dirty="0">
              <a:solidFill>
                <a:schemeClr val="accent6">
                  <a:lumMod val="75000"/>
                </a:schemeClr>
              </a:solidFill>
            </a:endParaRPr>
          </a:p>
          <a:p>
            <a:pPr marL="0" indent="0">
              <a:buNone/>
            </a:pPr>
            <a:endParaRPr lang="de-DE" b="1" dirty="0">
              <a:solidFill>
                <a:schemeClr val="accent6">
                  <a:lumMod val="75000"/>
                </a:schemeClr>
              </a:solidFill>
            </a:endParaRPr>
          </a:p>
          <a:p>
            <a:pPr marL="0" indent="0">
              <a:buNone/>
            </a:pPr>
            <a:endParaRPr lang="de-DE" b="1" dirty="0">
              <a:solidFill>
                <a:schemeClr val="accent6">
                  <a:lumMod val="75000"/>
                </a:schemeClr>
              </a:solidFill>
            </a:endParaRPr>
          </a:p>
          <a:p>
            <a:pPr marL="457200" indent="-457200">
              <a:buAutoNum type="arabicParenBoth"/>
            </a:pPr>
            <a:endParaRPr lang="de-DE" b="1" dirty="0">
              <a:solidFill>
                <a:schemeClr val="accent6">
                  <a:lumMod val="75000"/>
                </a:schemeClr>
              </a:solidFill>
            </a:endParaRPr>
          </a:p>
          <a:p>
            <a:pPr marL="0" indent="0">
              <a:buNone/>
            </a:pPr>
            <a:endParaRPr lang="de-DE" dirty="0"/>
          </a:p>
          <a:p>
            <a:pPr marL="0" indent="0">
              <a:buNone/>
            </a:pPr>
            <a:endParaRPr lang="de-DE" dirty="0"/>
          </a:p>
          <a:p>
            <a:pPr marL="0" indent="0">
              <a:buNone/>
            </a:pPr>
            <a:endParaRPr lang="de-DE" dirty="0"/>
          </a:p>
        </p:txBody>
      </p:sp>
      <p:sp>
        <p:nvSpPr>
          <p:cNvPr id="6" name="Titel 7"/>
          <p:cNvSpPr txBox="1">
            <a:spLocks/>
          </p:cNvSpPr>
          <p:nvPr/>
        </p:nvSpPr>
        <p:spPr>
          <a:xfrm>
            <a:off x="457200" y="274638"/>
            <a:ext cx="8229600" cy="562074"/>
          </a:xfrm>
          <a:prstGeom prst="rect">
            <a:avLst/>
          </a:prstGeom>
        </p:spPr>
        <p:txBody>
          <a:bodyPr/>
          <a:lstStyle>
            <a:lvl1pPr algn="l" defTabSz="914400" rtl="0" eaLnBrk="1" latinLnBrk="0" hangingPunct="1">
              <a:spcBef>
                <a:spcPct val="0"/>
              </a:spcBef>
              <a:buNone/>
              <a:defRPr sz="3200" kern="1200">
                <a:solidFill>
                  <a:schemeClr val="tx1"/>
                </a:solidFill>
                <a:latin typeface="+mj-lt"/>
                <a:ea typeface="+mj-ea"/>
                <a:cs typeface="+mj-cs"/>
              </a:defRPr>
            </a:lvl1pPr>
          </a:lstStyle>
          <a:p>
            <a:r>
              <a:rPr lang="de-DE" sz="2400" dirty="0"/>
              <a:t>Datenquellen</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470447"/>
            <a:ext cx="8208912" cy="4406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eck 7"/>
          <p:cNvSpPr/>
          <p:nvPr/>
        </p:nvSpPr>
        <p:spPr>
          <a:xfrm>
            <a:off x="1043608" y="1556792"/>
            <a:ext cx="864096" cy="72008"/>
          </a:xfrm>
          <a:prstGeom prst="rect">
            <a:avLst/>
          </a:prstGeom>
          <a:solidFill>
            <a:schemeClr val="tx1">
              <a:lumMod val="95000"/>
              <a:lumOff val="5000"/>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31875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a:t>16.11.2018</a:t>
            </a:r>
            <a:endParaRPr lang="de-DE" dirty="0"/>
          </a:p>
        </p:txBody>
      </p:sp>
      <p:sp>
        <p:nvSpPr>
          <p:cNvPr id="3" name="Fußzeilenplatzhalter 2"/>
          <p:cNvSpPr>
            <a:spLocks noGrp="1"/>
          </p:cNvSpPr>
          <p:nvPr>
            <p:ph type="ftr" sz="quarter" idx="11"/>
          </p:nvPr>
        </p:nvSpPr>
        <p:spPr/>
        <p:txBody>
          <a:bodyPr/>
          <a:lstStyle/>
          <a:p>
            <a:r>
              <a:rPr lang="de-DE"/>
              <a:t>10. STUTTGARTER ARCHITEKTEN- UND INGENIEURTAG</a:t>
            </a:r>
          </a:p>
        </p:txBody>
      </p:sp>
      <p:sp>
        <p:nvSpPr>
          <p:cNvPr id="4" name="Foliennummernplatzhalter 3"/>
          <p:cNvSpPr>
            <a:spLocks noGrp="1"/>
          </p:cNvSpPr>
          <p:nvPr>
            <p:ph type="sldNum" sz="quarter" idx="12"/>
          </p:nvPr>
        </p:nvSpPr>
        <p:spPr/>
        <p:txBody>
          <a:bodyPr/>
          <a:lstStyle/>
          <a:p>
            <a:fld id="{BCAFA016-22C8-4E13-96EC-D333157371F9}" type="slidenum">
              <a:rPr lang="de-DE" smtClean="0"/>
              <a:t>45</a:t>
            </a:fld>
            <a:endParaRPr lang="de-DE"/>
          </a:p>
        </p:txBody>
      </p:sp>
      <p:sp>
        <p:nvSpPr>
          <p:cNvPr id="5" name="Untertitel 8"/>
          <p:cNvSpPr txBox="1">
            <a:spLocks/>
          </p:cNvSpPr>
          <p:nvPr/>
        </p:nvSpPr>
        <p:spPr>
          <a:xfrm>
            <a:off x="611560" y="980728"/>
            <a:ext cx="7776864" cy="489654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AutoNum type="arabicParenBoth"/>
            </a:pPr>
            <a:r>
              <a:rPr lang="de-DE" b="1" dirty="0">
                <a:solidFill>
                  <a:schemeClr val="accent6">
                    <a:lumMod val="75000"/>
                  </a:schemeClr>
                </a:solidFill>
              </a:rPr>
              <a:t>Bemessungswert der Wärmeleitfähigkeit</a:t>
            </a:r>
          </a:p>
          <a:p>
            <a:pPr marL="457200" indent="-457200">
              <a:buAutoNum type="arabicParenBoth"/>
            </a:pPr>
            <a:endParaRPr lang="de-DE" b="1" dirty="0">
              <a:solidFill>
                <a:schemeClr val="accent6">
                  <a:lumMod val="75000"/>
                </a:schemeClr>
              </a:solidFill>
            </a:endParaRPr>
          </a:p>
          <a:p>
            <a:pPr marL="0" indent="0">
              <a:buNone/>
            </a:pPr>
            <a:endParaRPr lang="de-DE" dirty="0"/>
          </a:p>
          <a:p>
            <a:pPr marL="0" indent="0">
              <a:buNone/>
            </a:pPr>
            <a:endParaRPr lang="de-DE" dirty="0"/>
          </a:p>
          <a:p>
            <a:pPr marL="0" indent="0">
              <a:buNone/>
            </a:pPr>
            <a:endParaRPr lang="de-DE" dirty="0"/>
          </a:p>
        </p:txBody>
      </p:sp>
      <p:sp>
        <p:nvSpPr>
          <p:cNvPr id="6" name="Titel 7"/>
          <p:cNvSpPr txBox="1">
            <a:spLocks/>
          </p:cNvSpPr>
          <p:nvPr/>
        </p:nvSpPr>
        <p:spPr>
          <a:xfrm>
            <a:off x="457200" y="274638"/>
            <a:ext cx="8229600" cy="562074"/>
          </a:xfrm>
          <a:prstGeom prst="rect">
            <a:avLst/>
          </a:prstGeom>
        </p:spPr>
        <p:txBody>
          <a:bodyPr/>
          <a:lstStyle>
            <a:lvl1pPr algn="l" defTabSz="914400" rtl="0" eaLnBrk="1" latinLnBrk="0" hangingPunct="1">
              <a:spcBef>
                <a:spcPct val="0"/>
              </a:spcBef>
              <a:buNone/>
              <a:defRPr sz="3200" kern="1200">
                <a:solidFill>
                  <a:schemeClr val="tx1"/>
                </a:solidFill>
                <a:latin typeface="+mj-lt"/>
                <a:ea typeface="+mj-ea"/>
                <a:cs typeface="+mj-cs"/>
              </a:defRPr>
            </a:lvl1pPr>
          </a:lstStyle>
          <a:p>
            <a:r>
              <a:rPr lang="de-DE" sz="2400" dirty="0"/>
              <a:t>Datenquellen</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484784"/>
            <a:ext cx="4896544" cy="463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hteck 6"/>
          <p:cNvSpPr/>
          <p:nvPr/>
        </p:nvSpPr>
        <p:spPr>
          <a:xfrm>
            <a:off x="971600" y="4797152"/>
            <a:ext cx="5256584" cy="144016"/>
          </a:xfrm>
          <a:prstGeom prst="rect">
            <a:avLst/>
          </a:prstGeom>
          <a:noFill/>
          <a:ln>
            <a:solidFill>
              <a:schemeClr val="accent6">
                <a:lumMod val="75000"/>
                <a:alpha val="6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145580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a:t>16.11.2018</a:t>
            </a:r>
            <a:endParaRPr lang="de-DE" dirty="0"/>
          </a:p>
        </p:txBody>
      </p:sp>
      <p:sp>
        <p:nvSpPr>
          <p:cNvPr id="3" name="Fußzeilenplatzhalter 2"/>
          <p:cNvSpPr>
            <a:spLocks noGrp="1"/>
          </p:cNvSpPr>
          <p:nvPr>
            <p:ph type="ftr" sz="quarter" idx="11"/>
          </p:nvPr>
        </p:nvSpPr>
        <p:spPr/>
        <p:txBody>
          <a:bodyPr/>
          <a:lstStyle/>
          <a:p>
            <a:r>
              <a:rPr lang="de-DE"/>
              <a:t>10. STUTTGARTER ARCHITEKTEN- UND INGENIEURTAG</a:t>
            </a:r>
          </a:p>
        </p:txBody>
      </p:sp>
      <p:sp>
        <p:nvSpPr>
          <p:cNvPr id="4" name="Foliennummernplatzhalter 3"/>
          <p:cNvSpPr>
            <a:spLocks noGrp="1"/>
          </p:cNvSpPr>
          <p:nvPr>
            <p:ph type="sldNum" sz="quarter" idx="12"/>
          </p:nvPr>
        </p:nvSpPr>
        <p:spPr/>
        <p:txBody>
          <a:bodyPr/>
          <a:lstStyle/>
          <a:p>
            <a:fld id="{BCAFA016-22C8-4E13-96EC-D333157371F9}" type="slidenum">
              <a:rPr lang="de-DE" smtClean="0"/>
              <a:t>46</a:t>
            </a:fld>
            <a:endParaRPr lang="de-DE"/>
          </a:p>
        </p:txBody>
      </p:sp>
      <p:sp>
        <p:nvSpPr>
          <p:cNvPr id="5" name="Untertitel 8"/>
          <p:cNvSpPr txBox="1">
            <a:spLocks/>
          </p:cNvSpPr>
          <p:nvPr/>
        </p:nvSpPr>
        <p:spPr>
          <a:xfrm>
            <a:off x="179512" y="980728"/>
            <a:ext cx="8712968" cy="489654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AutoNum type="arabicParenBoth"/>
            </a:pPr>
            <a:r>
              <a:rPr lang="de-DE" b="1" dirty="0">
                <a:solidFill>
                  <a:schemeClr val="accent6">
                    <a:lumMod val="75000"/>
                  </a:schemeClr>
                </a:solidFill>
              </a:rPr>
              <a:t>Bemessungswert der Wärmeleitfähigkeit</a:t>
            </a:r>
          </a:p>
          <a:p>
            <a:pPr marL="457200" indent="-457200">
              <a:buAutoNum type="arabicParenBoth"/>
            </a:pPr>
            <a:endParaRPr lang="de-DE" b="1" dirty="0">
              <a:solidFill>
                <a:schemeClr val="accent6">
                  <a:lumMod val="75000"/>
                </a:schemeClr>
              </a:solidFill>
            </a:endParaRPr>
          </a:p>
          <a:p>
            <a:pPr marL="457200" indent="-457200">
              <a:buAutoNum type="arabicParenBoth"/>
            </a:pPr>
            <a:endParaRPr lang="de-DE" b="1" dirty="0">
              <a:solidFill>
                <a:schemeClr val="accent6">
                  <a:lumMod val="75000"/>
                </a:schemeClr>
              </a:solidFill>
            </a:endParaRPr>
          </a:p>
          <a:p>
            <a:pPr marL="457200" indent="-457200">
              <a:buAutoNum type="arabicParenBoth"/>
            </a:pPr>
            <a:endParaRPr lang="de-DE" b="1" dirty="0">
              <a:solidFill>
                <a:schemeClr val="accent6">
                  <a:lumMod val="75000"/>
                </a:schemeClr>
              </a:solidFill>
            </a:endParaRPr>
          </a:p>
          <a:p>
            <a:pPr marL="457200" indent="-457200">
              <a:buAutoNum type="arabicParenBoth"/>
            </a:pPr>
            <a:endParaRPr lang="de-DE" b="1" dirty="0">
              <a:solidFill>
                <a:schemeClr val="accent6">
                  <a:lumMod val="75000"/>
                </a:schemeClr>
              </a:solidFill>
            </a:endParaRPr>
          </a:p>
          <a:p>
            <a:pPr marL="457200" indent="-457200">
              <a:buAutoNum type="arabicParenBoth"/>
            </a:pPr>
            <a:endParaRPr lang="de-DE" b="1" dirty="0">
              <a:solidFill>
                <a:schemeClr val="accent6">
                  <a:lumMod val="75000"/>
                </a:schemeClr>
              </a:solidFill>
            </a:endParaRPr>
          </a:p>
          <a:p>
            <a:pPr marL="0" indent="0">
              <a:buNone/>
            </a:pPr>
            <a:endParaRPr lang="de-DE" b="1" dirty="0">
              <a:solidFill>
                <a:schemeClr val="accent6">
                  <a:lumMod val="75000"/>
                </a:schemeClr>
              </a:solidFill>
            </a:endParaRPr>
          </a:p>
          <a:p>
            <a:pPr marL="0" indent="0">
              <a:buNone/>
            </a:pPr>
            <a:r>
              <a:rPr lang="de-DE" b="1" dirty="0">
                <a:solidFill>
                  <a:schemeClr val="accent6">
                    <a:lumMod val="75000"/>
                  </a:schemeClr>
                </a:solidFill>
              </a:rPr>
              <a:t>Aufpassen: </a:t>
            </a:r>
          </a:p>
          <a:p>
            <a:pPr marL="0" indent="0">
              <a:buNone/>
            </a:pPr>
            <a:r>
              <a:rPr lang="de-DE" sz="2000" dirty="0"/>
              <a:t>1. Nennwert der Wärmeleitfähigkeit </a:t>
            </a:r>
            <a:r>
              <a:rPr lang="de-DE" sz="2000" dirty="0" err="1">
                <a:latin typeface="Symbol" panose="05050102010706020507" pitchFamily="18" charset="2"/>
              </a:rPr>
              <a:t>l</a:t>
            </a:r>
            <a:r>
              <a:rPr lang="de-DE" sz="2000" baseline="-25000" dirty="0" err="1"/>
              <a:t>c</a:t>
            </a:r>
            <a:r>
              <a:rPr lang="de-DE" sz="2000" baseline="-25000" dirty="0"/>
              <a:t> </a:t>
            </a:r>
            <a:r>
              <a:rPr lang="de-DE" sz="2000" dirty="0"/>
              <a:t>ist nicht der Bemessungswert!</a:t>
            </a:r>
          </a:p>
          <a:p>
            <a:pPr marL="0" indent="0">
              <a:buNone/>
            </a:pPr>
            <a:r>
              <a:rPr lang="de-DE" sz="2000" dirty="0"/>
              <a:t>2. Der Bemessungswert nach DIN 4108-10 gilt nur für die Normanwendung </a:t>
            </a:r>
          </a:p>
          <a:p>
            <a:pPr marL="457200" indent="-457200">
              <a:buAutoNum type="arabicParenBoth"/>
            </a:pPr>
            <a:endParaRPr lang="de-DE" b="1" dirty="0">
              <a:solidFill>
                <a:schemeClr val="accent6">
                  <a:lumMod val="75000"/>
                </a:schemeClr>
              </a:solidFill>
            </a:endParaRPr>
          </a:p>
          <a:p>
            <a:pPr marL="457200" indent="-457200">
              <a:buAutoNum type="arabicParenBoth"/>
            </a:pPr>
            <a:endParaRPr lang="de-DE" b="1" dirty="0">
              <a:solidFill>
                <a:schemeClr val="accent6">
                  <a:lumMod val="75000"/>
                </a:schemeClr>
              </a:solidFill>
            </a:endParaRPr>
          </a:p>
          <a:p>
            <a:pPr marL="0" indent="0">
              <a:buNone/>
            </a:pPr>
            <a:endParaRPr lang="de-DE" dirty="0"/>
          </a:p>
          <a:p>
            <a:pPr marL="0" indent="0">
              <a:buNone/>
            </a:pPr>
            <a:endParaRPr lang="de-DE" dirty="0"/>
          </a:p>
          <a:p>
            <a:pPr marL="0" indent="0">
              <a:buNone/>
            </a:pPr>
            <a:endParaRPr lang="de-DE" dirty="0"/>
          </a:p>
        </p:txBody>
      </p:sp>
      <p:sp>
        <p:nvSpPr>
          <p:cNvPr id="6" name="Titel 7"/>
          <p:cNvSpPr txBox="1">
            <a:spLocks/>
          </p:cNvSpPr>
          <p:nvPr/>
        </p:nvSpPr>
        <p:spPr>
          <a:xfrm>
            <a:off x="457200" y="274638"/>
            <a:ext cx="8229600" cy="562074"/>
          </a:xfrm>
          <a:prstGeom prst="rect">
            <a:avLst/>
          </a:prstGeom>
        </p:spPr>
        <p:txBody>
          <a:bodyPr/>
          <a:lstStyle>
            <a:lvl1pPr algn="l" defTabSz="914400" rtl="0" eaLnBrk="1" latinLnBrk="0" hangingPunct="1">
              <a:spcBef>
                <a:spcPct val="0"/>
              </a:spcBef>
              <a:buNone/>
              <a:defRPr sz="3200" kern="1200">
                <a:solidFill>
                  <a:schemeClr val="tx1"/>
                </a:solidFill>
                <a:latin typeface="+mj-lt"/>
                <a:ea typeface="+mj-ea"/>
                <a:cs typeface="+mj-cs"/>
              </a:defRPr>
            </a:lvl1pPr>
          </a:lstStyle>
          <a:p>
            <a:r>
              <a:rPr lang="de-DE" sz="2400" dirty="0"/>
              <a:t>Datenquellen</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955308"/>
            <a:ext cx="8532440" cy="1905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18478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a:t>16.11.2018</a:t>
            </a:r>
            <a:endParaRPr lang="de-DE" dirty="0"/>
          </a:p>
        </p:txBody>
      </p:sp>
      <p:sp>
        <p:nvSpPr>
          <p:cNvPr id="3" name="Fußzeilenplatzhalter 2"/>
          <p:cNvSpPr>
            <a:spLocks noGrp="1"/>
          </p:cNvSpPr>
          <p:nvPr>
            <p:ph type="ftr" sz="quarter" idx="11"/>
          </p:nvPr>
        </p:nvSpPr>
        <p:spPr/>
        <p:txBody>
          <a:bodyPr/>
          <a:lstStyle/>
          <a:p>
            <a:r>
              <a:rPr lang="de-DE"/>
              <a:t>10. STUTTGARTER ARCHITEKTEN- UND INGENIEURTAG</a:t>
            </a:r>
          </a:p>
        </p:txBody>
      </p:sp>
      <p:sp>
        <p:nvSpPr>
          <p:cNvPr id="4" name="Foliennummernplatzhalter 3"/>
          <p:cNvSpPr>
            <a:spLocks noGrp="1"/>
          </p:cNvSpPr>
          <p:nvPr>
            <p:ph type="sldNum" sz="quarter" idx="12"/>
          </p:nvPr>
        </p:nvSpPr>
        <p:spPr/>
        <p:txBody>
          <a:bodyPr/>
          <a:lstStyle/>
          <a:p>
            <a:fld id="{BCAFA016-22C8-4E13-96EC-D333157371F9}" type="slidenum">
              <a:rPr lang="de-DE" smtClean="0"/>
              <a:t>47</a:t>
            </a:fld>
            <a:endParaRPr lang="de-DE"/>
          </a:p>
        </p:txBody>
      </p:sp>
      <p:sp>
        <p:nvSpPr>
          <p:cNvPr id="5" name="Untertitel 8"/>
          <p:cNvSpPr txBox="1">
            <a:spLocks/>
          </p:cNvSpPr>
          <p:nvPr/>
        </p:nvSpPr>
        <p:spPr>
          <a:xfrm>
            <a:off x="683568" y="980728"/>
            <a:ext cx="8208912" cy="330060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de-DE" b="1" dirty="0">
              <a:solidFill>
                <a:schemeClr val="accent6">
                  <a:lumMod val="75000"/>
                </a:schemeClr>
              </a:solidFill>
            </a:endParaRPr>
          </a:p>
          <a:p>
            <a:pPr marL="457200" indent="-457200">
              <a:buAutoNum type="arabicParenBoth"/>
            </a:pPr>
            <a:endParaRPr lang="de-DE" b="1" dirty="0">
              <a:solidFill>
                <a:schemeClr val="accent6">
                  <a:lumMod val="75000"/>
                </a:schemeClr>
              </a:solidFill>
            </a:endParaRPr>
          </a:p>
          <a:p>
            <a:pPr marL="0" indent="0">
              <a:buNone/>
            </a:pPr>
            <a:endParaRPr lang="de-DE" b="1" dirty="0">
              <a:solidFill>
                <a:schemeClr val="accent6">
                  <a:lumMod val="75000"/>
                </a:schemeClr>
              </a:solidFill>
            </a:endParaRPr>
          </a:p>
          <a:p>
            <a:pPr marL="0" indent="0">
              <a:buNone/>
            </a:pPr>
            <a:br>
              <a:rPr lang="de-DE" b="1" dirty="0">
                <a:solidFill>
                  <a:schemeClr val="accent6">
                    <a:lumMod val="75000"/>
                  </a:schemeClr>
                </a:solidFill>
              </a:rPr>
            </a:br>
            <a:br>
              <a:rPr lang="de-DE" b="1" dirty="0">
                <a:solidFill>
                  <a:schemeClr val="accent6">
                    <a:lumMod val="75000"/>
                  </a:schemeClr>
                </a:solidFill>
              </a:rPr>
            </a:br>
            <a:br>
              <a:rPr lang="de-DE" b="1" dirty="0">
                <a:solidFill>
                  <a:schemeClr val="accent6">
                    <a:lumMod val="75000"/>
                  </a:schemeClr>
                </a:solidFill>
              </a:rPr>
            </a:br>
            <a:br>
              <a:rPr lang="de-DE" b="1" dirty="0">
                <a:solidFill>
                  <a:schemeClr val="accent6">
                    <a:lumMod val="75000"/>
                  </a:schemeClr>
                </a:solidFill>
              </a:rPr>
            </a:br>
            <a:br>
              <a:rPr lang="de-DE" b="1" dirty="0">
                <a:solidFill>
                  <a:schemeClr val="accent6">
                    <a:lumMod val="75000"/>
                  </a:schemeClr>
                </a:solidFill>
              </a:rPr>
            </a:br>
            <a:br>
              <a:rPr lang="de-DE" b="1" dirty="0">
                <a:solidFill>
                  <a:schemeClr val="accent6">
                    <a:lumMod val="75000"/>
                  </a:schemeClr>
                </a:solidFill>
              </a:rPr>
            </a:br>
            <a:endParaRPr lang="de-DE" b="1" dirty="0">
              <a:solidFill>
                <a:schemeClr val="accent6">
                  <a:lumMod val="75000"/>
                </a:schemeClr>
              </a:solidFill>
            </a:endParaRPr>
          </a:p>
          <a:p>
            <a:pPr marL="457200" indent="-457200">
              <a:buAutoNum type="arabicParenBoth"/>
            </a:pPr>
            <a:endParaRPr lang="de-DE" b="1" dirty="0">
              <a:solidFill>
                <a:schemeClr val="accent6">
                  <a:lumMod val="75000"/>
                </a:schemeClr>
              </a:solidFill>
            </a:endParaRPr>
          </a:p>
          <a:p>
            <a:pPr marL="0" indent="0">
              <a:buNone/>
            </a:pPr>
            <a:endParaRPr lang="de-DE" dirty="0"/>
          </a:p>
          <a:p>
            <a:pPr marL="0" indent="0">
              <a:buNone/>
            </a:pPr>
            <a:endParaRPr lang="de-DE" dirty="0"/>
          </a:p>
          <a:p>
            <a:pPr marL="0" indent="0">
              <a:buNone/>
            </a:pPr>
            <a:endParaRPr lang="de-DE" dirty="0"/>
          </a:p>
        </p:txBody>
      </p:sp>
      <p:sp>
        <p:nvSpPr>
          <p:cNvPr id="6" name="Titel 7"/>
          <p:cNvSpPr txBox="1">
            <a:spLocks/>
          </p:cNvSpPr>
          <p:nvPr/>
        </p:nvSpPr>
        <p:spPr>
          <a:xfrm>
            <a:off x="457200" y="274638"/>
            <a:ext cx="8229600" cy="562074"/>
          </a:xfrm>
          <a:prstGeom prst="rect">
            <a:avLst/>
          </a:prstGeom>
        </p:spPr>
        <p:txBody>
          <a:bodyPr/>
          <a:lstStyle>
            <a:lvl1pPr algn="l" defTabSz="914400" rtl="0" eaLnBrk="1" latinLnBrk="0" hangingPunct="1">
              <a:spcBef>
                <a:spcPct val="0"/>
              </a:spcBef>
              <a:buNone/>
              <a:defRPr sz="3200" kern="1200">
                <a:solidFill>
                  <a:schemeClr val="tx1"/>
                </a:solidFill>
                <a:latin typeface="+mj-lt"/>
                <a:ea typeface="+mj-ea"/>
                <a:cs typeface="+mj-cs"/>
              </a:defRPr>
            </a:lvl1pPr>
          </a:lstStyle>
          <a:p>
            <a:r>
              <a:rPr lang="de-DE" sz="2400" b="1" dirty="0">
                <a:solidFill>
                  <a:schemeClr val="accent6">
                    <a:lumMod val="75000"/>
                  </a:schemeClr>
                </a:solidFill>
              </a:rPr>
              <a:t>Bemessungswert der Wärmeleitfähigkeit</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5" y="838081"/>
            <a:ext cx="5400600" cy="3443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50060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a:t>16.11.2018</a:t>
            </a:r>
            <a:endParaRPr lang="de-DE" dirty="0"/>
          </a:p>
        </p:txBody>
      </p:sp>
      <p:sp>
        <p:nvSpPr>
          <p:cNvPr id="3" name="Fußzeilenplatzhalter 2"/>
          <p:cNvSpPr>
            <a:spLocks noGrp="1"/>
          </p:cNvSpPr>
          <p:nvPr>
            <p:ph type="ftr" sz="quarter" idx="11"/>
          </p:nvPr>
        </p:nvSpPr>
        <p:spPr/>
        <p:txBody>
          <a:bodyPr/>
          <a:lstStyle/>
          <a:p>
            <a:r>
              <a:rPr lang="de-DE"/>
              <a:t>10. STUTTGARTER ARCHITEKTEN- UND INGENIEURTAG</a:t>
            </a:r>
          </a:p>
        </p:txBody>
      </p:sp>
      <p:sp>
        <p:nvSpPr>
          <p:cNvPr id="4" name="Foliennummernplatzhalter 3"/>
          <p:cNvSpPr>
            <a:spLocks noGrp="1"/>
          </p:cNvSpPr>
          <p:nvPr>
            <p:ph type="sldNum" sz="quarter" idx="12"/>
          </p:nvPr>
        </p:nvSpPr>
        <p:spPr/>
        <p:txBody>
          <a:bodyPr/>
          <a:lstStyle/>
          <a:p>
            <a:fld id="{BCAFA016-22C8-4E13-96EC-D333157371F9}" type="slidenum">
              <a:rPr lang="de-DE" smtClean="0"/>
              <a:t>48</a:t>
            </a:fld>
            <a:endParaRPr lang="de-DE"/>
          </a:p>
        </p:txBody>
      </p:sp>
      <p:sp>
        <p:nvSpPr>
          <p:cNvPr id="5" name="Untertitel 8"/>
          <p:cNvSpPr txBox="1">
            <a:spLocks/>
          </p:cNvSpPr>
          <p:nvPr/>
        </p:nvSpPr>
        <p:spPr>
          <a:xfrm>
            <a:off x="683568" y="980728"/>
            <a:ext cx="8208912" cy="330060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de-DE" b="1" dirty="0">
              <a:solidFill>
                <a:schemeClr val="accent6">
                  <a:lumMod val="75000"/>
                </a:schemeClr>
              </a:solidFill>
            </a:endParaRPr>
          </a:p>
          <a:p>
            <a:pPr marL="457200" indent="-457200">
              <a:buAutoNum type="arabicParenBoth"/>
            </a:pPr>
            <a:endParaRPr lang="de-DE" b="1" dirty="0">
              <a:solidFill>
                <a:schemeClr val="accent6">
                  <a:lumMod val="75000"/>
                </a:schemeClr>
              </a:solidFill>
            </a:endParaRPr>
          </a:p>
          <a:p>
            <a:pPr marL="0" indent="0">
              <a:buNone/>
            </a:pPr>
            <a:endParaRPr lang="de-DE" b="1" dirty="0">
              <a:solidFill>
                <a:schemeClr val="accent6">
                  <a:lumMod val="75000"/>
                </a:schemeClr>
              </a:solidFill>
            </a:endParaRPr>
          </a:p>
          <a:p>
            <a:pPr marL="0" indent="0">
              <a:buNone/>
            </a:pPr>
            <a:br>
              <a:rPr lang="de-DE" b="1" dirty="0">
                <a:solidFill>
                  <a:schemeClr val="accent6">
                    <a:lumMod val="75000"/>
                  </a:schemeClr>
                </a:solidFill>
              </a:rPr>
            </a:br>
            <a:br>
              <a:rPr lang="de-DE" b="1" dirty="0">
                <a:solidFill>
                  <a:schemeClr val="accent6">
                    <a:lumMod val="75000"/>
                  </a:schemeClr>
                </a:solidFill>
              </a:rPr>
            </a:br>
            <a:br>
              <a:rPr lang="de-DE" b="1" dirty="0">
                <a:solidFill>
                  <a:schemeClr val="accent6">
                    <a:lumMod val="75000"/>
                  </a:schemeClr>
                </a:solidFill>
              </a:rPr>
            </a:br>
            <a:br>
              <a:rPr lang="de-DE" b="1" dirty="0">
                <a:solidFill>
                  <a:schemeClr val="accent6">
                    <a:lumMod val="75000"/>
                  </a:schemeClr>
                </a:solidFill>
              </a:rPr>
            </a:br>
            <a:br>
              <a:rPr lang="de-DE" b="1" dirty="0">
                <a:solidFill>
                  <a:schemeClr val="accent6">
                    <a:lumMod val="75000"/>
                  </a:schemeClr>
                </a:solidFill>
              </a:rPr>
            </a:br>
            <a:br>
              <a:rPr lang="de-DE" b="1" dirty="0">
                <a:solidFill>
                  <a:schemeClr val="accent6">
                    <a:lumMod val="75000"/>
                  </a:schemeClr>
                </a:solidFill>
              </a:rPr>
            </a:br>
            <a:r>
              <a:rPr lang="de-DE" b="1" dirty="0">
                <a:solidFill>
                  <a:schemeClr val="accent6">
                    <a:lumMod val="75000"/>
                  </a:schemeClr>
                </a:solidFill>
              </a:rPr>
              <a:t>Aufpassen: </a:t>
            </a:r>
            <a:r>
              <a:rPr lang="de-DE" sz="2000" dirty="0">
                <a:solidFill>
                  <a:schemeClr val="accent6">
                    <a:lumMod val="75000"/>
                  </a:schemeClr>
                </a:solidFill>
              </a:rPr>
              <a:t> Zulassung abgelaufen</a:t>
            </a:r>
            <a:r>
              <a:rPr lang="de-DE" sz="2000" dirty="0"/>
              <a:t>!</a:t>
            </a:r>
          </a:p>
          <a:p>
            <a:pPr marL="457200" indent="-457200">
              <a:buAutoNum type="arabicParenBoth"/>
            </a:pPr>
            <a:endParaRPr lang="de-DE" b="1" dirty="0">
              <a:solidFill>
                <a:schemeClr val="accent6">
                  <a:lumMod val="75000"/>
                </a:schemeClr>
              </a:solidFill>
            </a:endParaRPr>
          </a:p>
          <a:p>
            <a:pPr marL="457200" indent="-457200">
              <a:buAutoNum type="arabicParenBoth"/>
            </a:pPr>
            <a:endParaRPr lang="de-DE" b="1" dirty="0">
              <a:solidFill>
                <a:schemeClr val="accent6">
                  <a:lumMod val="75000"/>
                </a:schemeClr>
              </a:solidFill>
            </a:endParaRPr>
          </a:p>
          <a:p>
            <a:pPr marL="0" indent="0">
              <a:buNone/>
            </a:pPr>
            <a:endParaRPr lang="de-DE" dirty="0"/>
          </a:p>
          <a:p>
            <a:pPr marL="0" indent="0">
              <a:buNone/>
            </a:pPr>
            <a:endParaRPr lang="de-DE" dirty="0"/>
          </a:p>
          <a:p>
            <a:pPr marL="0" indent="0">
              <a:buNone/>
            </a:pPr>
            <a:endParaRPr lang="de-DE" dirty="0"/>
          </a:p>
        </p:txBody>
      </p:sp>
      <p:sp>
        <p:nvSpPr>
          <p:cNvPr id="6" name="Titel 7"/>
          <p:cNvSpPr txBox="1">
            <a:spLocks/>
          </p:cNvSpPr>
          <p:nvPr/>
        </p:nvSpPr>
        <p:spPr>
          <a:xfrm>
            <a:off x="457200" y="274638"/>
            <a:ext cx="8229600" cy="562074"/>
          </a:xfrm>
          <a:prstGeom prst="rect">
            <a:avLst/>
          </a:prstGeom>
        </p:spPr>
        <p:txBody>
          <a:bodyPr/>
          <a:lstStyle>
            <a:lvl1pPr algn="l" defTabSz="914400" rtl="0" eaLnBrk="1" latinLnBrk="0" hangingPunct="1">
              <a:spcBef>
                <a:spcPct val="0"/>
              </a:spcBef>
              <a:buNone/>
              <a:defRPr sz="3200" kern="1200">
                <a:solidFill>
                  <a:schemeClr val="tx1"/>
                </a:solidFill>
                <a:latin typeface="+mj-lt"/>
                <a:ea typeface="+mj-ea"/>
                <a:cs typeface="+mj-cs"/>
              </a:defRPr>
            </a:lvl1pPr>
          </a:lstStyle>
          <a:p>
            <a:r>
              <a:rPr lang="de-DE" sz="2400" b="1" dirty="0">
                <a:solidFill>
                  <a:schemeClr val="accent6">
                    <a:lumMod val="75000"/>
                  </a:schemeClr>
                </a:solidFill>
              </a:rPr>
              <a:t>Bemessungswert der Wärmeleitfähigkeit</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5" y="838081"/>
            <a:ext cx="5400600" cy="3443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hteck 6"/>
          <p:cNvSpPr/>
          <p:nvPr/>
        </p:nvSpPr>
        <p:spPr>
          <a:xfrm>
            <a:off x="1691680" y="4005064"/>
            <a:ext cx="2736304" cy="276271"/>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670983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a:t>16.11.2018</a:t>
            </a:r>
            <a:endParaRPr lang="de-DE" dirty="0"/>
          </a:p>
        </p:txBody>
      </p:sp>
      <p:sp>
        <p:nvSpPr>
          <p:cNvPr id="3" name="Fußzeilenplatzhalter 2"/>
          <p:cNvSpPr>
            <a:spLocks noGrp="1"/>
          </p:cNvSpPr>
          <p:nvPr>
            <p:ph type="ftr" sz="quarter" idx="11"/>
          </p:nvPr>
        </p:nvSpPr>
        <p:spPr/>
        <p:txBody>
          <a:bodyPr/>
          <a:lstStyle/>
          <a:p>
            <a:r>
              <a:rPr lang="de-DE"/>
              <a:t>10. STUTTGARTER ARCHITEKTEN- UND INGENIEURTAG</a:t>
            </a:r>
          </a:p>
        </p:txBody>
      </p:sp>
      <p:sp>
        <p:nvSpPr>
          <p:cNvPr id="4" name="Foliennummernplatzhalter 3"/>
          <p:cNvSpPr>
            <a:spLocks noGrp="1"/>
          </p:cNvSpPr>
          <p:nvPr>
            <p:ph type="sldNum" sz="quarter" idx="12"/>
          </p:nvPr>
        </p:nvSpPr>
        <p:spPr/>
        <p:txBody>
          <a:bodyPr/>
          <a:lstStyle/>
          <a:p>
            <a:fld id="{BCAFA016-22C8-4E13-96EC-D333157371F9}" type="slidenum">
              <a:rPr lang="de-DE" smtClean="0"/>
              <a:t>49</a:t>
            </a:fld>
            <a:endParaRPr lang="de-DE"/>
          </a:p>
        </p:txBody>
      </p:sp>
      <p:sp>
        <p:nvSpPr>
          <p:cNvPr id="5" name="Untertitel 8"/>
          <p:cNvSpPr txBox="1">
            <a:spLocks/>
          </p:cNvSpPr>
          <p:nvPr/>
        </p:nvSpPr>
        <p:spPr>
          <a:xfrm>
            <a:off x="683568" y="980728"/>
            <a:ext cx="8208912" cy="330060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de-DE" b="1" dirty="0">
              <a:solidFill>
                <a:schemeClr val="accent6">
                  <a:lumMod val="75000"/>
                </a:schemeClr>
              </a:solidFill>
            </a:endParaRPr>
          </a:p>
          <a:p>
            <a:pPr marL="457200" indent="-457200">
              <a:buAutoNum type="arabicParenBoth"/>
            </a:pPr>
            <a:endParaRPr lang="de-DE" b="1" dirty="0">
              <a:solidFill>
                <a:schemeClr val="accent6">
                  <a:lumMod val="75000"/>
                </a:schemeClr>
              </a:solidFill>
            </a:endParaRPr>
          </a:p>
          <a:p>
            <a:pPr marL="0" indent="0">
              <a:buNone/>
            </a:pPr>
            <a:endParaRPr lang="de-DE" b="1" dirty="0">
              <a:solidFill>
                <a:schemeClr val="accent6">
                  <a:lumMod val="75000"/>
                </a:schemeClr>
              </a:solidFill>
            </a:endParaRPr>
          </a:p>
          <a:p>
            <a:pPr marL="0" indent="0">
              <a:buNone/>
            </a:pPr>
            <a:br>
              <a:rPr lang="de-DE" b="1" dirty="0">
                <a:solidFill>
                  <a:schemeClr val="accent6">
                    <a:lumMod val="75000"/>
                  </a:schemeClr>
                </a:solidFill>
              </a:rPr>
            </a:br>
            <a:br>
              <a:rPr lang="de-DE" b="1" dirty="0">
                <a:solidFill>
                  <a:schemeClr val="accent6">
                    <a:lumMod val="75000"/>
                  </a:schemeClr>
                </a:solidFill>
              </a:rPr>
            </a:br>
            <a:br>
              <a:rPr lang="de-DE" b="1" dirty="0">
                <a:solidFill>
                  <a:schemeClr val="accent6">
                    <a:lumMod val="75000"/>
                  </a:schemeClr>
                </a:solidFill>
              </a:rPr>
            </a:br>
            <a:br>
              <a:rPr lang="de-DE" b="1" dirty="0">
                <a:solidFill>
                  <a:schemeClr val="accent6">
                    <a:lumMod val="75000"/>
                  </a:schemeClr>
                </a:solidFill>
              </a:rPr>
            </a:br>
            <a:br>
              <a:rPr lang="de-DE" b="1" dirty="0">
                <a:solidFill>
                  <a:schemeClr val="accent6">
                    <a:lumMod val="75000"/>
                  </a:schemeClr>
                </a:solidFill>
              </a:rPr>
            </a:br>
            <a:br>
              <a:rPr lang="de-DE" b="1" dirty="0">
                <a:solidFill>
                  <a:schemeClr val="accent6">
                    <a:lumMod val="75000"/>
                  </a:schemeClr>
                </a:solidFill>
              </a:rPr>
            </a:br>
            <a:r>
              <a:rPr lang="de-DE" dirty="0"/>
              <a:t>Das ist die Richtige. </a:t>
            </a:r>
          </a:p>
          <a:p>
            <a:pPr marL="0" indent="0">
              <a:buNone/>
            </a:pPr>
            <a:r>
              <a:rPr lang="de-DE" b="1" dirty="0">
                <a:solidFill>
                  <a:schemeClr val="accent6">
                    <a:lumMod val="75000"/>
                  </a:schemeClr>
                </a:solidFill>
              </a:rPr>
              <a:t>Aufpassen: Gültigkeitsdauer nur 2 Jahre! </a:t>
            </a:r>
            <a:br>
              <a:rPr lang="de-DE" b="1" dirty="0">
                <a:solidFill>
                  <a:schemeClr val="accent6">
                    <a:lumMod val="75000"/>
                  </a:schemeClr>
                </a:solidFill>
              </a:rPr>
            </a:br>
            <a:r>
              <a:rPr lang="de-DE" sz="2000" b="1" dirty="0">
                <a:solidFill>
                  <a:schemeClr val="bg2">
                    <a:lumMod val="50000"/>
                  </a:schemeClr>
                </a:solidFill>
              </a:rPr>
              <a:t>Die Zulassung heißt jetzt Bauartgenehmigung (siehe EuGH)</a:t>
            </a:r>
          </a:p>
          <a:p>
            <a:pPr marL="0" indent="0">
              <a:buNone/>
            </a:pPr>
            <a:endParaRPr lang="de-DE" sz="2000" dirty="0"/>
          </a:p>
          <a:p>
            <a:pPr marL="457200" indent="-457200">
              <a:buAutoNum type="arabicParenBoth"/>
            </a:pPr>
            <a:endParaRPr lang="de-DE" b="1" dirty="0">
              <a:solidFill>
                <a:schemeClr val="accent6">
                  <a:lumMod val="75000"/>
                </a:schemeClr>
              </a:solidFill>
            </a:endParaRPr>
          </a:p>
          <a:p>
            <a:pPr marL="457200" indent="-457200">
              <a:buAutoNum type="arabicParenBoth"/>
            </a:pPr>
            <a:endParaRPr lang="de-DE" b="1" dirty="0">
              <a:solidFill>
                <a:schemeClr val="accent6">
                  <a:lumMod val="75000"/>
                </a:schemeClr>
              </a:solidFill>
            </a:endParaRPr>
          </a:p>
          <a:p>
            <a:pPr marL="0" indent="0">
              <a:buNone/>
            </a:pPr>
            <a:endParaRPr lang="de-DE" dirty="0"/>
          </a:p>
          <a:p>
            <a:pPr marL="0" indent="0">
              <a:buNone/>
            </a:pPr>
            <a:endParaRPr lang="de-DE" dirty="0"/>
          </a:p>
          <a:p>
            <a:pPr marL="0" indent="0">
              <a:buNone/>
            </a:pPr>
            <a:endParaRPr lang="de-DE" dirty="0"/>
          </a:p>
        </p:txBody>
      </p:sp>
      <p:sp>
        <p:nvSpPr>
          <p:cNvPr id="6" name="Titel 7"/>
          <p:cNvSpPr txBox="1">
            <a:spLocks/>
          </p:cNvSpPr>
          <p:nvPr/>
        </p:nvSpPr>
        <p:spPr>
          <a:xfrm>
            <a:off x="457200" y="274638"/>
            <a:ext cx="8229600" cy="562074"/>
          </a:xfrm>
          <a:prstGeom prst="rect">
            <a:avLst/>
          </a:prstGeom>
        </p:spPr>
        <p:txBody>
          <a:bodyPr/>
          <a:lstStyle>
            <a:lvl1pPr algn="l" defTabSz="914400" rtl="0" eaLnBrk="1" latinLnBrk="0" hangingPunct="1">
              <a:spcBef>
                <a:spcPct val="0"/>
              </a:spcBef>
              <a:buNone/>
              <a:defRPr sz="3200" kern="1200">
                <a:solidFill>
                  <a:schemeClr val="tx1"/>
                </a:solidFill>
                <a:latin typeface="+mj-lt"/>
                <a:ea typeface="+mj-ea"/>
                <a:cs typeface="+mj-cs"/>
              </a:defRPr>
            </a:lvl1pPr>
          </a:lstStyle>
          <a:p>
            <a:r>
              <a:rPr lang="de-DE" sz="2400" b="1" dirty="0">
                <a:solidFill>
                  <a:schemeClr val="accent6">
                    <a:lumMod val="75000"/>
                  </a:schemeClr>
                </a:solidFill>
              </a:rPr>
              <a:t>Bemessungswert der Wärmeleitfähigkeit</a:t>
            </a:r>
          </a:p>
        </p:txBody>
      </p:sp>
      <p:sp>
        <p:nvSpPr>
          <p:cNvPr id="7" name="Rechteck 6"/>
          <p:cNvSpPr/>
          <p:nvPr/>
        </p:nvSpPr>
        <p:spPr>
          <a:xfrm>
            <a:off x="1691680" y="4005064"/>
            <a:ext cx="2736304" cy="276271"/>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000" y="838799"/>
            <a:ext cx="5267095"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hteck 9"/>
          <p:cNvSpPr/>
          <p:nvPr/>
        </p:nvSpPr>
        <p:spPr>
          <a:xfrm>
            <a:off x="4559486" y="3881436"/>
            <a:ext cx="1368152" cy="699692"/>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p:nvSpPr>
        <p:spPr>
          <a:xfrm>
            <a:off x="1763688" y="2060848"/>
            <a:ext cx="2016224" cy="699692"/>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21457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marL="0" indent="0">
              <a:buNone/>
            </a:pPr>
            <a:endParaRPr lang="de-DE" dirty="0"/>
          </a:p>
          <a:p>
            <a:pPr marL="0" indent="0">
              <a:buNone/>
            </a:pPr>
            <a:r>
              <a:rPr lang="de-DE" sz="9600" dirty="0">
                <a:solidFill>
                  <a:schemeClr val="bg1">
                    <a:lumMod val="50000"/>
                  </a:schemeClr>
                </a:solidFill>
              </a:rPr>
              <a:t>Qualität.</a:t>
            </a:r>
          </a:p>
          <a:p>
            <a:pPr marL="0" indent="0">
              <a:buNone/>
            </a:pPr>
            <a:r>
              <a:rPr lang="de-DE" sz="1800" dirty="0">
                <a:solidFill>
                  <a:srgbClr val="FF0000"/>
                </a:solidFill>
              </a:rPr>
              <a:t>was ist das?</a:t>
            </a:r>
          </a:p>
        </p:txBody>
      </p:sp>
      <p:sp>
        <p:nvSpPr>
          <p:cNvPr id="4" name="Datumsplatzhalter 3"/>
          <p:cNvSpPr>
            <a:spLocks noGrp="1"/>
          </p:cNvSpPr>
          <p:nvPr>
            <p:ph type="dt" sz="half" idx="10"/>
          </p:nvPr>
        </p:nvSpPr>
        <p:spPr/>
        <p:txBody>
          <a:bodyPr/>
          <a:lstStyle/>
          <a:p>
            <a:r>
              <a:rPr lang="de-DE" dirty="0"/>
              <a:t>11.11.2018</a:t>
            </a:r>
          </a:p>
        </p:txBody>
      </p:sp>
      <p:sp>
        <p:nvSpPr>
          <p:cNvPr id="5" name="Fußzeilenplatzhalter 4"/>
          <p:cNvSpPr>
            <a:spLocks noGrp="1"/>
          </p:cNvSpPr>
          <p:nvPr>
            <p:ph type="ftr" sz="quarter" idx="11"/>
          </p:nvPr>
        </p:nvSpPr>
        <p:spPr/>
        <p:txBody>
          <a:bodyPr/>
          <a:lstStyle/>
          <a:p>
            <a:r>
              <a:rPr lang="de-DE" dirty="0"/>
              <a:t>12. STUTTGARTER ARCHITEKTEN- UND INGENIEURTAG</a:t>
            </a:r>
          </a:p>
        </p:txBody>
      </p:sp>
      <p:sp>
        <p:nvSpPr>
          <p:cNvPr id="6" name="Foliennummernplatzhalter 5"/>
          <p:cNvSpPr>
            <a:spLocks noGrp="1"/>
          </p:cNvSpPr>
          <p:nvPr>
            <p:ph type="sldNum" sz="quarter" idx="12"/>
          </p:nvPr>
        </p:nvSpPr>
        <p:spPr/>
        <p:txBody>
          <a:bodyPr/>
          <a:lstStyle/>
          <a:p>
            <a:fld id="{BCAFA016-22C8-4E13-96EC-D333157371F9}" type="slidenum">
              <a:rPr lang="de-DE" smtClean="0"/>
              <a:t>5</a:t>
            </a:fld>
            <a:endParaRPr lang="de-DE"/>
          </a:p>
        </p:txBody>
      </p:sp>
      <p:sp>
        <p:nvSpPr>
          <p:cNvPr id="7" name="Titel 6"/>
          <p:cNvSpPr>
            <a:spLocks noGrp="1"/>
          </p:cNvSpPr>
          <p:nvPr>
            <p:ph type="title"/>
          </p:nvPr>
        </p:nvSpPr>
        <p:spPr/>
        <p:txBody>
          <a:bodyPr/>
          <a:lstStyle/>
          <a:p>
            <a:endParaRPr lang="de-DE"/>
          </a:p>
        </p:txBody>
      </p:sp>
    </p:spTree>
    <p:extLst>
      <p:ext uri="{BB962C8B-B14F-4D97-AF65-F5344CB8AC3E}">
        <p14:creationId xmlns:p14="http://schemas.microsoft.com/office/powerpoint/2010/main" val="16988335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4288" y="1116013"/>
            <a:ext cx="6573837" cy="462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a:t>16.11.2018</a:t>
            </a:r>
            <a:endParaRPr lang="de-DE" dirty="0"/>
          </a:p>
        </p:txBody>
      </p:sp>
      <p:sp>
        <p:nvSpPr>
          <p:cNvPr id="3" name="Fußzeilenplatzhalter 2"/>
          <p:cNvSpPr>
            <a:spLocks noGrp="1"/>
          </p:cNvSpPr>
          <p:nvPr>
            <p:ph type="ftr" sz="quarter" idx="11"/>
          </p:nvPr>
        </p:nvSpPr>
        <p:spPr/>
        <p:txBody>
          <a:bodyPr/>
          <a:lstStyle/>
          <a:p>
            <a:r>
              <a:rPr lang="de-DE"/>
              <a:t>10. STUTTGARTER ARCHITEKTEN- UND INGENIEURTAG</a:t>
            </a:r>
          </a:p>
        </p:txBody>
      </p:sp>
      <p:sp>
        <p:nvSpPr>
          <p:cNvPr id="4" name="Foliennummernplatzhalter 3"/>
          <p:cNvSpPr>
            <a:spLocks noGrp="1"/>
          </p:cNvSpPr>
          <p:nvPr>
            <p:ph type="sldNum" sz="quarter" idx="12"/>
          </p:nvPr>
        </p:nvSpPr>
        <p:spPr/>
        <p:txBody>
          <a:bodyPr/>
          <a:lstStyle/>
          <a:p>
            <a:fld id="{BCAFA016-22C8-4E13-96EC-D333157371F9}" type="slidenum">
              <a:rPr lang="de-DE" smtClean="0"/>
              <a:t>50</a:t>
            </a:fld>
            <a:endParaRPr lang="de-DE"/>
          </a:p>
        </p:txBody>
      </p:sp>
      <p:sp>
        <p:nvSpPr>
          <p:cNvPr id="5" name="Untertitel 8"/>
          <p:cNvSpPr txBox="1">
            <a:spLocks/>
          </p:cNvSpPr>
          <p:nvPr/>
        </p:nvSpPr>
        <p:spPr>
          <a:xfrm>
            <a:off x="683568" y="980728"/>
            <a:ext cx="8208912" cy="476443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de-DE" b="1" dirty="0">
              <a:solidFill>
                <a:schemeClr val="accent6">
                  <a:lumMod val="75000"/>
                </a:schemeClr>
              </a:solidFill>
            </a:endParaRPr>
          </a:p>
          <a:p>
            <a:pPr marL="457200" indent="-457200">
              <a:buAutoNum type="arabicParenBoth"/>
            </a:pPr>
            <a:endParaRPr lang="de-DE" b="1" dirty="0">
              <a:solidFill>
                <a:schemeClr val="accent6">
                  <a:lumMod val="75000"/>
                </a:schemeClr>
              </a:solidFill>
            </a:endParaRPr>
          </a:p>
          <a:p>
            <a:pPr marL="0" indent="0">
              <a:buNone/>
            </a:pPr>
            <a:endParaRPr lang="de-DE" b="1" dirty="0">
              <a:solidFill>
                <a:schemeClr val="accent6">
                  <a:lumMod val="75000"/>
                </a:schemeClr>
              </a:solidFill>
            </a:endParaRPr>
          </a:p>
          <a:p>
            <a:pPr marL="0" indent="0">
              <a:buNone/>
            </a:pPr>
            <a:br>
              <a:rPr lang="de-DE" b="1" dirty="0">
                <a:solidFill>
                  <a:schemeClr val="accent6">
                    <a:lumMod val="75000"/>
                  </a:schemeClr>
                </a:solidFill>
              </a:rPr>
            </a:br>
            <a:br>
              <a:rPr lang="de-DE" b="1" dirty="0">
                <a:solidFill>
                  <a:schemeClr val="accent6">
                    <a:lumMod val="75000"/>
                  </a:schemeClr>
                </a:solidFill>
              </a:rPr>
            </a:br>
            <a:br>
              <a:rPr lang="de-DE" b="1" dirty="0">
                <a:solidFill>
                  <a:schemeClr val="accent6">
                    <a:lumMod val="75000"/>
                  </a:schemeClr>
                </a:solidFill>
              </a:rPr>
            </a:br>
            <a:br>
              <a:rPr lang="de-DE" b="1" dirty="0">
                <a:solidFill>
                  <a:schemeClr val="accent6">
                    <a:lumMod val="75000"/>
                  </a:schemeClr>
                </a:solidFill>
              </a:rPr>
            </a:br>
            <a:br>
              <a:rPr lang="de-DE" b="1" dirty="0">
                <a:solidFill>
                  <a:schemeClr val="accent6">
                    <a:lumMod val="75000"/>
                  </a:schemeClr>
                </a:solidFill>
              </a:rPr>
            </a:br>
            <a:br>
              <a:rPr lang="de-DE" b="1" dirty="0">
                <a:solidFill>
                  <a:schemeClr val="accent6">
                    <a:lumMod val="75000"/>
                  </a:schemeClr>
                </a:solidFill>
              </a:rPr>
            </a:br>
            <a:endParaRPr lang="de-DE" sz="2000" dirty="0"/>
          </a:p>
          <a:p>
            <a:pPr marL="457200" indent="-457200">
              <a:buAutoNum type="arabicParenBoth"/>
            </a:pPr>
            <a:endParaRPr lang="de-DE" b="1" dirty="0">
              <a:solidFill>
                <a:schemeClr val="accent6">
                  <a:lumMod val="75000"/>
                </a:schemeClr>
              </a:solidFill>
            </a:endParaRPr>
          </a:p>
          <a:p>
            <a:pPr marL="457200" indent="-457200">
              <a:buAutoNum type="arabicParenBoth"/>
            </a:pPr>
            <a:endParaRPr lang="de-DE" b="1" dirty="0">
              <a:solidFill>
                <a:schemeClr val="accent6">
                  <a:lumMod val="75000"/>
                </a:schemeClr>
              </a:solidFill>
            </a:endParaRPr>
          </a:p>
          <a:p>
            <a:pPr marL="0" indent="0">
              <a:buNone/>
            </a:pPr>
            <a:endParaRPr lang="de-DE" dirty="0"/>
          </a:p>
          <a:p>
            <a:pPr marL="0" indent="0">
              <a:buNone/>
            </a:pPr>
            <a:endParaRPr lang="de-DE" dirty="0"/>
          </a:p>
          <a:p>
            <a:pPr marL="0" indent="0">
              <a:buNone/>
            </a:pPr>
            <a:endParaRPr lang="de-DE" dirty="0"/>
          </a:p>
        </p:txBody>
      </p:sp>
      <p:sp>
        <p:nvSpPr>
          <p:cNvPr id="6" name="Titel 7"/>
          <p:cNvSpPr txBox="1">
            <a:spLocks/>
          </p:cNvSpPr>
          <p:nvPr/>
        </p:nvSpPr>
        <p:spPr>
          <a:xfrm>
            <a:off x="457200" y="274638"/>
            <a:ext cx="8229600" cy="562074"/>
          </a:xfrm>
          <a:prstGeom prst="rect">
            <a:avLst/>
          </a:prstGeom>
        </p:spPr>
        <p:txBody>
          <a:bodyPr/>
          <a:lstStyle>
            <a:lvl1pPr algn="l" defTabSz="914400" rtl="0" eaLnBrk="1" latinLnBrk="0" hangingPunct="1">
              <a:spcBef>
                <a:spcPct val="0"/>
              </a:spcBef>
              <a:buNone/>
              <a:defRPr sz="3200" kern="1200">
                <a:solidFill>
                  <a:schemeClr val="tx1"/>
                </a:solidFill>
                <a:latin typeface="+mj-lt"/>
                <a:ea typeface="+mj-ea"/>
                <a:cs typeface="+mj-cs"/>
              </a:defRPr>
            </a:lvl1pPr>
          </a:lstStyle>
          <a:p>
            <a:r>
              <a:rPr lang="de-DE" sz="2400" b="1" dirty="0">
                <a:solidFill>
                  <a:schemeClr val="accent6">
                    <a:lumMod val="75000"/>
                  </a:schemeClr>
                </a:solidFill>
              </a:rPr>
              <a:t>Bemessungswert der Wärmeleitfähigkeit</a:t>
            </a:r>
          </a:p>
        </p:txBody>
      </p:sp>
      <p:sp>
        <p:nvSpPr>
          <p:cNvPr id="10" name="Rechteck 9"/>
          <p:cNvSpPr/>
          <p:nvPr/>
        </p:nvSpPr>
        <p:spPr>
          <a:xfrm>
            <a:off x="6372200" y="2281184"/>
            <a:ext cx="1368152" cy="3380063"/>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p:nvSpPr>
        <p:spPr>
          <a:xfrm>
            <a:off x="2411760" y="3717032"/>
            <a:ext cx="5400599" cy="254183"/>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p:cNvSpPr/>
          <p:nvPr/>
        </p:nvSpPr>
        <p:spPr>
          <a:xfrm>
            <a:off x="1284288" y="3501008"/>
            <a:ext cx="1199480" cy="2160239"/>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p:cNvSpPr/>
          <p:nvPr/>
        </p:nvSpPr>
        <p:spPr>
          <a:xfrm>
            <a:off x="6372200" y="3707306"/>
            <a:ext cx="1296144" cy="263910"/>
          </a:xfrm>
          <a:prstGeom prst="rect">
            <a:avLst/>
          </a:prstGeom>
          <a:noFill/>
          <a:ln>
            <a:solidFill>
              <a:schemeClr val="accent1">
                <a:lumMod val="60000"/>
                <a:lumOff val="40000"/>
              </a:schemeClr>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783857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tertitel 5"/>
          <p:cNvSpPr>
            <a:spLocks noGrp="1"/>
          </p:cNvSpPr>
          <p:nvPr>
            <p:ph type="subTitle" idx="1"/>
          </p:nvPr>
        </p:nvSpPr>
        <p:spPr>
          <a:xfrm>
            <a:off x="5364088" y="3068960"/>
            <a:ext cx="2880320" cy="2569840"/>
          </a:xfrm>
        </p:spPr>
        <p:txBody>
          <a:bodyPr>
            <a:normAutofit/>
          </a:bodyPr>
          <a:lstStyle/>
          <a:p>
            <a:pPr algn="l"/>
            <a:endParaRPr lang="de-DE" dirty="0"/>
          </a:p>
        </p:txBody>
      </p:sp>
      <p:sp>
        <p:nvSpPr>
          <p:cNvPr id="7" name="Datumsplatzhalter 6"/>
          <p:cNvSpPr>
            <a:spLocks noGrp="1"/>
          </p:cNvSpPr>
          <p:nvPr>
            <p:ph type="dt" sz="half" idx="10"/>
          </p:nvPr>
        </p:nvSpPr>
        <p:spPr/>
        <p:txBody>
          <a:bodyPr/>
          <a:lstStyle/>
          <a:p>
            <a:r>
              <a:rPr lang="de-DE" dirty="0"/>
              <a:t>16.11.2018</a:t>
            </a:r>
          </a:p>
        </p:txBody>
      </p:sp>
      <p:sp>
        <p:nvSpPr>
          <p:cNvPr id="8" name="Fußzeilenplatzhalter 7"/>
          <p:cNvSpPr>
            <a:spLocks noGrp="1"/>
          </p:cNvSpPr>
          <p:nvPr>
            <p:ph type="ftr" sz="quarter" idx="11"/>
          </p:nvPr>
        </p:nvSpPr>
        <p:spPr/>
        <p:txBody>
          <a:bodyPr/>
          <a:lstStyle/>
          <a:p>
            <a:r>
              <a:rPr lang="de-DE" dirty="0"/>
              <a:t>12. STUTTGARTER ARCHITEKTEN- UND INGENIEURTAG</a:t>
            </a:r>
          </a:p>
        </p:txBody>
      </p:sp>
      <p:sp>
        <p:nvSpPr>
          <p:cNvPr id="9" name="Foliennummernplatzhalter 8"/>
          <p:cNvSpPr>
            <a:spLocks noGrp="1"/>
          </p:cNvSpPr>
          <p:nvPr>
            <p:ph type="sldNum" sz="quarter" idx="12"/>
          </p:nvPr>
        </p:nvSpPr>
        <p:spPr/>
        <p:txBody>
          <a:bodyPr/>
          <a:lstStyle/>
          <a:p>
            <a:fld id="{BCAFA016-22C8-4E13-96EC-D333157371F9}" type="slidenum">
              <a:rPr lang="de-DE" smtClean="0"/>
              <a:t>51</a:t>
            </a:fld>
            <a:endParaRPr lang="de-DE" dirty="0"/>
          </a:p>
        </p:txBody>
      </p:sp>
      <p:sp>
        <p:nvSpPr>
          <p:cNvPr id="2" name="Titel 1"/>
          <p:cNvSpPr>
            <a:spLocks noGrp="1"/>
          </p:cNvSpPr>
          <p:nvPr>
            <p:ph type="ctrTitle"/>
          </p:nvPr>
        </p:nvSpPr>
        <p:spPr>
          <a:xfrm>
            <a:off x="5436096" y="260648"/>
            <a:ext cx="2806080" cy="1470025"/>
          </a:xfrm>
        </p:spPr>
        <p:txBody>
          <a:bodyPr/>
          <a:lstStyle/>
          <a:p>
            <a:endParaRPr lang="de-DE"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0" y="1257300"/>
            <a:ext cx="7364413"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89060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tertitel 5"/>
          <p:cNvSpPr>
            <a:spLocks noGrp="1"/>
          </p:cNvSpPr>
          <p:nvPr>
            <p:ph type="subTitle" idx="1"/>
          </p:nvPr>
        </p:nvSpPr>
        <p:spPr>
          <a:xfrm>
            <a:off x="5364088" y="3068960"/>
            <a:ext cx="2880320" cy="2569840"/>
          </a:xfrm>
        </p:spPr>
        <p:txBody>
          <a:bodyPr>
            <a:normAutofit/>
          </a:bodyPr>
          <a:lstStyle/>
          <a:p>
            <a:pPr algn="l"/>
            <a:endParaRPr lang="de-DE" dirty="0"/>
          </a:p>
        </p:txBody>
      </p:sp>
      <p:sp>
        <p:nvSpPr>
          <p:cNvPr id="7" name="Datumsplatzhalter 6"/>
          <p:cNvSpPr>
            <a:spLocks noGrp="1"/>
          </p:cNvSpPr>
          <p:nvPr>
            <p:ph type="dt" sz="half" idx="10"/>
          </p:nvPr>
        </p:nvSpPr>
        <p:spPr/>
        <p:txBody>
          <a:bodyPr/>
          <a:lstStyle/>
          <a:p>
            <a:r>
              <a:rPr lang="de-DE" dirty="0"/>
              <a:t>16.11.2018</a:t>
            </a:r>
          </a:p>
        </p:txBody>
      </p:sp>
      <p:sp>
        <p:nvSpPr>
          <p:cNvPr id="8" name="Fußzeilenplatzhalter 7"/>
          <p:cNvSpPr>
            <a:spLocks noGrp="1"/>
          </p:cNvSpPr>
          <p:nvPr>
            <p:ph type="ftr" sz="quarter" idx="11"/>
          </p:nvPr>
        </p:nvSpPr>
        <p:spPr/>
        <p:txBody>
          <a:bodyPr/>
          <a:lstStyle/>
          <a:p>
            <a:r>
              <a:rPr lang="de-DE" dirty="0"/>
              <a:t>12. STUTTGARTER ARCHITEKTEN- UND INGENIEURTAG</a:t>
            </a:r>
          </a:p>
        </p:txBody>
      </p:sp>
      <p:sp>
        <p:nvSpPr>
          <p:cNvPr id="9" name="Foliennummernplatzhalter 8"/>
          <p:cNvSpPr>
            <a:spLocks noGrp="1"/>
          </p:cNvSpPr>
          <p:nvPr>
            <p:ph type="sldNum" sz="quarter" idx="12"/>
          </p:nvPr>
        </p:nvSpPr>
        <p:spPr/>
        <p:txBody>
          <a:bodyPr/>
          <a:lstStyle/>
          <a:p>
            <a:fld id="{BCAFA016-22C8-4E13-96EC-D333157371F9}" type="slidenum">
              <a:rPr lang="de-DE" smtClean="0"/>
              <a:t>52</a:t>
            </a:fld>
            <a:endParaRPr lang="de-DE" dirty="0"/>
          </a:p>
        </p:txBody>
      </p:sp>
      <p:sp>
        <p:nvSpPr>
          <p:cNvPr id="2" name="Titel 1"/>
          <p:cNvSpPr>
            <a:spLocks noGrp="1"/>
          </p:cNvSpPr>
          <p:nvPr>
            <p:ph type="ctrTitle"/>
          </p:nvPr>
        </p:nvSpPr>
        <p:spPr>
          <a:xfrm>
            <a:off x="5436096" y="260648"/>
            <a:ext cx="2806080" cy="1470025"/>
          </a:xfrm>
        </p:spPr>
        <p:txBody>
          <a:bodyPr/>
          <a:lstStyle/>
          <a:p>
            <a:endParaRPr lang="de-DE"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63" y="1220788"/>
            <a:ext cx="8955087"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63524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tertitel 5"/>
          <p:cNvSpPr>
            <a:spLocks noGrp="1"/>
          </p:cNvSpPr>
          <p:nvPr>
            <p:ph type="subTitle" idx="1"/>
          </p:nvPr>
        </p:nvSpPr>
        <p:spPr>
          <a:xfrm>
            <a:off x="683568" y="1003176"/>
            <a:ext cx="7560840" cy="4658072"/>
          </a:xfrm>
        </p:spPr>
        <p:txBody>
          <a:bodyPr>
            <a:normAutofit/>
          </a:bodyPr>
          <a:lstStyle/>
          <a:p>
            <a:pPr marL="457200" indent="-457200" algn="l">
              <a:buFont typeface="+mj-lt"/>
              <a:buAutoNum type="arabicPeriod"/>
            </a:pPr>
            <a:r>
              <a:rPr lang="de-DE" dirty="0">
                <a:solidFill>
                  <a:schemeClr val="tx1"/>
                </a:solidFill>
              </a:rPr>
              <a:t>Es macht Sinn, Planungsprozesse an den einzuhaltenden Anforderungen festzumachen, den deren Einhaltung bestimmt maßgeblich das Resultat. </a:t>
            </a:r>
          </a:p>
          <a:p>
            <a:pPr marL="457200" indent="-457200" algn="l">
              <a:buFont typeface="+mj-lt"/>
              <a:buAutoNum type="arabicPeriod"/>
            </a:pPr>
            <a:r>
              <a:rPr lang="de-DE" b="1" dirty="0">
                <a:solidFill>
                  <a:schemeClr val="tx1"/>
                </a:solidFill>
              </a:rPr>
              <a:t>Die Regelwerksstruktur der </a:t>
            </a:r>
            <a:r>
              <a:rPr lang="de-DE" b="1" dirty="0" err="1">
                <a:solidFill>
                  <a:schemeClr val="tx1"/>
                </a:solidFill>
              </a:rPr>
              <a:t>LBOn</a:t>
            </a:r>
            <a:r>
              <a:rPr lang="de-DE" b="1" dirty="0">
                <a:solidFill>
                  <a:schemeClr val="tx1"/>
                </a:solidFill>
              </a:rPr>
              <a:t> ist dazu eine </a:t>
            </a:r>
            <a:br>
              <a:rPr lang="de-DE" b="1" dirty="0">
                <a:solidFill>
                  <a:schemeClr val="tx1"/>
                </a:solidFill>
              </a:rPr>
            </a:br>
            <a:r>
              <a:rPr lang="de-DE" b="1" dirty="0">
                <a:solidFill>
                  <a:schemeClr val="tx1"/>
                </a:solidFill>
              </a:rPr>
              <a:t>gute Ausgangsbasis</a:t>
            </a:r>
            <a:r>
              <a:rPr lang="de-DE" dirty="0">
                <a:solidFill>
                  <a:schemeClr val="tx1"/>
                </a:solidFill>
              </a:rPr>
              <a:t>.</a:t>
            </a:r>
          </a:p>
          <a:p>
            <a:pPr algn="l"/>
            <a:endParaRPr lang="de-DE" dirty="0"/>
          </a:p>
        </p:txBody>
      </p:sp>
      <p:sp>
        <p:nvSpPr>
          <p:cNvPr id="7" name="Datumsplatzhalter 6"/>
          <p:cNvSpPr>
            <a:spLocks noGrp="1"/>
          </p:cNvSpPr>
          <p:nvPr>
            <p:ph type="dt" sz="half" idx="10"/>
          </p:nvPr>
        </p:nvSpPr>
        <p:spPr/>
        <p:txBody>
          <a:bodyPr/>
          <a:lstStyle/>
          <a:p>
            <a:r>
              <a:rPr lang="de-DE" dirty="0"/>
              <a:t>16.11.2018</a:t>
            </a:r>
          </a:p>
        </p:txBody>
      </p:sp>
      <p:sp>
        <p:nvSpPr>
          <p:cNvPr id="8" name="Fußzeilenplatzhalter 7"/>
          <p:cNvSpPr>
            <a:spLocks noGrp="1"/>
          </p:cNvSpPr>
          <p:nvPr>
            <p:ph type="ftr" sz="quarter" idx="11"/>
          </p:nvPr>
        </p:nvSpPr>
        <p:spPr/>
        <p:txBody>
          <a:bodyPr/>
          <a:lstStyle/>
          <a:p>
            <a:r>
              <a:rPr lang="de-DE" dirty="0"/>
              <a:t>12. STUTTGARTER ARCHITEKTEN- UND INGENIEURTAG</a:t>
            </a:r>
          </a:p>
        </p:txBody>
      </p:sp>
      <p:sp>
        <p:nvSpPr>
          <p:cNvPr id="9" name="Foliennummernplatzhalter 8"/>
          <p:cNvSpPr>
            <a:spLocks noGrp="1"/>
          </p:cNvSpPr>
          <p:nvPr>
            <p:ph type="sldNum" sz="quarter" idx="12"/>
          </p:nvPr>
        </p:nvSpPr>
        <p:spPr/>
        <p:txBody>
          <a:bodyPr/>
          <a:lstStyle/>
          <a:p>
            <a:fld id="{BCAFA016-22C8-4E13-96EC-D333157371F9}" type="slidenum">
              <a:rPr lang="de-DE" smtClean="0"/>
              <a:t>53</a:t>
            </a:fld>
            <a:endParaRPr lang="de-DE" dirty="0"/>
          </a:p>
        </p:txBody>
      </p:sp>
      <p:sp>
        <p:nvSpPr>
          <p:cNvPr id="2" name="Titel 1"/>
          <p:cNvSpPr>
            <a:spLocks noGrp="1"/>
          </p:cNvSpPr>
          <p:nvPr>
            <p:ph type="ctrTitle"/>
          </p:nvPr>
        </p:nvSpPr>
        <p:spPr>
          <a:xfrm>
            <a:off x="323528" y="260649"/>
            <a:ext cx="7918648" cy="792088"/>
          </a:xfrm>
        </p:spPr>
        <p:txBody>
          <a:bodyPr/>
          <a:lstStyle/>
          <a:p>
            <a:r>
              <a:rPr lang="de-DE" dirty="0"/>
              <a:t>Erkenntnisse</a:t>
            </a:r>
          </a:p>
        </p:txBody>
      </p:sp>
    </p:spTree>
    <p:extLst>
      <p:ext uri="{BB962C8B-B14F-4D97-AF65-F5344CB8AC3E}">
        <p14:creationId xmlns:p14="http://schemas.microsoft.com/office/powerpoint/2010/main" val="11670589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B44DBC62-6A67-4D66-9075-8E0110AEC793}" type="slidenum">
              <a:rPr lang="de-DE" smtClean="0"/>
              <a:pPr/>
              <a:t>54</a:t>
            </a:fld>
            <a:endParaRPr lang="de-DE" dirty="0"/>
          </a:p>
        </p:txBody>
      </p:sp>
      <p:sp>
        <p:nvSpPr>
          <p:cNvPr id="3" name="Fußzeilenplatzhalter 2"/>
          <p:cNvSpPr>
            <a:spLocks noGrp="1"/>
          </p:cNvSpPr>
          <p:nvPr>
            <p:ph type="ftr" sz="quarter" idx="11"/>
          </p:nvPr>
        </p:nvSpPr>
        <p:spPr/>
        <p:txBody>
          <a:bodyPr/>
          <a:lstStyle/>
          <a:p>
            <a:r>
              <a:rPr lang="de-DE" dirty="0"/>
              <a:t>1. Ingenieuretag BW 2014</a:t>
            </a:r>
          </a:p>
        </p:txBody>
      </p:sp>
      <p:pic>
        <p:nvPicPr>
          <p:cNvPr id="4" name="Grafik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7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feld 5"/>
          <p:cNvSpPr txBox="1"/>
          <p:nvPr/>
        </p:nvSpPr>
        <p:spPr>
          <a:xfrm>
            <a:off x="2267744" y="6165304"/>
            <a:ext cx="6768752" cy="461665"/>
          </a:xfrm>
          <a:prstGeom prst="rect">
            <a:avLst/>
          </a:prstGeom>
          <a:noFill/>
        </p:spPr>
        <p:txBody>
          <a:bodyPr wrap="square" rtlCol="0">
            <a:spAutoFit/>
          </a:bodyPr>
          <a:lstStyle/>
          <a:p>
            <a:pPr algn="r"/>
            <a:r>
              <a:rPr lang="de-DE" sz="2400" b="1" dirty="0">
                <a:solidFill>
                  <a:srgbClr val="99FF99"/>
                </a:solidFill>
              </a:rPr>
              <a:t>Danke fürs Zuhören</a:t>
            </a:r>
          </a:p>
        </p:txBody>
      </p:sp>
    </p:spTree>
    <p:extLst>
      <p:ext uri="{BB962C8B-B14F-4D97-AF65-F5344CB8AC3E}">
        <p14:creationId xmlns:p14="http://schemas.microsoft.com/office/powerpoint/2010/main" val="211129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tertitel 5"/>
          <p:cNvSpPr>
            <a:spLocks noGrp="1"/>
          </p:cNvSpPr>
          <p:nvPr>
            <p:ph type="subTitle" idx="1"/>
          </p:nvPr>
        </p:nvSpPr>
        <p:spPr>
          <a:xfrm>
            <a:off x="683568" y="1003176"/>
            <a:ext cx="7560840" cy="4658072"/>
          </a:xfrm>
        </p:spPr>
        <p:txBody>
          <a:bodyPr>
            <a:normAutofit/>
          </a:bodyPr>
          <a:lstStyle/>
          <a:p>
            <a:pPr marL="457200" indent="-457200" algn="l">
              <a:buFont typeface="+mj-lt"/>
              <a:buAutoNum type="arabicPeriod"/>
            </a:pPr>
            <a:r>
              <a:rPr lang="de-DE" dirty="0"/>
              <a:t>Die Grundanforderungen der Bauordnungen konkurrieren im Regelfall nicht mit Bauherreninteressen. </a:t>
            </a:r>
          </a:p>
          <a:p>
            <a:pPr marL="457200" indent="-457200" algn="l">
              <a:buFont typeface="+mj-lt"/>
              <a:buAutoNum type="arabicPeriod"/>
            </a:pPr>
            <a:r>
              <a:rPr lang="de-DE" dirty="0"/>
              <a:t>Eine Ausnahme mag gegeben sein, wo „das Sparen teuer“ wird. </a:t>
            </a:r>
          </a:p>
          <a:p>
            <a:pPr marL="457200" indent="-457200" algn="l">
              <a:buFont typeface="+mj-lt"/>
              <a:buAutoNum type="arabicPeriod"/>
            </a:pPr>
            <a:r>
              <a:rPr lang="de-DE" dirty="0"/>
              <a:t>In diesem Fall braucht man Tools, die mittels Sensitivitätsanalysen die Zusammenhänge transparent machen.</a:t>
            </a:r>
          </a:p>
          <a:p>
            <a:pPr marL="457200" indent="-457200" algn="l">
              <a:buFont typeface="+mj-lt"/>
              <a:buAutoNum type="arabicPeriod"/>
            </a:pPr>
            <a:r>
              <a:rPr lang="de-DE" dirty="0">
                <a:solidFill>
                  <a:schemeClr val="tx1"/>
                </a:solidFill>
              </a:rPr>
              <a:t>Es macht Sinn, Planungsprozesse an den einzuhaltenden Anforderungen festzumachen. </a:t>
            </a:r>
          </a:p>
          <a:p>
            <a:pPr marL="457200" indent="-457200" algn="l">
              <a:buFont typeface="+mj-lt"/>
              <a:buAutoNum type="arabicPeriod"/>
            </a:pPr>
            <a:r>
              <a:rPr lang="de-DE" dirty="0">
                <a:solidFill>
                  <a:schemeClr val="tx1"/>
                </a:solidFill>
              </a:rPr>
              <a:t>Die Öffentliche Hand sollte in die Offensive gehen!</a:t>
            </a:r>
          </a:p>
          <a:p>
            <a:pPr marL="457200" indent="-457200" algn="l">
              <a:buFont typeface="+mj-lt"/>
              <a:buAutoNum type="arabicPeriod"/>
            </a:pPr>
            <a:endParaRPr lang="de-DE" dirty="0">
              <a:solidFill>
                <a:schemeClr val="tx1"/>
              </a:solidFill>
            </a:endParaRPr>
          </a:p>
        </p:txBody>
      </p:sp>
      <p:sp>
        <p:nvSpPr>
          <p:cNvPr id="7" name="Datumsplatzhalter 6"/>
          <p:cNvSpPr>
            <a:spLocks noGrp="1"/>
          </p:cNvSpPr>
          <p:nvPr>
            <p:ph type="dt" sz="half" idx="10"/>
          </p:nvPr>
        </p:nvSpPr>
        <p:spPr/>
        <p:txBody>
          <a:bodyPr/>
          <a:lstStyle/>
          <a:p>
            <a:r>
              <a:rPr lang="de-DE" dirty="0"/>
              <a:t>16.11.2018</a:t>
            </a:r>
          </a:p>
        </p:txBody>
      </p:sp>
      <p:sp>
        <p:nvSpPr>
          <p:cNvPr id="8" name="Fußzeilenplatzhalter 7"/>
          <p:cNvSpPr>
            <a:spLocks noGrp="1"/>
          </p:cNvSpPr>
          <p:nvPr>
            <p:ph type="ftr" sz="quarter" idx="11"/>
          </p:nvPr>
        </p:nvSpPr>
        <p:spPr/>
        <p:txBody>
          <a:bodyPr/>
          <a:lstStyle/>
          <a:p>
            <a:r>
              <a:rPr lang="de-DE" dirty="0"/>
              <a:t>12. STUTTGARTER ARCHITEKTEN- UND INGENIEURTAG</a:t>
            </a:r>
          </a:p>
        </p:txBody>
      </p:sp>
      <p:sp>
        <p:nvSpPr>
          <p:cNvPr id="9" name="Foliennummernplatzhalter 8"/>
          <p:cNvSpPr>
            <a:spLocks noGrp="1"/>
          </p:cNvSpPr>
          <p:nvPr>
            <p:ph type="sldNum" sz="quarter" idx="12"/>
          </p:nvPr>
        </p:nvSpPr>
        <p:spPr/>
        <p:txBody>
          <a:bodyPr/>
          <a:lstStyle/>
          <a:p>
            <a:fld id="{BCAFA016-22C8-4E13-96EC-D333157371F9}" type="slidenum">
              <a:rPr lang="de-DE" smtClean="0"/>
              <a:t>55</a:t>
            </a:fld>
            <a:endParaRPr lang="de-DE" dirty="0"/>
          </a:p>
        </p:txBody>
      </p:sp>
      <p:sp>
        <p:nvSpPr>
          <p:cNvPr id="2" name="Titel 1"/>
          <p:cNvSpPr>
            <a:spLocks noGrp="1"/>
          </p:cNvSpPr>
          <p:nvPr>
            <p:ph type="ctrTitle"/>
          </p:nvPr>
        </p:nvSpPr>
        <p:spPr>
          <a:xfrm>
            <a:off x="323528" y="260649"/>
            <a:ext cx="7918648" cy="792088"/>
          </a:xfrm>
        </p:spPr>
        <p:txBody>
          <a:bodyPr/>
          <a:lstStyle/>
          <a:p>
            <a:r>
              <a:rPr lang="de-DE" dirty="0"/>
              <a:t>Erkenntnisse</a:t>
            </a:r>
          </a:p>
        </p:txBody>
      </p:sp>
    </p:spTree>
    <p:extLst>
      <p:ext uri="{BB962C8B-B14F-4D97-AF65-F5344CB8AC3E}">
        <p14:creationId xmlns:p14="http://schemas.microsoft.com/office/powerpoint/2010/main" val="3558995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tertitel 5"/>
          <p:cNvSpPr>
            <a:spLocks noGrp="1"/>
          </p:cNvSpPr>
          <p:nvPr>
            <p:ph type="subTitle" idx="1"/>
          </p:nvPr>
        </p:nvSpPr>
        <p:spPr>
          <a:xfrm>
            <a:off x="683568" y="1003176"/>
            <a:ext cx="7560840" cy="4658072"/>
          </a:xfrm>
        </p:spPr>
        <p:txBody>
          <a:bodyPr>
            <a:normAutofit/>
          </a:bodyPr>
          <a:lstStyle/>
          <a:p>
            <a:pPr marL="457200" indent="-457200" algn="l">
              <a:buFont typeface="+mj-lt"/>
              <a:buAutoNum type="arabicPeriod"/>
            </a:pPr>
            <a:r>
              <a:rPr lang="de-DE" dirty="0"/>
              <a:t>Die Grundanforderungen der Bauordnungen konkurrieren im Regelfall nicht mit Bauherreninteressen. </a:t>
            </a:r>
          </a:p>
          <a:p>
            <a:pPr marL="457200" indent="-457200" algn="l">
              <a:buFont typeface="+mj-lt"/>
              <a:buAutoNum type="arabicPeriod"/>
            </a:pPr>
            <a:r>
              <a:rPr lang="de-DE" dirty="0"/>
              <a:t>Eine Ausnahme mag gegeben sein, wo „das Sparen teuer“ wird. </a:t>
            </a:r>
          </a:p>
          <a:p>
            <a:pPr marL="457200" indent="-457200" algn="l">
              <a:buFont typeface="+mj-lt"/>
              <a:buAutoNum type="arabicPeriod"/>
            </a:pPr>
            <a:r>
              <a:rPr lang="de-DE" dirty="0"/>
              <a:t>In diesem Fall braucht man Tools, die mittels Sensitivitätsanalysen die Zusammenhänge transparent machen.</a:t>
            </a:r>
          </a:p>
          <a:p>
            <a:pPr marL="457200" indent="-457200" algn="l">
              <a:buFont typeface="+mj-lt"/>
              <a:buAutoNum type="arabicPeriod"/>
            </a:pPr>
            <a:r>
              <a:rPr lang="de-DE" dirty="0">
                <a:solidFill>
                  <a:schemeClr val="tx1"/>
                </a:solidFill>
              </a:rPr>
              <a:t>Es macht Sinn, Planungsprozesse an den einzuhaltenden Anforderungen festzumachen. </a:t>
            </a:r>
          </a:p>
        </p:txBody>
      </p:sp>
      <p:sp>
        <p:nvSpPr>
          <p:cNvPr id="7" name="Datumsplatzhalter 6"/>
          <p:cNvSpPr>
            <a:spLocks noGrp="1"/>
          </p:cNvSpPr>
          <p:nvPr>
            <p:ph type="dt" sz="half" idx="10"/>
          </p:nvPr>
        </p:nvSpPr>
        <p:spPr/>
        <p:txBody>
          <a:bodyPr/>
          <a:lstStyle/>
          <a:p>
            <a:r>
              <a:rPr lang="de-DE" dirty="0"/>
              <a:t>16.11.2018</a:t>
            </a:r>
          </a:p>
        </p:txBody>
      </p:sp>
      <p:sp>
        <p:nvSpPr>
          <p:cNvPr id="8" name="Fußzeilenplatzhalter 7"/>
          <p:cNvSpPr>
            <a:spLocks noGrp="1"/>
          </p:cNvSpPr>
          <p:nvPr>
            <p:ph type="ftr" sz="quarter" idx="11"/>
          </p:nvPr>
        </p:nvSpPr>
        <p:spPr/>
        <p:txBody>
          <a:bodyPr/>
          <a:lstStyle/>
          <a:p>
            <a:r>
              <a:rPr lang="de-DE" dirty="0"/>
              <a:t>12. STUTTGARTER ARCHITEKTEN- UND INGENIEURTAG</a:t>
            </a:r>
          </a:p>
        </p:txBody>
      </p:sp>
      <p:sp>
        <p:nvSpPr>
          <p:cNvPr id="9" name="Foliennummernplatzhalter 8"/>
          <p:cNvSpPr>
            <a:spLocks noGrp="1"/>
          </p:cNvSpPr>
          <p:nvPr>
            <p:ph type="sldNum" sz="quarter" idx="12"/>
          </p:nvPr>
        </p:nvSpPr>
        <p:spPr/>
        <p:txBody>
          <a:bodyPr/>
          <a:lstStyle/>
          <a:p>
            <a:fld id="{BCAFA016-22C8-4E13-96EC-D333157371F9}" type="slidenum">
              <a:rPr lang="de-DE" smtClean="0"/>
              <a:t>56</a:t>
            </a:fld>
            <a:endParaRPr lang="de-DE" dirty="0"/>
          </a:p>
        </p:txBody>
      </p:sp>
      <p:sp>
        <p:nvSpPr>
          <p:cNvPr id="2" name="Titel 1"/>
          <p:cNvSpPr>
            <a:spLocks noGrp="1"/>
          </p:cNvSpPr>
          <p:nvPr>
            <p:ph type="ctrTitle"/>
          </p:nvPr>
        </p:nvSpPr>
        <p:spPr>
          <a:xfrm>
            <a:off x="323528" y="260649"/>
            <a:ext cx="7918648" cy="792088"/>
          </a:xfrm>
        </p:spPr>
        <p:txBody>
          <a:bodyPr/>
          <a:lstStyle/>
          <a:p>
            <a:r>
              <a:rPr lang="de-DE" dirty="0"/>
              <a:t>Erkenntnisse</a:t>
            </a:r>
          </a:p>
        </p:txBody>
      </p:sp>
    </p:spTree>
    <p:extLst>
      <p:ext uri="{BB962C8B-B14F-4D97-AF65-F5344CB8AC3E}">
        <p14:creationId xmlns:p14="http://schemas.microsoft.com/office/powerpoint/2010/main" val="22969586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tertitel 5"/>
          <p:cNvSpPr>
            <a:spLocks noGrp="1"/>
          </p:cNvSpPr>
          <p:nvPr>
            <p:ph type="subTitle" idx="1"/>
          </p:nvPr>
        </p:nvSpPr>
        <p:spPr>
          <a:xfrm>
            <a:off x="683568" y="980728"/>
            <a:ext cx="7560840" cy="4658072"/>
          </a:xfrm>
        </p:spPr>
        <p:txBody>
          <a:bodyPr>
            <a:normAutofit/>
          </a:bodyPr>
          <a:lstStyle/>
          <a:p>
            <a:pPr algn="l"/>
            <a:r>
              <a:rPr lang="de-DE" dirty="0"/>
              <a:t>Wie sieht eine digitale Norm aus?</a:t>
            </a:r>
          </a:p>
          <a:p>
            <a:pPr algn="l"/>
            <a:r>
              <a:rPr lang="de-DE" dirty="0"/>
              <a:t>Wie schafft man eine gemischte </a:t>
            </a:r>
            <a:r>
              <a:rPr lang="de-DE" dirty="0" err="1"/>
              <a:t>Attributierung</a:t>
            </a:r>
            <a:r>
              <a:rPr lang="de-DE" dirty="0"/>
              <a:t>?</a:t>
            </a:r>
          </a:p>
          <a:p>
            <a:pPr algn="l"/>
            <a:endParaRPr lang="de-DE" dirty="0"/>
          </a:p>
        </p:txBody>
      </p:sp>
      <p:sp>
        <p:nvSpPr>
          <p:cNvPr id="7" name="Datumsplatzhalter 6"/>
          <p:cNvSpPr>
            <a:spLocks noGrp="1"/>
          </p:cNvSpPr>
          <p:nvPr>
            <p:ph type="dt" sz="half" idx="10"/>
          </p:nvPr>
        </p:nvSpPr>
        <p:spPr/>
        <p:txBody>
          <a:bodyPr/>
          <a:lstStyle/>
          <a:p>
            <a:r>
              <a:rPr lang="de-DE" dirty="0"/>
              <a:t>16.11.2018</a:t>
            </a:r>
          </a:p>
        </p:txBody>
      </p:sp>
      <p:sp>
        <p:nvSpPr>
          <p:cNvPr id="8" name="Fußzeilenplatzhalter 7"/>
          <p:cNvSpPr>
            <a:spLocks noGrp="1"/>
          </p:cNvSpPr>
          <p:nvPr>
            <p:ph type="ftr" sz="quarter" idx="11"/>
          </p:nvPr>
        </p:nvSpPr>
        <p:spPr/>
        <p:txBody>
          <a:bodyPr/>
          <a:lstStyle/>
          <a:p>
            <a:r>
              <a:rPr lang="de-DE" dirty="0"/>
              <a:t>12. STUTTGARTER ARCHITEKTEN- UND INGENIEURTAG</a:t>
            </a:r>
          </a:p>
        </p:txBody>
      </p:sp>
      <p:sp>
        <p:nvSpPr>
          <p:cNvPr id="9" name="Foliennummernplatzhalter 8"/>
          <p:cNvSpPr>
            <a:spLocks noGrp="1"/>
          </p:cNvSpPr>
          <p:nvPr>
            <p:ph type="sldNum" sz="quarter" idx="12"/>
          </p:nvPr>
        </p:nvSpPr>
        <p:spPr/>
        <p:txBody>
          <a:bodyPr/>
          <a:lstStyle/>
          <a:p>
            <a:fld id="{BCAFA016-22C8-4E13-96EC-D333157371F9}" type="slidenum">
              <a:rPr lang="de-DE" smtClean="0"/>
              <a:t>57</a:t>
            </a:fld>
            <a:endParaRPr lang="de-DE" dirty="0"/>
          </a:p>
        </p:txBody>
      </p:sp>
      <p:sp>
        <p:nvSpPr>
          <p:cNvPr id="2" name="Titel 1"/>
          <p:cNvSpPr>
            <a:spLocks noGrp="1"/>
          </p:cNvSpPr>
          <p:nvPr>
            <p:ph type="ctrTitle"/>
          </p:nvPr>
        </p:nvSpPr>
        <p:spPr>
          <a:xfrm>
            <a:off x="323528" y="260649"/>
            <a:ext cx="7918648" cy="792088"/>
          </a:xfrm>
        </p:spPr>
        <p:txBody>
          <a:bodyPr/>
          <a:lstStyle/>
          <a:p>
            <a:r>
              <a:rPr lang="de-DE" dirty="0"/>
              <a:t>Offene Fragen</a:t>
            </a:r>
          </a:p>
        </p:txBody>
      </p:sp>
    </p:spTree>
    <p:extLst>
      <p:ext uri="{BB962C8B-B14F-4D97-AF65-F5344CB8AC3E}">
        <p14:creationId xmlns:p14="http://schemas.microsoft.com/office/powerpoint/2010/main" val="29674098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Wie geht es weiter</a:t>
            </a:r>
            <a:r>
              <a:rPr lang="de-DE" baseline="0" dirty="0"/>
              <a:t>? </a:t>
            </a:r>
            <a:br>
              <a:rPr lang="de-DE" baseline="0" dirty="0"/>
            </a:br>
            <a:r>
              <a:rPr lang="de-DE" baseline="0" dirty="0"/>
              <a:t>– 10 Schlagworte und offene Fragen</a:t>
            </a:r>
            <a:endParaRPr lang="de-DE" dirty="0"/>
          </a:p>
        </p:txBody>
      </p:sp>
      <p:sp>
        <p:nvSpPr>
          <p:cNvPr id="6" name="Inhaltsplatzhalter 5"/>
          <p:cNvSpPr>
            <a:spLocks noGrp="1"/>
          </p:cNvSpPr>
          <p:nvPr>
            <p:ph idx="1"/>
          </p:nvPr>
        </p:nvSpPr>
        <p:spPr>
          <a:xfrm>
            <a:off x="457200" y="1124744"/>
            <a:ext cx="8229600" cy="5001420"/>
          </a:xfrm>
        </p:spPr>
        <p:txBody>
          <a:bodyPr>
            <a:normAutofit/>
          </a:bodyPr>
          <a:lstStyle/>
          <a:p>
            <a:pPr marL="0" indent="0">
              <a:buNone/>
            </a:pPr>
            <a:endParaRPr lang="de-DE" dirty="0"/>
          </a:p>
          <a:p>
            <a:pPr marL="457200" indent="-457200">
              <a:buFont typeface="+mj-lt"/>
              <a:buAutoNum type="arabicPeriod"/>
            </a:pPr>
            <a:r>
              <a:rPr lang="de-DE" dirty="0"/>
              <a:t>Unabhängigkeit von proprietären Systemen schaffen </a:t>
            </a:r>
            <a:br>
              <a:rPr lang="de-DE" dirty="0"/>
            </a:br>
            <a:r>
              <a:rPr lang="de-DE" dirty="0"/>
              <a:t>(CAD-Systeme sind das „Betriebssystem“ für BIM-Prozesse)</a:t>
            </a:r>
          </a:p>
          <a:p>
            <a:pPr marL="457200" indent="-457200">
              <a:buFont typeface="+mj-lt"/>
              <a:buAutoNum type="arabicPeriod"/>
            </a:pPr>
            <a:r>
              <a:rPr lang="de-DE" dirty="0"/>
              <a:t>plattformunabhängige Übergabeformate für baurechtliche Nachweise zeitnah definieren </a:t>
            </a:r>
            <a:br>
              <a:rPr lang="de-DE" dirty="0"/>
            </a:br>
            <a:r>
              <a:rPr lang="de-DE" dirty="0"/>
              <a:t>(insbesondere auch für bautechnische Nachweise)</a:t>
            </a:r>
          </a:p>
          <a:p>
            <a:pPr marL="457200" indent="-457200">
              <a:buFont typeface="+mj-lt"/>
              <a:buAutoNum type="arabicPeriod"/>
            </a:pPr>
            <a:r>
              <a:rPr lang="de-DE" dirty="0"/>
              <a:t>Anpassung der HOAI an BIM-Levels ? Wann? Wie? </a:t>
            </a:r>
            <a:br>
              <a:rPr lang="de-DE" dirty="0"/>
            </a:br>
            <a:r>
              <a:rPr lang="de-DE" dirty="0"/>
              <a:t>(Mehr Planungshonorar in die Phasen der Modellierung)</a:t>
            </a:r>
            <a:br>
              <a:rPr lang="de-DE" dirty="0"/>
            </a:br>
            <a:r>
              <a:rPr lang="de-DE" dirty="0"/>
              <a:t>vorläufig freie Vereinbarung - Überzeugungsarbeit</a:t>
            </a:r>
          </a:p>
          <a:p>
            <a:pPr marL="457200" indent="-457200">
              <a:buFont typeface="+mj-lt"/>
              <a:buAutoNum type="arabicPeriod"/>
            </a:pPr>
            <a:r>
              <a:rPr lang="de-DE" dirty="0"/>
              <a:t>Wer modelliert? Architekt oder Ingenieur – </a:t>
            </a:r>
            <a:br>
              <a:rPr lang="de-DE" dirty="0"/>
            </a:br>
            <a:r>
              <a:rPr lang="de-DE" dirty="0"/>
              <a:t>beide Lösungen haben ihre Vorteile – also offen halten</a:t>
            </a:r>
          </a:p>
          <a:p>
            <a:pPr marL="0" indent="0">
              <a:buNone/>
            </a:pPr>
            <a:endParaRPr lang="de-DE" dirty="0"/>
          </a:p>
          <a:p>
            <a:pPr marL="0" indent="0">
              <a:buNone/>
            </a:pPr>
            <a:endParaRPr lang="de-DE" dirty="0"/>
          </a:p>
          <a:p>
            <a:pPr marL="0" indent="0">
              <a:buNone/>
            </a:pPr>
            <a:endParaRPr lang="de-DE" dirty="0"/>
          </a:p>
        </p:txBody>
      </p:sp>
      <p:sp>
        <p:nvSpPr>
          <p:cNvPr id="3" name="Datumsplatzhalter 2"/>
          <p:cNvSpPr>
            <a:spLocks noGrp="1"/>
          </p:cNvSpPr>
          <p:nvPr>
            <p:ph type="dt" sz="half" idx="10"/>
          </p:nvPr>
        </p:nvSpPr>
        <p:spPr/>
        <p:txBody>
          <a:bodyPr/>
          <a:lstStyle/>
          <a:p>
            <a:r>
              <a:rPr lang="de-DE" dirty="0"/>
              <a:t>16.11.2018</a:t>
            </a:r>
          </a:p>
        </p:txBody>
      </p:sp>
      <p:sp>
        <p:nvSpPr>
          <p:cNvPr id="4" name="Fußzeilenplatzhalter 3"/>
          <p:cNvSpPr>
            <a:spLocks noGrp="1"/>
          </p:cNvSpPr>
          <p:nvPr>
            <p:ph type="ftr" sz="quarter" idx="11"/>
          </p:nvPr>
        </p:nvSpPr>
        <p:spPr/>
        <p:txBody>
          <a:bodyPr/>
          <a:lstStyle/>
          <a:p>
            <a:r>
              <a:rPr lang="de-DE" dirty="0"/>
              <a:t>10. STUTTGARTER ARCHITEKTEN- UND INGENIEURTAG</a:t>
            </a:r>
          </a:p>
        </p:txBody>
      </p:sp>
      <p:sp>
        <p:nvSpPr>
          <p:cNvPr id="5" name="Foliennummernplatzhalter 4"/>
          <p:cNvSpPr>
            <a:spLocks noGrp="1"/>
          </p:cNvSpPr>
          <p:nvPr>
            <p:ph type="sldNum" sz="quarter" idx="12"/>
          </p:nvPr>
        </p:nvSpPr>
        <p:spPr/>
        <p:txBody>
          <a:bodyPr/>
          <a:lstStyle/>
          <a:p>
            <a:fld id="{BCAFA016-22C8-4E13-96EC-D333157371F9}" type="slidenum">
              <a:rPr lang="de-DE" smtClean="0"/>
              <a:t>58</a:t>
            </a:fld>
            <a:endParaRPr lang="de-DE" dirty="0"/>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5000" contrast="10000"/>
                    </a14:imgEffect>
                  </a14:imgLayer>
                </a14:imgProps>
              </a:ext>
              <a:ext uri="{28A0092B-C50C-407E-A947-70E740481C1C}">
                <a14:useLocalDpi xmlns:a14="http://schemas.microsoft.com/office/drawing/2010/main" val="0"/>
              </a:ext>
            </a:extLst>
          </a:blip>
          <a:srcRect/>
          <a:stretch>
            <a:fillRect/>
          </a:stretch>
        </p:blipFill>
        <p:spPr bwMode="auto">
          <a:xfrm>
            <a:off x="6516216" y="44624"/>
            <a:ext cx="2448272" cy="1507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71673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Wie geht es weiter</a:t>
            </a:r>
            <a:r>
              <a:rPr lang="de-DE" baseline="0" dirty="0"/>
              <a:t>? </a:t>
            </a:r>
            <a:br>
              <a:rPr lang="de-DE" baseline="0" dirty="0"/>
            </a:br>
            <a:r>
              <a:rPr lang="de-DE" baseline="0" dirty="0"/>
              <a:t>– Schlagworte und offene Fragen</a:t>
            </a:r>
            <a:endParaRPr lang="de-DE" dirty="0"/>
          </a:p>
        </p:txBody>
      </p:sp>
      <p:sp>
        <p:nvSpPr>
          <p:cNvPr id="6" name="Inhaltsplatzhalter 5"/>
          <p:cNvSpPr>
            <a:spLocks noGrp="1"/>
          </p:cNvSpPr>
          <p:nvPr>
            <p:ph idx="1"/>
          </p:nvPr>
        </p:nvSpPr>
        <p:spPr>
          <a:xfrm>
            <a:off x="457200" y="1124744"/>
            <a:ext cx="8229600" cy="5001420"/>
          </a:xfrm>
        </p:spPr>
        <p:txBody>
          <a:bodyPr>
            <a:normAutofit/>
          </a:bodyPr>
          <a:lstStyle/>
          <a:p>
            <a:pPr marL="457200" indent="-457200">
              <a:buFont typeface="+mj-lt"/>
              <a:buAutoNum type="arabicPeriod" startAt="5"/>
            </a:pPr>
            <a:r>
              <a:rPr lang="de-DE" dirty="0"/>
              <a:t>BIM-taugliche Vorgaben entwickeln, z. B. Rechenwerte, Rundungsregeln, Zu- und Abschläge. Zurückführung auf physikalische Modelle sollte möglich sein.</a:t>
            </a:r>
          </a:p>
          <a:p>
            <a:pPr marL="457200" indent="-457200">
              <a:buFont typeface="+mj-lt"/>
              <a:buAutoNum type="arabicPeriod" startAt="5"/>
            </a:pPr>
            <a:r>
              <a:rPr lang="de-DE" dirty="0"/>
              <a:t>„Erschwerende Vereinfachungen“ müssen optional werden (man denke an die Abrechnungs- und Übermessungsregeln nach VOB)</a:t>
            </a:r>
          </a:p>
          <a:p>
            <a:pPr marL="457200" indent="-457200">
              <a:buFont typeface="+mj-lt"/>
              <a:buAutoNum type="arabicPeriod" startAt="5"/>
            </a:pPr>
            <a:r>
              <a:rPr lang="de-DE" dirty="0"/>
              <a:t>Internationalisierung ist wichtig, </a:t>
            </a:r>
            <a:br>
              <a:rPr lang="de-DE" dirty="0"/>
            </a:br>
            <a:r>
              <a:rPr lang="de-DE" dirty="0"/>
              <a:t>Regionalisierbarkeit aber auch!</a:t>
            </a:r>
          </a:p>
          <a:p>
            <a:pPr marL="0" indent="0">
              <a:buNone/>
            </a:pPr>
            <a:endParaRPr lang="de-DE" dirty="0"/>
          </a:p>
          <a:p>
            <a:pPr marL="0" indent="0">
              <a:buNone/>
            </a:pPr>
            <a:endParaRPr lang="de-DE" dirty="0"/>
          </a:p>
        </p:txBody>
      </p:sp>
      <p:sp>
        <p:nvSpPr>
          <p:cNvPr id="3" name="Datumsplatzhalter 2"/>
          <p:cNvSpPr>
            <a:spLocks noGrp="1"/>
          </p:cNvSpPr>
          <p:nvPr>
            <p:ph type="dt" sz="half" idx="10"/>
          </p:nvPr>
        </p:nvSpPr>
        <p:spPr/>
        <p:txBody>
          <a:bodyPr/>
          <a:lstStyle/>
          <a:p>
            <a:r>
              <a:rPr lang="de-DE" dirty="0"/>
              <a:t>16.11.2018</a:t>
            </a:r>
          </a:p>
        </p:txBody>
      </p:sp>
      <p:sp>
        <p:nvSpPr>
          <p:cNvPr id="4" name="Fußzeilenplatzhalter 3"/>
          <p:cNvSpPr>
            <a:spLocks noGrp="1"/>
          </p:cNvSpPr>
          <p:nvPr>
            <p:ph type="ftr" sz="quarter" idx="11"/>
          </p:nvPr>
        </p:nvSpPr>
        <p:spPr/>
        <p:txBody>
          <a:bodyPr/>
          <a:lstStyle/>
          <a:p>
            <a:r>
              <a:rPr lang="de-DE"/>
              <a:t>10. STUTTGARTER ARCHITEKTEN- UND INGENIEURTAG</a:t>
            </a:r>
          </a:p>
        </p:txBody>
      </p:sp>
      <p:sp>
        <p:nvSpPr>
          <p:cNvPr id="5" name="Foliennummernplatzhalter 4"/>
          <p:cNvSpPr>
            <a:spLocks noGrp="1"/>
          </p:cNvSpPr>
          <p:nvPr>
            <p:ph type="sldNum" sz="quarter" idx="12"/>
          </p:nvPr>
        </p:nvSpPr>
        <p:spPr/>
        <p:txBody>
          <a:bodyPr/>
          <a:lstStyle/>
          <a:p>
            <a:fld id="{BCAFA016-22C8-4E13-96EC-D333157371F9}" type="slidenum">
              <a:rPr lang="de-DE" smtClean="0"/>
              <a:t>59</a:t>
            </a:fld>
            <a:endParaRPr lang="de-DE"/>
          </a:p>
        </p:txBody>
      </p:sp>
    </p:spTree>
    <p:extLst>
      <p:ext uri="{BB962C8B-B14F-4D97-AF65-F5344CB8AC3E}">
        <p14:creationId xmlns:p14="http://schemas.microsoft.com/office/powerpoint/2010/main" val="4053507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marL="0" indent="0">
              <a:buNone/>
            </a:pPr>
            <a:endParaRPr lang="de-DE" dirty="0"/>
          </a:p>
          <a:p>
            <a:pPr marL="0" indent="0">
              <a:buNone/>
            </a:pPr>
            <a:r>
              <a:rPr lang="de-DE" sz="9600" dirty="0">
                <a:solidFill>
                  <a:schemeClr val="bg1">
                    <a:lumMod val="50000"/>
                  </a:schemeClr>
                </a:solidFill>
              </a:rPr>
              <a:t>Qualität.</a:t>
            </a:r>
          </a:p>
          <a:p>
            <a:pPr marL="0" indent="0">
              <a:buNone/>
            </a:pPr>
            <a:endParaRPr lang="de-DE" sz="1800" dirty="0">
              <a:solidFill>
                <a:schemeClr val="bg1">
                  <a:lumMod val="50000"/>
                </a:schemeClr>
              </a:solidFill>
            </a:endParaRPr>
          </a:p>
          <a:p>
            <a:pPr marL="0" indent="0">
              <a:buNone/>
            </a:pPr>
            <a:r>
              <a:rPr lang="de-DE" dirty="0">
                <a:solidFill>
                  <a:schemeClr val="bg1">
                    <a:lumMod val="50000"/>
                  </a:schemeClr>
                </a:solidFill>
              </a:rPr>
              <a:t>Die </a:t>
            </a:r>
            <a:r>
              <a:rPr lang="de-DE" b="1" dirty="0">
                <a:solidFill>
                  <a:schemeClr val="bg1">
                    <a:lumMod val="50000"/>
                  </a:schemeClr>
                </a:solidFill>
              </a:rPr>
              <a:t>Mindestqualität </a:t>
            </a:r>
            <a:r>
              <a:rPr lang="de-DE" dirty="0">
                <a:solidFill>
                  <a:schemeClr val="bg1">
                    <a:lumMod val="50000"/>
                  </a:schemeClr>
                </a:solidFill>
              </a:rPr>
              <a:t>ist </a:t>
            </a:r>
            <a:br>
              <a:rPr lang="de-DE" dirty="0">
                <a:solidFill>
                  <a:schemeClr val="bg1">
                    <a:lumMod val="50000"/>
                  </a:schemeClr>
                </a:solidFill>
              </a:rPr>
            </a:br>
            <a:r>
              <a:rPr lang="de-DE" dirty="0">
                <a:solidFill>
                  <a:schemeClr val="bg1">
                    <a:lumMod val="50000"/>
                  </a:schemeClr>
                </a:solidFill>
              </a:rPr>
              <a:t>das </a:t>
            </a:r>
            <a:r>
              <a:rPr lang="de-DE" b="1" dirty="0">
                <a:solidFill>
                  <a:schemeClr val="bg1">
                    <a:lumMod val="50000"/>
                  </a:schemeClr>
                </a:solidFill>
              </a:rPr>
              <a:t>bauaufsichtliche</a:t>
            </a:r>
            <a:r>
              <a:rPr lang="de-DE" dirty="0">
                <a:solidFill>
                  <a:schemeClr val="bg1">
                    <a:lumMod val="50000"/>
                  </a:schemeClr>
                </a:solidFill>
              </a:rPr>
              <a:t> Anforderungsniveau</a:t>
            </a:r>
            <a:br>
              <a:rPr lang="de-DE" dirty="0">
                <a:solidFill>
                  <a:schemeClr val="bg1">
                    <a:lumMod val="50000"/>
                  </a:schemeClr>
                </a:solidFill>
              </a:rPr>
            </a:br>
            <a:endParaRPr lang="de-DE" dirty="0">
              <a:solidFill>
                <a:schemeClr val="bg1">
                  <a:lumMod val="50000"/>
                </a:schemeClr>
              </a:solidFill>
            </a:endParaRPr>
          </a:p>
          <a:p>
            <a:pPr marL="0" indent="0">
              <a:buNone/>
            </a:pPr>
            <a:r>
              <a:rPr lang="de-DE" dirty="0">
                <a:solidFill>
                  <a:schemeClr val="bg1">
                    <a:lumMod val="50000"/>
                  </a:schemeClr>
                </a:solidFill>
              </a:rPr>
              <a:t>(vgl. Schallschutz DIN 4109, EnEV…)</a:t>
            </a:r>
          </a:p>
          <a:p>
            <a:pPr marL="0" indent="0">
              <a:buNone/>
            </a:pPr>
            <a:endParaRPr lang="de-DE" sz="1800" dirty="0">
              <a:solidFill>
                <a:schemeClr val="bg1">
                  <a:lumMod val="50000"/>
                </a:schemeClr>
              </a:solidFill>
            </a:endParaRPr>
          </a:p>
          <a:p>
            <a:pPr marL="0" indent="0">
              <a:buNone/>
            </a:pPr>
            <a:endParaRPr lang="de-DE" sz="1800" dirty="0">
              <a:solidFill>
                <a:schemeClr val="bg1">
                  <a:lumMod val="50000"/>
                </a:schemeClr>
              </a:solidFill>
            </a:endParaRPr>
          </a:p>
        </p:txBody>
      </p:sp>
      <p:sp>
        <p:nvSpPr>
          <p:cNvPr id="4" name="Datumsplatzhalter 3"/>
          <p:cNvSpPr>
            <a:spLocks noGrp="1"/>
          </p:cNvSpPr>
          <p:nvPr>
            <p:ph type="dt" sz="half" idx="10"/>
          </p:nvPr>
        </p:nvSpPr>
        <p:spPr/>
        <p:txBody>
          <a:bodyPr/>
          <a:lstStyle/>
          <a:p>
            <a:r>
              <a:rPr lang="de-DE" dirty="0"/>
              <a:t>16.11.2018</a:t>
            </a:r>
          </a:p>
        </p:txBody>
      </p:sp>
      <p:sp>
        <p:nvSpPr>
          <p:cNvPr id="5" name="Fußzeilenplatzhalter 4"/>
          <p:cNvSpPr>
            <a:spLocks noGrp="1"/>
          </p:cNvSpPr>
          <p:nvPr>
            <p:ph type="ftr" sz="quarter" idx="11"/>
          </p:nvPr>
        </p:nvSpPr>
        <p:spPr/>
        <p:txBody>
          <a:bodyPr/>
          <a:lstStyle/>
          <a:p>
            <a:r>
              <a:rPr lang="de-DE" dirty="0"/>
              <a:t>12. STUTTGARTER ARCHITEKTEN- UND INGENIEURTAG</a:t>
            </a:r>
          </a:p>
        </p:txBody>
      </p:sp>
      <p:sp>
        <p:nvSpPr>
          <p:cNvPr id="6" name="Foliennummernplatzhalter 5"/>
          <p:cNvSpPr>
            <a:spLocks noGrp="1"/>
          </p:cNvSpPr>
          <p:nvPr>
            <p:ph type="sldNum" sz="quarter" idx="12"/>
          </p:nvPr>
        </p:nvSpPr>
        <p:spPr/>
        <p:txBody>
          <a:bodyPr/>
          <a:lstStyle/>
          <a:p>
            <a:fld id="{BCAFA016-22C8-4E13-96EC-D333157371F9}" type="slidenum">
              <a:rPr lang="de-DE" smtClean="0"/>
              <a:t>6</a:t>
            </a:fld>
            <a:endParaRPr lang="de-DE"/>
          </a:p>
        </p:txBody>
      </p:sp>
      <p:sp>
        <p:nvSpPr>
          <p:cNvPr id="7" name="Titel 6"/>
          <p:cNvSpPr>
            <a:spLocks noGrp="1"/>
          </p:cNvSpPr>
          <p:nvPr>
            <p:ph type="title"/>
          </p:nvPr>
        </p:nvSpPr>
        <p:spPr/>
        <p:txBody>
          <a:bodyPr/>
          <a:lstStyle/>
          <a:p>
            <a:endParaRPr lang="de-DE"/>
          </a:p>
        </p:txBody>
      </p:sp>
    </p:spTree>
    <p:extLst>
      <p:ext uri="{BB962C8B-B14F-4D97-AF65-F5344CB8AC3E}">
        <p14:creationId xmlns:p14="http://schemas.microsoft.com/office/powerpoint/2010/main" val="17950075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Wie geht es weiter</a:t>
            </a:r>
            <a:r>
              <a:rPr lang="de-DE" baseline="0" dirty="0"/>
              <a:t>? </a:t>
            </a:r>
            <a:br>
              <a:rPr lang="de-DE" baseline="0" dirty="0"/>
            </a:br>
            <a:r>
              <a:rPr lang="de-DE" baseline="0" dirty="0"/>
              <a:t>– Schlagworte und offene Fragen</a:t>
            </a:r>
            <a:endParaRPr lang="de-DE" dirty="0"/>
          </a:p>
        </p:txBody>
      </p:sp>
      <p:sp>
        <p:nvSpPr>
          <p:cNvPr id="6" name="Inhaltsplatzhalter 5"/>
          <p:cNvSpPr>
            <a:spLocks noGrp="1"/>
          </p:cNvSpPr>
          <p:nvPr>
            <p:ph idx="1"/>
          </p:nvPr>
        </p:nvSpPr>
        <p:spPr>
          <a:xfrm>
            <a:off x="457200" y="1124744"/>
            <a:ext cx="8229600" cy="5001420"/>
          </a:xfrm>
        </p:spPr>
        <p:txBody>
          <a:bodyPr>
            <a:normAutofit/>
          </a:bodyPr>
          <a:lstStyle/>
          <a:p>
            <a:pPr marL="457200" indent="-457200">
              <a:buFont typeface="+mj-lt"/>
              <a:buAutoNum type="arabicPeriod" startAt="8"/>
            </a:pPr>
            <a:r>
              <a:rPr lang="de-DE" dirty="0"/>
              <a:t>Technische Regeln müssen BIM-tauglicher werden. </a:t>
            </a:r>
            <a:br>
              <a:rPr lang="de-DE" dirty="0"/>
            </a:br>
            <a:r>
              <a:rPr lang="de-DE" dirty="0"/>
              <a:t>(Wann kommt die die erste DIN als BIM-Objekt?)</a:t>
            </a:r>
          </a:p>
          <a:p>
            <a:pPr marL="457200" indent="-457200">
              <a:buFont typeface="+mj-lt"/>
              <a:buAutoNum type="arabicPeriod" startAt="8"/>
            </a:pPr>
            <a:r>
              <a:rPr lang="de-DE" dirty="0"/>
              <a:t>Bilanzgrenzen vereinfachen, z. B. abgeleitete Größen wie A</a:t>
            </a:r>
            <a:r>
              <a:rPr lang="de-DE" baseline="-25000" dirty="0"/>
              <a:t>N</a:t>
            </a:r>
            <a:r>
              <a:rPr lang="de-DE" dirty="0"/>
              <a:t> oder die Definitionen der Hüllfläche nach EnEV (Folie aus 18599-Seminar)</a:t>
            </a:r>
          </a:p>
          <a:p>
            <a:pPr marL="457200" indent="-457200">
              <a:buFont typeface="+mj-lt"/>
              <a:buAutoNum type="arabicPeriod" startAt="8"/>
            </a:pPr>
            <a:r>
              <a:rPr lang="de-DE" dirty="0"/>
              <a:t>Anpassung der Lehrinhalte an den Hochschulen: </a:t>
            </a:r>
            <a:br>
              <a:rPr lang="de-DE" dirty="0"/>
            </a:br>
            <a:r>
              <a:rPr lang="de-DE" dirty="0"/>
              <a:t>Die Studiengänge des Bauwesens sind um die Grundlagen des  „</a:t>
            </a:r>
            <a:r>
              <a:rPr lang="de-DE" i="1" dirty="0"/>
              <a:t>digital </a:t>
            </a:r>
            <a:r>
              <a:rPr lang="de-DE" i="1" dirty="0" err="1"/>
              <a:t>prototyping</a:t>
            </a:r>
            <a:r>
              <a:rPr lang="de-DE" dirty="0"/>
              <a:t>“  zu erweitern.</a:t>
            </a:r>
          </a:p>
          <a:p>
            <a:pPr marL="0" indent="0">
              <a:buNone/>
            </a:pPr>
            <a:endParaRPr lang="de-DE" dirty="0"/>
          </a:p>
          <a:p>
            <a:pPr marL="0" indent="0">
              <a:buNone/>
            </a:pPr>
            <a:r>
              <a:rPr lang="de-DE" dirty="0"/>
              <a:t>Die rechtlichen Rahmenbedingungen werden sich entwickeln.</a:t>
            </a:r>
          </a:p>
          <a:p>
            <a:pPr marL="0" indent="0">
              <a:buNone/>
            </a:pPr>
            <a:endParaRPr lang="de-DE" dirty="0"/>
          </a:p>
          <a:p>
            <a:pPr marL="0" indent="0">
              <a:buNone/>
            </a:pPr>
            <a:endParaRPr lang="de-DE" dirty="0"/>
          </a:p>
        </p:txBody>
      </p:sp>
      <p:sp>
        <p:nvSpPr>
          <p:cNvPr id="3" name="Datumsplatzhalter 2"/>
          <p:cNvSpPr>
            <a:spLocks noGrp="1"/>
          </p:cNvSpPr>
          <p:nvPr>
            <p:ph type="dt" sz="half" idx="10"/>
          </p:nvPr>
        </p:nvSpPr>
        <p:spPr/>
        <p:txBody>
          <a:bodyPr/>
          <a:lstStyle/>
          <a:p>
            <a:r>
              <a:rPr lang="de-DE" dirty="0"/>
              <a:t>16.11.2018</a:t>
            </a:r>
          </a:p>
        </p:txBody>
      </p:sp>
      <p:sp>
        <p:nvSpPr>
          <p:cNvPr id="4" name="Fußzeilenplatzhalter 3"/>
          <p:cNvSpPr>
            <a:spLocks noGrp="1"/>
          </p:cNvSpPr>
          <p:nvPr>
            <p:ph type="ftr" sz="quarter" idx="11"/>
          </p:nvPr>
        </p:nvSpPr>
        <p:spPr/>
        <p:txBody>
          <a:bodyPr/>
          <a:lstStyle/>
          <a:p>
            <a:r>
              <a:rPr lang="de-DE"/>
              <a:t>10. STUTTGARTER ARCHITEKTEN- UND INGENIEURTAG</a:t>
            </a:r>
          </a:p>
        </p:txBody>
      </p:sp>
      <p:sp>
        <p:nvSpPr>
          <p:cNvPr id="5" name="Foliennummernplatzhalter 4"/>
          <p:cNvSpPr>
            <a:spLocks noGrp="1"/>
          </p:cNvSpPr>
          <p:nvPr>
            <p:ph type="sldNum" sz="quarter" idx="12"/>
          </p:nvPr>
        </p:nvSpPr>
        <p:spPr/>
        <p:txBody>
          <a:bodyPr/>
          <a:lstStyle/>
          <a:p>
            <a:fld id="{BCAFA016-22C8-4E13-96EC-D333157371F9}" type="slidenum">
              <a:rPr lang="de-DE" smtClean="0"/>
              <a:t>60</a:t>
            </a:fld>
            <a:endParaRPr lang="de-DE"/>
          </a:p>
        </p:txBody>
      </p:sp>
    </p:spTree>
    <p:extLst>
      <p:ext uri="{BB962C8B-B14F-4D97-AF65-F5344CB8AC3E}">
        <p14:creationId xmlns:p14="http://schemas.microsoft.com/office/powerpoint/2010/main" val="3429469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LBO Landesbauordnungen</a:t>
            </a:r>
          </a:p>
        </p:txBody>
      </p:sp>
      <p:sp>
        <p:nvSpPr>
          <p:cNvPr id="3" name="Inhaltsplatzhalter 2"/>
          <p:cNvSpPr>
            <a:spLocks noGrp="1"/>
          </p:cNvSpPr>
          <p:nvPr>
            <p:ph idx="1"/>
          </p:nvPr>
        </p:nvSpPr>
        <p:spPr>
          <a:xfrm>
            <a:off x="539552" y="1340768"/>
            <a:ext cx="8229600" cy="3672408"/>
          </a:xfrm>
        </p:spPr>
        <p:txBody>
          <a:bodyPr/>
          <a:lstStyle/>
          <a:p>
            <a:r>
              <a:rPr lang="de-DE" dirty="0"/>
              <a:t>Festlegung des bauaufsichtlichen Anforderungsniveaus </a:t>
            </a:r>
          </a:p>
          <a:p>
            <a:r>
              <a:rPr lang="de-DE" dirty="0"/>
              <a:t>Definition technischer Regeln und Nachweiserfordernisse </a:t>
            </a:r>
            <a:br>
              <a:rPr lang="de-DE" dirty="0"/>
            </a:br>
            <a:r>
              <a:rPr lang="de-DE" dirty="0">
                <a:solidFill>
                  <a:schemeClr val="accent1">
                    <a:lumMod val="75000"/>
                  </a:schemeClr>
                </a:solidFill>
              </a:rPr>
              <a:t>(aber nur für bauaufsichtlich relevante Bauprodukte)</a:t>
            </a:r>
          </a:p>
          <a:p>
            <a:r>
              <a:rPr lang="de-DE" dirty="0"/>
              <a:t>Bekanntmachung der </a:t>
            </a:r>
            <a:r>
              <a:rPr lang="de-DE" b="1" dirty="0"/>
              <a:t>Verwendbarkeitsnachweise </a:t>
            </a:r>
          </a:p>
          <a:p>
            <a:pPr lvl="1"/>
            <a:r>
              <a:rPr lang="de-DE" dirty="0"/>
              <a:t>durch das </a:t>
            </a:r>
            <a:r>
              <a:rPr lang="de-DE" dirty="0" err="1"/>
              <a:t>DIBt</a:t>
            </a:r>
            <a:r>
              <a:rPr lang="de-DE" dirty="0"/>
              <a:t> </a:t>
            </a:r>
          </a:p>
          <a:p>
            <a:pPr lvl="1"/>
            <a:r>
              <a:rPr lang="de-DE" dirty="0"/>
              <a:t>einheitlich für alle Länder</a:t>
            </a:r>
            <a:endParaRPr lang="de-DE" b="1" dirty="0"/>
          </a:p>
        </p:txBody>
      </p:sp>
      <p:sp>
        <p:nvSpPr>
          <p:cNvPr id="4" name="Datumsplatzhalter 3"/>
          <p:cNvSpPr>
            <a:spLocks noGrp="1"/>
          </p:cNvSpPr>
          <p:nvPr>
            <p:ph type="dt" sz="half" idx="10"/>
          </p:nvPr>
        </p:nvSpPr>
        <p:spPr/>
        <p:txBody>
          <a:bodyPr/>
          <a:lstStyle/>
          <a:p>
            <a:r>
              <a:rPr lang="de-DE" dirty="0"/>
              <a:t>16.11.2018</a:t>
            </a:r>
          </a:p>
        </p:txBody>
      </p:sp>
      <p:sp>
        <p:nvSpPr>
          <p:cNvPr id="5" name="Fußzeilenplatzhalter 4"/>
          <p:cNvSpPr>
            <a:spLocks noGrp="1"/>
          </p:cNvSpPr>
          <p:nvPr>
            <p:ph type="ftr" sz="quarter" idx="11"/>
          </p:nvPr>
        </p:nvSpPr>
        <p:spPr/>
        <p:txBody>
          <a:bodyPr/>
          <a:lstStyle/>
          <a:p>
            <a:r>
              <a:rPr lang="de-DE" dirty="0"/>
              <a:t>12. STUTTGARTER ARCHITEKTEN- UND INGENIEURTAG</a:t>
            </a:r>
          </a:p>
        </p:txBody>
      </p:sp>
      <p:sp>
        <p:nvSpPr>
          <p:cNvPr id="6" name="Foliennummernplatzhalter 5"/>
          <p:cNvSpPr>
            <a:spLocks noGrp="1"/>
          </p:cNvSpPr>
          <p:nvPr>
            <p:ph type="sldNum" sz="quarter" idx="12"/>
          </p:nvPr>
        </p:nvSpPr>
        <p:spPr/>
        <p:txBody>
          <a:bodyPr/>
          <a:lstStyle/>
          <a:p>
            <a:fld id="{BCAFA016-22C8-4E13-96EC-D333157371F9}" type="slidenum">
              <a:rPr lang="de-DE" smtClean="0"/>
              <a:t>7</a:t>
            </a:fld>
            <a:endParaRPr lang="de-DE"/>
          </a:p>
        </p:txBody>
      </p:sp>
    </p:spTree>
    <p:extLst>
      <p:ext uri="{BB962C8B-B14F-4D97-AF65-F5344CB8AC3E}">
        <p14:creationId xmlns:p14="http://schemas.microsoft.com/office/powerpoint/2010/main" val="2182815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accent6">
                    <a:lumMod val="75000"/>
                  </a:schemeClr>
                </a:solidFill>
              </a:rPr>
              <a:t>Exkurs </a:t>
            </a:r>
            <a:r>
              <a:rPr lang="de-DE" dirty="0"/>
              <a:t>zu Verwendbarkeitsnachweisen</a:t>
            </a:r>
          </a:p>
        </p:txBody>
      </p:sp>
      <p:sp>
        <p:nvSpPr>
          <p:cNvPr id="3" name="Inhaltsplatzhalter 2"/>
          <p:cNvSpPr>
            <a:spLocks noGrp="1"/>
          </p:cNvSpPr>
          <p:nvPr>
            <p:ph idx="1"/>
          </p:nvPr>
        </p:nvSpPr>
        <p:spPr/>
        <p:txBody>
          <a:bodyPr/>
          <a:lstStyle/>
          <a:p>
            <a:r>
              <a:rPr lang="de-DE" dirty="0"/>
              <a:t>Bisher:</a:t>
            </a:r>
          </a:p>
          <a:p>
            <a:pPr lvl="1"/>
            <a:r>
              <a:rPr lang="de-DE" dirty="0"/>
              <a:t>allgemeine bauaufsichtliche Zulassung (</a:t>
            </a:r>
            <a:r>
              <a:rPr lang="de-DE" dirty="0" err="1"/>
              <a:t>abZ</a:t>
            </a:r>
            <a:r>
              <a:rPr lang="de-DE" dirty="0"/>
              <a:t>) oder </a:t>
            </a:r>
          </a:p>
          <a:p>
            <a:pPr lvl="1"/>
            <a:r>
              <a:rPr lang="de-DE" dirty="0"/>
              <a:t>allgemeines bauaufsichtliches Prüfzeugnis (</a:t>
            </a:r>
            <a:r>
              <a:rPr lang="de-DE" dirty="0" err="1"/>
              <a:t>abP</a:t>
            </a:r>
            <a:r>
              <a:rPr lang="de-DE" dirty="0"/>
              <a:t>), sowie </a:t>
            </a:r>
          </a:p>
          <a:p>
            <a:pPr lvl="1"/>
            <a:r>
              <a:rPr lang="de-DE" dirty="0"/>
              <a:t>Kennzeichnung mit dem Übereinstimmungszeichen </a:t>
            </a:r>
          </a:p>
          <a:p>
            <a:pPr lvl="1"/>
            <a:r>
              <a:rPr lang="de-DE" dirty="0"/>
              <a:t>(„Ü“-Zeichen).</a:t>
            </a:r>
          </a:p>
        </p:txBody>
      </p:sp>
      <p:sp>
        <p:nvSpPr>
          <p:cNvPr id="4" name="Datumsplatzhalter 3"/>
          <p:cNvSpPr>
            <a:spLocks noGrp="1"/>
          </p:cNvSpPr>
          <p:nvPr>
            <p:ph type="dt" sz="half" idx="10"/>
          </p:nvPr>
        </p:nvSpPr>
        <p:spPr/>
        <p:txBody>
          <a:bodyPr/>
          <a:lstStyle/>
          <a:p>
            <a:r>
              <a:rPr lang="de-DE" dirty="0"/>
              <a:t>16.11.2016</a:t>
            </a:r>
          </a:p>
        </p:txBody>
      </p:sp>
      <p:sp>
        <p:nvSpPr>
          <p:cNvPr id="5" name="Fußzeilenplatzhalter 4"/>
          <p:cNvSpPr>
            <a:spLocks noGrp="1"/>
          </p:cNvSpPr>
          <p:nvPr>
            <p:ph type="ftr" sz="quarter" idx="11"/>
          </p:nvPr>
        </p:nvSpPr>
        <p:spPr/>
        <p:txBody>
          <a:bodyPr/>
          <a:lstStyle/>
          <a:p>
            <a:r>
              <a:rPr lang="de-DE" dirty="0"/>
              <a:t>12. STUTTGARTER ARCHITEKTEN- UND INGENIEURTAG</a:t>
            </a:r>
          </a:p>
        </p:txBody>
      </p:sp>
      <p:sp>
        <p:nvSpPr>
          <p:cNvPr id="6" name="Foliennummernplatzhalter 5"/>
          <p:cNvSpPr>
            <a:spLocks noGrp="1"/>
          </p:cNvSpPr>
          <p:nvPr>
            <p:ph type="sldNum" sz="quarter" idx="12"/>
          </p:nvPr>
        </p:nvSpPr>
        <p:spPr/>
        <p:txBody>
          <a:bodyPr/>
          <a:lstStyle/>
          <a:p>
            <a:fld id="{BCAFA016-22C8-4E13-96EC-D333157371F9}" type="slidenum">
              <a:rPr lang="de-DE" smtClean="0"/>
              <a:t>8</a:t>
            </a:fld>
            <a:endParaRPr lang="de-DE"/>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3136" y="3140968"/>
            <a:ext cx="1714500"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728" y="3388617"/>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3449216" y="2936716"/>
            <a:ext cx="981025" cy="2646878"/>
          </a:xfrm>
          <a:prstGeom prst="rect">
            <a:avLst/>
          </a:prstGeom>
          <a:noFill/>
        </p:spPr>
        <p:txBody>
          <a:bodyPr wrap="square" rtlCol="0">
            <a:spAutoFit/>
          </a:bodyPr>
          <a:lstStyle/>
          <a:p>
            <a:pPr algn="ctr"/>
            <a:r>
              <a:rPr lang="de-DE" sz="16600" dirty="0"/>
              <a:t>+</a:t>
            </a:r>
          </a:p>
        </p:txBody>
      </p:sp>
    </p:spTree>
    <p:extLst>
      <p:ext uri="{BB962C8B-B14F-4D97-AF65-F5344CB8AC3E}">
        <p14:creationId xmlns:p14="http://schemas.microsoft.com/office/powerpoint/2010/main" val="731098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Verwendbarkeitsnachweise</a:t>
            </a:r>
          </a:p>
        </p:txBody>
      </p:sp>
      <p:sp>
        <p:nvSpPr>
          <p:cNvPr id="3" name="Inhaltsplatzhalter 2"/>
          <p:cNvSpPr>
            <a:spLocks noGrp="1"/>
          </p:cNvSpPr>
          <p:nvPr>
            <p:ph idx="1"/>
          </p:nvPr>
        </p:nvSpPr>
        <p:spPr/>
        <p:txBody>
          <a:bodyPr>
            <a:normAutofit/>
          </a:bodyPr>
          <a:lstStyle/>
          <a:p>
            <a:r>
              <a:rPr lang="de-DE" dirty="0"/>
              <a:t>jetzt:</a:t>
            </a:r>
          </a:p>
          <a:p>
            <a:pPr lvl="1"/>
            <a:r>
              <a:rPr lang="de-DE" dirty="0"/>
              <a:t>allgemeine bauaufsichtliche Zulassung (</a:t>
            </a:r>
            <a:r>
              <a:rPr lang="de-DE" dirty="0" err="1"/>
              <a:t>abZ</a:t>
            </a:r>
            <a:r>
              <a:rPr lang="de-DE" dirty="0"/>
              <a:t>) oder </a:t>
            </a:r>
          </a:p>
          <a:p>
            <a:pPr lvl="1"/>
            <a:r>
              <a:rPr lang="de-DE" dirty="0"/>
              <a:t>allgemeines bauaufsichtliches Prüfzeugnis (</a:t>
            </a:r>
            <a:r>
              <a:rPr lang="de-DE" dirty="0" err="1"/>
              <a:t>abP</a:t>
            </a:r>
            <a:r>
              <a:rPr lang="de-DE" dirty="0"/>
              <a:t>), sowie </a:t>
            </a:r>
          </a:p>
          <a:p>
            <a:pPr lvl="1"/>
            <a:r>
              <a:rPr lang="de-DE" dirty="0"/>
              <a:t>Kennzeichnung mit dem Übereinstimmungszeichen </a:t>
            </a:r>
          </a:p>
          <a:p>
            <a:pPr lvl="1"/>
            <a:r>
              <a:rPr lang="de-DE" dirty="0"/>
              <a:t>(„Ü“-Zeichen).</a:t>
            </a:r>
          </a:p>
          <a:p>
            <a:pPr lvl="1"/>
            <a:endParaRPr lang="de-DE" dirty="0"/>
          </a:p>
          <a:p>
            <a:pPr lvl="1"/>
            <a:endParaRPr lang="de-DE" dirty="0"/>
          </a:p>
          <a:p>
            <a:pPr lvl="1"/>
            <a:endParaRPr lang="de-DE" dirty="0"/>
          </a:p>
          <a:p>
            <a:pPr lvl="1"/>
            <a:endParaRPr lang="de-DE" dirty="0"/>
          </a:p>
          <a:p>
            <a:pPr lvl="1"/>
            <a:endParaRPr lang="de-DE" dirty="0"/>
          </a:p>
          <a:p>
            <a:pPr lvl="1"/>
            <a:endParaRPr lang="de-DE" dirty="0"/>
          </a:p>
          <a:p>
            <a:pPr lvl="1"/>
            <a:endParaRPr lang="de-DE" dirty="0"/>
          </a:p>
          <a:p>
            <a:pPr lvl="1"/>
            <a:r>
              <a:rPr lang="de-DE" b="1" dirty="0"/>
              <a:t>rechtskonforme Leistungserklärung </a:t>
            </a:r>
            <a:r>
              <a:rPr lang="de-DE" dirty="0"/>
              <a:t>„CE“ gekennzeichneter Produkte</a:t>
            </a:r>
          </a:p>
          <a:p>
            <a:pPr lvl="1"/>
            <a:endParaRPr lang="de-DE" dirty="0"/>
          </a:p>
          <a:p>
            <a:pPr lvl="1"/>
            <a:endParaRPr lang="de-DE" dirty="0"/>
          </a:p>
          <a:p>
            <a:pPr lvl="1"/>
            <a:endParaRPr lang="de-DE" dirty="0"/>
          </a:p>
        </p:txBody>
      </p:sp>
      <p:sp>
        <p:nvSpPr>
          <p:cNvPr id="4" name="Datumsplatzhalter 3"/>
          <p:cNvSpPr>
            <a:spLocks noGrp="1"/>
          </p:cNvSpPr>
          <p:nvPr>
            <p:ph type="dt" sz="half" idx="10"/>
          </p:nvPr>
        </p:nvSpPr>
        <p:spPr/>
        <p:txBody>
          <a:bodyPr/>
          <a:lstStyle/>
          <a:p>
            <a:r>
              <a:rPr lang="de-DE"/>
              <a:t>11.11.2016</a:t>
            </a:r>
          </a:p>
        </p:txBody>
      </p:sp>
      <p:sp>
        <p:nvSpPr>
          <p:cNvPr id="5" name="Fußzeilenplatzhalter 4"/>
          <p:cNvSpPr>
            <a:spLocks noGrp="1"/>
          </p:cNvSpPr>
          <p:nvPr>
            <p:ph type="ftr" sz="quarter" idx="11"/>
          </p:nvPr>
        </p:nvSpPr>
        <p:spPr/>
        <p:txBody>
          <a:bodyPr/>
          <a:lstStyle/>
          <a:p>
            <a:r>
              <a:rPr lang="de-DE" dirty="0"/>
              <a:t>12. STUTTGARTER ARCHITEKTEN- UND INGENIEURTAG</a:t>
            </a:r>
          </a:p>
        </p:txBody>
      </p:sp>
      <p:sp>
        <p:nvSpPr>
          <p:cNvPr id="6" name="Foliennummernplatzhalter 5"/>
          <p:cNvSpPr>
            <a:spLocks noGrp="1"/>
          </p:cNvSpPr>
          <p:nvPr>
            <p:ph type="sldNum" sz="quarter" idx="12"/>
          </p:nvPr>
        </p:nvSpPr>
        <p:spPr/>
        <p:txBody>
          <a:bodyPr/>
          <a:lstStyle/>
          <a:p>
            <a:fld id="{BCAFA016-22C8-4E13-96EC-D333157371F9}" type="slidenum">
              <a:rPr lang="de-DE" smtClean="0"/>
              <a:t>9</a:t>
            </a:fld>
            <a:endParaRPr lang="de-DE"/>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2087902"/>
            <a:ext cx="1714500"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444" y="3009527"/>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Gerade Verbindung 11"/>
          <p:cNvCxnSpPr/>
          <p:nvPr/>
        </p:nvCxnSpPr>
        <p:spPr>
          <a:xfrm>
            <a:off x="6588224" y="2032669"/>
            <a:ext cx="1714500" cy="2293608"/>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Gerade Verbindung 14"/>
          <p:cNvCxnSpPr/>
          <p:nvPr/>
        </p:nvCxnSpPr>
        <p:spPr>
          <a:xfrm flipH="1">
            <a:off x="6516216" y="1916832"/>
            <a:ext cx="1786508" cy="2409445"/>
          </a:xfrm>
          <a:prstGeom prst="line">
            <a:avLst/>
          </a:prstGeom>
          <a:ln w="1143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flipH="1">
            <a:off x="834950" y="1916832"/>
            <a:ext cx="61926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flipH="1">
            <a:off x="834950" y="1484784"/>
            <a:ext cx="61926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p:nvCxnSpPr>
        <p:spPr>
          <a:xfrm flipH="1">
            <a:off x="826516" y="2636912"/>
            <a:ext cx="61926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p:nvCxnSpPr>
        <p:spPr>
          <a:xfrm flipH="1">
            <a:off x="826516" y="2276872"/>
            <a:ext cx="61926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5473021"/>
      </p:ext>
    </p:extLst>
  </p:cSld>
  <p:clrMapOvr>
    <a:masterClrMapping/>
  </p:clrMapOvr>
</p:sld>
</file>

<file path=ppt/theme/theme1.xml><?xml version="1.0" encoding="utf-8"?>
<a:theme xmlns:a="http://schemas.openxmlformats.org/drawingml/2006/main" name="Larissa">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3968</Words>
  <Application>Microsoft Office PowerPoint</Application>
  <PresentationFormat>Bildschirmpräsentation (4:3)</PresentationFormat>
  <Paragraphs>847</Paragraphs>
  <Slides>60</Slides>
  <Notes>58</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60</vt:i4>
      </vt:variant>
    </vt:vector>
  </HeadingPairs>
  <TitlesOfParts>
    <vt:vector size="64" baseType="lpstr">
      <vt:lpstr>Arial</vt:lpstr>
      <vt:lpstr>Calibri</vt:lpstr>
      <vt:lpstr>Symbol</vt:lpstr>
      <vt:lpstr>Larissa</vt:lpstr>
      <vt:lpstr>Schutzziele der LBO und  Erwartungen des Bauherrn an das Bauen  Kohärenz oder Konflikt? Gemeinsame Ziele und Wege?</vt:lpstr>
      <vt:lpstr>Was erwartet der Bauherr?</vt:lpstr>
      <vt:lpstr>Was erwartet den Bauherrn?</vt:lpstr>
      <vt:lpstr>Was erwartet der Bauherr noch?</vt:lpstr>
      <vt:lpstr>PowerPoint-Präsentation</vt:lpstr>
      <vt:lpstr>PowerPoint-Präsentation</vt:lpstr>
      <vt:lpstr>LBO Landesbauordnungen</vt:lpstr>
      <vt:lpstr>Exkurs zu Verwendbarkeitsnachweisen</vt:lpstr>
      <vt:lpstr>Verwendbarkeitsnachweise</vt:lpstr>
      <vt:lpstr>Verwendbarkeitsnachweise  (EUGh-Urteil vom 16.10.2014)</vt:lpstr>
      <vt:lpstr>Verwendbarkeitsnachweise aktuell:</vt:lpstr>
      <vt:lpstr>Substanzielle Inhalte der LBOn (DIBt)</vt:lpstr>
      <vt:lpstr>Bauaufsichtliche Grundlagen und privatrechtliche Vorgaben</vt:lpstr>
      <vt:lpstr>Bauaufsichtliche Grundlagen und privatrechtliche Vorgaben</vt:lpstr>
      <vt:lpstr>Bauaufsichtliche Grundlagen und privatrechtliche Vorgaben</vt:lpstr>
      <vt:lpstr>Bauaufsichtliche Grundlagen und privatrechtliche Vorgaben</vt:lpstr>
      <vt:lpstr>Bauaufsichtliche Grundlagen und privatrechtliche Vorgaben</vt:lpstr>
      <vt:lpstr>Bauaufsichtliche Grundlagen und privatrechtliche Vorgaben</vt:lpstr>
      <vt:lpstr>Bauaufsichtliche Grundlagen und privatrechtliche Vorgaben</vt:lpstr>
      <vt:lpstr>Bauaufsichtliche Grundlagen und privatrechtliche Vorgaben</vt:lpstr>
      <vt:lpstr>Die LBO als Grundlage für privatrechtliche Vereinbarungen?</vt:lpstr>
      <vt:lpstr>Die LBO als Grundlage für privatrechtliche Vereinbarungen?</vt:lpstr>
      <vt:lpstr>Die Herausforderung:</vt:lpstr>
      <vt:lpstr>Beispiel: Auswahl eines Fensters</vt:lpstr>
      <vt:lpstr>Beispiel: Auswahl eines Fensters, Wärmedämmung</vt:lpstr>
      <vt:lpstr>Die Herausforderung an den Planer:</vt:lpstr>
      <vt:lpstr>Die Herausforderung:</vt:lpstr>
      <vt:lpstr>Beispiel Schlagregenschutz</vt:lpstr>
      <vt:lpstr>Der Ansatz: BIM</vt:lpstr>
      <vt:lpstr>Die Anforderungsseite, ein weiteres Beispiel</vt:lpstr>
      <vt:lpstr>Anforderungen zentral verwalten…</vt:lpstr>
      <vt:lpstr>…kann Ärger vermeiden helfen</vt:lpstr>
      <vt:lpstr>Die Struktur ist ausdrücklich nicht auf bauphysikalische Kenngrößen und Zusammenhänge begrenzt, wird aber vorrangig dafür genutzt.</vt:lpstr>
      <vt:lpstr>Die Auswahl der Baustoffe erfolgt nach einer sinnvollen Abfolge, die auf Basis von Regelwerksstrukturen entwickelt wurde</vt:lpstr>
      <vt:lpstr>Hier ein Screenshot, der die Möglichkeiten zeigt: Links ein Glossar und Tabellen für die schnelle Information. In der Mitte der Permalink zur technischen Regel, rechts ein kleiner Ausschnitt der hinterlegten Attribute</vt:lpstr>
      <vt:lpstr>PowerPoint-Präsentation</vt:lpstr>
      <vt:lpstr>PowerPoint-Präsentation</vt:lpstr>
      <vt:lpstr>PowerPoint-Präsentation</vt:lpstr>
      <vt:lpstr>PowerPoint-Präsentation</vt:lpstr>
      <vt:lpstr>Notwendige Eingangsdaten</vt:lpstr>
      <vt:lpstr>Notwendige Eingangsdaten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Erkenntnisse</vt:lpstr>
      <vt:lpstr>PowerPoint-Präsentation</vt:lpstr>
      <vt:lpstr>Erkenntnisse</vt:lpstr>
      <vt:lpstr>Erkenntnisse</vt:lpstr>
      <vt:lpstr>Offene Fragen</vt:lpstr>
      <vt:lpstr>Wie geht es weiter?  – 10 Schlagworte und offene Fragen</vt:lpstr>
      <vt:lpstr>Wie geht es weiter?  – Schlagworte und offene Fragen</vt:lpstr>
      <vt:lpstr>Wie geht es weiter?  – Schlagworte und offene Fragen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Erik Fischer</dc:creator>
  <cp:lastModifiedBy>Meurer RAe - Karsten Meurer</cp:lastModifiedBy>
  <cp:revision>175</cp:revision>
  <dcterms:created xsi:type="dcterms:W3CDTF">2016-11-05T14:22:39Z</dcterms:created>
  <dcterms:modified xsi:type="dcterms:W3CDTF">2018-11-16T12:54:20Z</dcterms:modified>
</cp:coreProperties>
</file>