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80" r:id="rId4"/>
    <p:sldId id="262" r:id="rId5"/>
    <p:sldId id="263" r:id="rId6"/>
    <p:sldId id="281" r:id="rId7"/>
    <p:sldId id="282" r:id="rId8"/>
    <p:sldId id="270" r:id="rId9"/>
    <p:sldId id="283" r:id="rId10"/>
    <p:sldId id="273" r:id="rId11"/>
    <p:sldId id="284" r:id="rId12"/>
    <p:sldId id="274" r:id="rId13"/>
    <p:sldId id="287" r:id="rId14"/>
    <p:sldId id="288" r:id="rId15"/>
    <p:sldId id="276" r:id="rId16"/>
    <p:sldId id="286" r:id="rId17"/>
    <p:sldId id="268" r:id="rId18"/>
    <p:sldId id="269" r:id="rId19"/>
    <p:sldId id="279" r:id="rId20"/>
    <p:sldId id="271" r:id="rId21"/>
    <p:sldId id="272" r:id="rId22"/>
    <p:sldId id="264" r:id="rId23"/>
    <p:sldId id="265" r:id="rId24"/>
    <p:sldId id="260" r:id="rId25"/>
    <p:sldId id="275" r:id="rId26"/>
    <p:sldId id="289" r:id="rId27"/>
    <p:sldId id="290" r:id="rId28"/>
    <p:sldId id="259" r:id="rId29"/>
  </p:sldIdLst>
  <p:sldSz cx="12192000" cy="6858000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14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D16F34F-2283-42EC-9AE6-C748A8967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Sachverständigentag Stuttgart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5871EB-A261-4669-BF49-029EC115F1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2351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dirty="0"/>
              <a:t>17.11.2018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4A9E53-AD0B-450D-9E17-B123BE157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789159-DAF3-4D22-B7AC-5EF61365A9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2351" y="9428585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E246-4681-43F9-91C3-E9C3AF1507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96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1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FFE5-0595-4EDD-A5AD-BEF2F6015501}" type="datetimeFigureOut">
              <a:rPr lang="de-DE" smtClean="0"/>
              <a:t>15.11.2018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1" y="9428585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6C6D-BE4E-4187-B841-86FD13E51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8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55696-35A4-47C7-9391-30CEACD25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8DA77F-3D9B-4FB6-B3F7-7B7F376E5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7B540-3D50-499C-9A52-A81193F3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E8081-210F-45A6-ADF3-5A4BAC4A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4BE14B-A90C-4327-9FF5-F504D376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99533-DF0C-4F83-9589-7E589E67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A1ED4F-6371-4D2B-B961-EEE38EF1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16749-BBB5-4AE0-BDC2-17C4FC8E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F321FC-9815-4848-AADA-C8F0D5CF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24523E-B7D6-4016-BB79-19A0D8E1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1F062D-695C-48E8-98B9-0381A3304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E01E98-5198-458B-96B7-43284DB82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795C8-79F5-474B-BE79-BD59D1EF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2E6EC-2C90-43D2-AAE8-FF092A3F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395C7D-46B5-4568-9240-93B22ECD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7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EEAA2-0870-484C-9179-13C31621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C79B8-4FB8-4F2A-B394-7F6F759E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719492-9FC2-4F5B-A70E-392B7AE4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1B9C8A-5CB3-4D89-891C-996F798D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DC80C1-DBDE-43E9-BF79-466A4599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83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3E120-A15B-4FE9-96A3-83E2ED58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524C9-BA5F-4C8C-A5D2-8B401D75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62CEB-CF28-429F-A4D7-86B0C9D0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0A9799-65C6-4EA9-8A95-BAD32180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E29F2-51AA-4D10-91B4-A1EFB962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99E8D-DEF4-4C68-8BCB-418DEA12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31D22-FBF9-41F6-8D05-6FB19091F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FA1BE-8662-4825-A74B-4EAC4BDA5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5812B2-01FE-4314-9034-D717A296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0BADD-0C03-4B85-AA5D-A31F073D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0C7887-8343-41A3-A851-99465FB9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8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FE36-5315-431D-BFD3-D16AA786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E26268-62A3-4C8D-8382-16DC7EBF6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721E5D-8007-4A88-9357-544AC400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01E425-66BB-43E5-A490-F2D1B689A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14009F-A1B0-45DE-9662-DDB4C7DB1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4E4EF4-5885-481C-B822-5CB1D162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DD11EC-D9CD-47ED-B5CC-CB430F86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C74E22-CFCE-4B49-8B72-51556F41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5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D8087-0975-4310-8853-E8EE227F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8C9D20-9B52-4ACA-8AE7-A68298A0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97FB5-EC4B-4B62-8AFB-531CA490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2C2F75-A4A0-4A1B-8027-07FFB0B0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79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ACCFF9-525A-491E-8F3C-41D6942D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B7E56F-CD0B-44E8-AEE8-6CD569AF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E252E-B6B9-4068-87AE-A7664028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22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4CD18-201F-4808-84CB-A99846FF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4A0659-C9FA-4711-A979-206D1C22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9C277-390F-4A23-B1A9-CE530C9E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7BBA18-9845-4964-9F24-23C03A6C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F2CDD-58BF-4B44-AAE8-7AC01A92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752F2A-5CC9-4540-86FC-0233CCD5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0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9ECE9-94C7-445A-8758-7CF25FE6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3575F2-81DE-441A-8BB4-318D851F3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5D0A3D-FF50-4A34-92E4-9CA0AA80C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3103C8-E679-44EA-AE04-E13ECAD7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86A38B-0633-4B7C-9842-7099C2AD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4E3683-4302-46AE-BB5C-387FEF14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B346D5-D992-48B4-8EB2-8896163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351FA-8644-4F23-BAB7-F50191E89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11AEC-D889-4394-9B16-38CD6D84B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6644B-E360-4F41-84ED-7304B9C7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25FB3-39E5-44DE-B154-0F2EB3687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CE66-64F8-4AC6-B191-896DA937A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6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de-DE" dirty="0"/>
              <a:t>Reichsgerichtsurteil 1891 (Strafsache)</a:t>
            </a:r>
          </a:p>
          <a:p>
            <a:pPr>
              <a:defRPr/>
            </a:pPr>
            <a:r>
              <a:rPr lang="de-DE" sz="2600" dirty="0"/>
              <a:t>1)	wissenschaftlich erwiesen</a:t>
            </a:r>
          </a:p>
          <a:p>
            <a:pPr>
              <a:defRPr/>
            </a:pPr>
            <a:r>
              <a:rPr lang="de-DE" sz="2600" dirty="0"/>
              <a:t>2)	Im Bereich der Technik 	anerkannt</a:t>
            </a:r>
          </a:p>
          <a:p>
            <a:pPr>
              <a:defRPr/>
            </a:pPr>
            <a:r>
              <a:rPr lang="de-DE" sz="2600" dirty="0"/>
              <a:t>3)	In der Praxis bewährt</a:t>
            </a:r>
          </a:p>
          <a:p>
            <a:pPr marL="0" indent="0">
              <a:buFontTx/>
              <a:buNone/>
              <a:defRPr/>
            </a:pPr>
            <a:r>
              <a:rPr lang="de-DE" dirty="0"/>
              <a:t> Reichsgericht 1910</a:t>
            </a:r>
          </a:p>
          <a:p>
            <a:pPr>
              <a:defRPr/>
            </a:pPr>
            <a:r>
              <a:rPr lang="de-DE" sz="2600" dirty="0"/>
              <a:t>1)	wissenschaftlich anerkannt</a:t>
            </a:r>
          </a:p>
          <a:p>
            <a:pPr>
              <a:defRPr/>
            </a:pPr>
            <a:r>
              <a:rPr lang="de-DE" sz="2600" dirty="0"/>
              <a:t>2)	muss als Allgemeinwissen in der 	Fachwelt verbreitet sein</a:t>
            </a:r>
          </a:p>
          <a:p>
            <a:pPr>
              <a:defRPr/>
            </a:pPr>
            <a:r>
              <a:rPr lang="de-DE" sz="2600" dirty="0"/>
              <a:t>3)	Nachweis der Bewährung in der 	Praxis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594898B-706F-48D1-9D7D-F8A4E561C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526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Flachdachrichtlinie</a:t>
            </a:r>
          </a:p>
          <a:p>
            <a:r>
              <a:rPr lang="de-DE" dirty="0"/>
              <a:t>DIN 18531 ff</a:t>
            </a:r>
          </a:p>
          <a:p>
            <a:r>
              <a:rPr lang="de-DE" dirty="0"/>
              <a:t>1,5 % bzw. 2 % aber</a:t>
            </a:r>
          </a:p>
          <a:p>
            <a:r>
              <a:rPr lang="de-DE" dirty="0"/>
              <a:t>Möglichkeiten </a:t>
            </a:r>
            <a:r>
              <a:rPr lang="de-DE" b="1" dirty="0"/>
              <a:t>ohne Gefälle</a:t>
            </a:r>
          </a:p>
          <a:p>
            <a:r>
              <a:rPr lang="de-DE" dirty="0"/>
              <a:t>Bei 5% fließt Wasser nicht vollständig ab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Keine Pfützen unter Belag</a:t>
            </a:r>
          </a:p>
          <a:p>
            <a:r>
              <a:rPr lang="de-DE" dirty="0"/>
              <a:t>Kaffee gerade in der Tasse </a:t>
            </a:r>
          </a:p>
          <a:p>
            <a:r>
              <a:rPr lang="de-DE" dirty="0"/>
              <a:t>OLG Düsseldorf vom 06.02.2009, Az.: I-21 U 63/07</a:t>
            </a:r>
          </a:p>
          <a:p>
            <a:r>
              <a:rPr lang="de-DE" i="1" dirty="0"/>
              <a:t>„Der Dachterrassenaufbau ist mangelhaft. Denn unstreitig weisen die Dachterrassen </a:t>
            </a:r>
            <a:r>
              <a:rPr lang="de-DE" b="1" i="1" dirty="0"/>
              <a:t>kein Gefälle</a:t>
            </a:r>
            <a:r>
              <a:rPr lang="de-DE" i="1" dirty="0"/>
              <a:t> von mindestens 2 % auf“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10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5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Ich sehe Unebenheit im Streiflicht</a:t>
            </a:r>
          </a:p>
          <a:p>
            <a:r>
              <a:rPr lang="de-DE" dirty="0"/>
              <a:t>So können Sie das nicht sehen</a:t>
            </a:r>
          </a:p>
          <a:p>
            <a:r>
              <a:rPr lang="de-DE" dirty="0"/>
              <a:t>Da müssen Sie näher rangehen</a:t>
            </a:r>
          </a:p>
          <a:p>
            <a:r>
              <a:rPr lang="de-DE" dirty="0"/>
              <a:t>Ich habe schon mal mit Klebezetteln markiert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11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6E5974-B756-44C0-987F-73C20F81C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/>
          <a:stretch/>
        </p:blipFill>
        <p:spPr>
          <a:xfrm>
            <a:off x="966651" y="1825625"/>
            <a:ext cx="3980422" cy="36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7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DIN 18202</a:t>
            </a:r>
          </a:p>
          <a:p>
            <a:pPr lvl="1"/>
            <a:r>
              <a:rPr lang="de-DE" dirty="0"/>
              <a:t>Rohe und fertige Oberflächen</a:t>
            </a:r>
          </a:p>
          <a:p>
            <a:pPr lvl="1"/>
            <a:r>
              <a:rPr lang="de-DE" dirty="0"/>
              <a:t>Nur im Streiflicht sichtbare Unebenheiten nicht erfasst</a:t>
            </a:r>
          </a:p>
          <a:p>
            <a:r>
              <a:rPr lang="de-DE" dirty="0"/>
              <a:t>Richtlinien visuelle Beurteilung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Glas, 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Beschichtung, Lackläufer 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KS, Metall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Diffuses Licht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Üblicher Betrachtungsabstand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Ich sehe Unebenheit im Streiflicht</a:t>
            </a:r>
          </a:p>
          <a:p>
            <a:r>
              <a:rPr lang="de-DE" dirty="0"/>
              <a:t>So können Sie das nicht sehen</a:t>
            </a:r>
          </a:p>
          <a:p>
            <a:r>
              <a:rPr lang="de-DE" dirty="0"/>
              <a:t>Da müssen Sie näher rangehen</a:t>
            </a:r>
          </a:p>
          <a:p>
            <a:r>
              <a:rPr lang="de-DE" dirty="0"/>
              <a:t>Ich habe schon mal mit Klebezetteln markiert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12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0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  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FE1D85-16E4-4D09-8BEE-8E348D13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5" y="1318022"/>
            <a:ext cx="6015590" cy="50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  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14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D87D1E-E8E1-440E-B803-6D3AEF24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7" y="1762667"/>
            <a:ext cx="6821666" cy="25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Im Vertrag ausgeschlossen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Elastische Fugen reißen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15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425F3B-BCEA-4368-BACC-8C309B89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2307772"/>
            <a:ext cx="5485220" cy="3732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8BB2135-A456-423B-86B2-BA300D32C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4401" r="22511" b="10560"/>
          <a:stretch/>
        </p:blipFill>
        <p:spPr>
          <a:xfrm>
            <a:off x="6574700" y="2498602"/>
            <a:ext cx="3492260" cy="37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will den Nachbarn nicht hören</a:t>
            </a:r>
          </a:p>
          <a:p>
            <a:r>
              <a:rPr lang="de-DE" sz="2400" dirty="0"/>
              <a:t>Ich fühle mich gestört</a:t>
            </a:r>
          </a:p>
          <a:p>
            <a:endParaRPr lang="de-DE" sz="2400" dirty="0"/>
          </a:p>
          <a:p>
            <a:pPr lvl="1"/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16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A4B122-A49E-446F-AD35-B6E1E913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12824"/>
          <a:stretch/>
        </p:blipFill>
        <p:spPr>
          <a:xfrm>
            <a:off x="6305006" y="3161210"/>
            <a:ext cx="4751501" cy="2499361"/>
          </a:xfrm>
          <a:prstGeom prst="rect">
            <a:avLst/>
          </a:prstGeom>
        </p:spPr>
      </p:pic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A8B0E2B3-7B5F-4BD2-A0A3-0B46F607956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400"/>
              <a:t>Beispiel Schallschutz.</a:t>
            </a:r>
          </a:p>
          <a:p>
            <a:pPr>
              <a:defRPr/>
            </a:pPr>
            <a:r>
              <a:rPr lang="de-DE" sz="2400"/>
              <a:t>DIN 4109:1981 seit langem veraltet</a:t>
            </a:r>
          </a:p>
          <a:p>
            <a:pPr lvl="1">
              <a:defRPr/>
            </a:pPr>
            <a:r>
              <a:rPr lang="de-DE" sz="2000"/>
              <a:t>Zwei Schallschutzklassen</a:t>
            </a:r>
          </a:p>
          <a:p>
            <a:pPr>
              <a:defRPr/>
            </a:pPr>
            <a:r>
              <a:rPr lang="de-DE" sz="2400"/>
              <a:t>VDI 4100</a:t>
            </a:r>
          </a:p>
          <a:p>
            <a:pPr lvl="1">
              <a:defRPr/>
            </a:pPr>
            <a:r>
              <a:rPr lang="de-DE" sz="2000"/>
              <a:t>Drei Schallschutzklassen</a:t>
            </a:r>
          </a:p>
          <a:p>
            <a:pPr>
              <a:defRPr/>
            </a:pPr>
            <a:r>
              <a:rPr lang="de-DE" sz="2400"/>
              <a:t>DEGA-Empfehlung 103: "Schallschutz im Wohnungsbau -Schallschutzausweis„</a:t>
            </a:r>
          </a:p>
          <a:p>
            <a:pPr lvl="1">
              <a:defRPr/>
            </a:pPr>
            <a:r>
              <a:rPr lang="de-DE" sz="2000"/>
              <a:t>sieben Schallschutzklassen</a:t>
            </a:r>
          </a:p>
          <a:p>
            <a:pPr>
              <a:defRPr/>
            </a:pPr>
            <a:r>
              <a:rPr lang="de-DE" sz="2400"/>
              <a:t>Rechtsprechung</a:t>
            </a:r>
          </a:p>
          <a:p>
            <a:pPr>
              <a:defRPr/>
            </a:pPr>
            <a:endParaRPr lang="de-DE" sz="2400"/>
          </a:p>
          <a:p>
            <a:pPr marL="0" indent="0">
              <a:buFontTx/>
              <a:buNone/>
              <a:defRPr/>
            </a:pPr>
            <a:endParaRPr lang="de-DE"/>
          </a:p>
          <a:p>
            <a:pPr marL="0" indent="0">
              <a:buFontTx/>
              <a:buNone/>
              <a:defRPr/>
            </a:pPr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86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Rechtsprechung BGH spiegelt  Erwartung der Erwerber</a:t>
            </a:r>
          </a:p>
          <a:p>
            <a:r>
              <a:rPr lang="de-DE" sz="2400" i="1" dirty="0"/>
              <a:t>„Der erhöhte Schallschutz ist der Mindestschallschutz“</a:t>
            </a:r>
          </a:p>
          <a:p>
            <a:r>
              <a:rPr lang="de-DE" sz="2400" i="1" dirty="0"/>
              <a:t>„Der mit der vereinbarten Bauweise erzielbare Schallschutz ist der geschuldete Schallschutz.“</a:t>
            </a:r>
          </a:p>
          <a:p>
            <a:pPr marL="457200" lvl="1" indent="0">
              <a:buNone/>
            </a:pP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17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5568DFA7-C4EA-4289-ACAD-0D5F058E2CD1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400"/>
              <a:t>Neue DIN 4109 : 2018 Schallschutz</a:t>
            </a:r>
          </a:p>
          <a:p>
            <a:pPr>
              <a:defRPr/>
            </a:pPr>
            <a:r>
              <a:rPr lang="de-DE" sz="2400" i="1"/>
              <a:t>„Die Anforderungen stellen eine nicht zu unterschreitende schalltechnische Qualitätsgrenze dar.“</a:t>
            </a:r>
          </a:p>
          <a:p>
            <a:pPr>
              <a:defRPr/>
            </a:pPr>
            <a:r>
              <a:rPr lang="de-DE" sz="2400" i="1"/>
              <a:t>„Vorschläge für einen erhöhten Schallschutz zur Erzielung höherer Qualitäten sind in dieser Norm nicht enthalten.“</a:t>
            </a:r>
          </a:p>
          <a:p>
            <a:pPr>
              <a:defRPr/>
            </a:pPr>
            <a:r>
              <a:rPr lang="de-DE" sz="2400"/>
              <a:t>Nach dieser Norm bauen ist </a:t>
            </a:r>
            <a:r>
              <a:rPr lang="de-DE" sz="2400" b="1"/>
              <a:t>nicht</a:t>
            </a:r>
            <a:r>
              <a:rPr lang="de-DE" sz="2400"/>
              <a:t> auf der sicheren Seite</a:t>
            </a:r>
          </a:p>
          <a:p>
            <a:pPr marL="0" indent="0">
              <a:buFontTx/>
              <a:buNone/>
              <a:defRPr/>
            </a:pPr>
            <a:endParaRPr lang="de-DE"/>
          </a:p>
          <a:p>
            <a:pPr marL="0" indent="0">
              <a:buFontTx/>
              <a:buNone/>
              <a:defRPr/>
            </a:pPr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4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EN 14351 Fenster</a:t>
            </a:r>
          </a:p>
          <a:p>
            <a:r>
              <a:rPr lang="de-DE" dirty="0"/>
              <a:t>DIN 18055 Fenster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Alles was nicht definiert ist, kann ich mir aussuchen.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18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0E518F2-14F6-41AF-B4E9-C40B477E6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7"/>
          <a:stretch/>
        </p:blipFill>
        <p:spPr>
          <a:xfrm>
            <a:off x="1077488" y="3052682"/>
            <a:ext cx="9002381" cy="28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Putz</a:t>
            </a:r>
          </a:p>
          <a:p>
            <a:r>
              <a:rPr lang="de-DE" dirty="0"/>
              <a:t>Trockenbau</a:t>
            </a:r>
          </a:p>
          <a:p>
            <a:pPr lvl="1"/>
            <a:r>
              <a:rPr lang="de-DE" dirty="0"/>
              <a:t>Q1 – nur Löcher gespachtelt</a:t>
            </a:r>
          </a:p>
          <a:p>
            <a:pPr lvl="1"/>
            <a:r>
              <a:rPr lang="de-DE" dirty="0"/>
              <a:t>Q2 – scharf abgezogen</a:t>
            </a:r>
          </a:p>
          <a:p>
            <a:pPr lvl="1"/>
            <a:r>
              <a:rPr lang="de-DE" dirty="0"/>
              <a:t>Q3 – ganzflächig gespachtelt</a:t>
            </a:r>
          </a:p>
          <a:p>
            <a:pPr lvl="1"/>
            <a:r>
              <a:rPr lang="de-DE" dirty="0"/>
              <a:t>Q4 – gespachtelt und geschliffen</a:t>
            </a:r>
          </a:p>
          <a:p>
            <a:r>
              <a:rPr lang="de-DE" dirty="0"/>
              <a:t>Nur im Streiflicht sichtbare Unebenheiten sind zugelassen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Gucken Sie mal die Decke wenn die Sonne tief steht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19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61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de-DE" dirty="0"/>
              <a:t>Reichsgerichtsurteil 1891 (Strafsache)</a:t>
            </a:r>
          </a:p>
          <a:p>
            <a:pPr>
              <a:defRPr/>
            </a:pPr>
            <a:r>
              <a:rPr lang="de-DE" sz="2600" dirty="0"/>
              <a:t>1)	wissenschaftlich erwiesen</a:t>
            </a:r>
          </a:p>
          <a:p>
            <a:pPr>
              <a:defRPr/>
            </a:pPr>
            <a:r>
              <a:rPr lang="de-DE" sz="2600" dirty="0"/>
              <a:t>2)	Im Bereich der Technik 	anerkannt</a:t>
            </a:r>
          </a:p>
          <a:p>
            <a:pPr>
              <a:defRPr/>
            </a:pPr>
            <a:r>
              <a:rPr lang="de-DE" sz="2600" dirty="0"/>
              <a:t>3)	In der Praxis bewährt</a:t>
            </a:r>
          </a:p>
          <a:p>
            <a:pPr marL="0" indent="0">
              <a:buFontTx/>
              <a:buNone/>
              <a:defRPr/>
            </a:pPr>
            <a:r>
              <a:rPr lang="de-DE" dirty="0"/>
              <a:t> Reichsgericht 1910</a:t>
            </a:r>
          </a:p>
          <a:p>
            <a:pPr>
              <a:defRPr/>
            </a:pPr>
            <a:r>
              <a:rPr lang="de-DE" sz="2600" dirty="0"/>
              <a:t>1)	wissenschaftlich anerkannt</a:t>
            </a:r>
          </a:p>
          <a:p>
            <a:pPr>
              <a:defRPr/>
            </a:pPr>
            <a:r>
              <a:rPr lang="de-DE" sz="2600" dirty="0"/>
              <a:t>2)	muss als Allgemeinwissen in der 	Fachwelt verbreitet sein</a:t>
            </a:r>
          </a:p>
          <a:p>
            <a:pPr>
              <a:defRPr/>
            </a:pPr>
            <a:r>
              <a:rPr lang="de-DE" sz="2600" dirty="0"/>
              <a:t>3)	Nachweis der Bewährung in der 	Praxis</a:t>
            </a:r>
          </a:p>
          <a:p>
            <a:endParaRPr lang="de-DE" dirty="0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9021FEA7-8A8F-4CE8-8D40-1DE2909DE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1" y="1825625"/>
            <a:ext cx="4757038" cy="435133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39903C7-6ACE-4821-9895-138287D4935C}"/>
              </a:ext>
            </a:extLst>
          </p:cNvPr>
          <p:cNvSpPr/>
          <p:nvPr/>
        </p:nvSpPr>
        <p:spPr>
          <a:xfrm>
            <a:off x="7924800" y="2133600"/>
            <a:ext cx="1140823" cy="5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50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Sichtbetonklassen</a:t>
            </a:r>
          </a:p>
          <a:p>
            <a:r>
              <a:rPr lang="de-DE" dirty="0"/>
              <a:t>SB 1 bis SB 4</a:t>
            </a:r>
          </a:p>
          <a:p>
            <a:pPr lvl="1"/>
            <a:r>
              <a:rPr lang="de-DE" dirty="0"/>
              <a:t>Schalungsstöße</a:t>
            </a:r>
          </a:p>
          <a:p>
            <a:pPr lvl="1"/>
            <a:r>
              <a:rPr lang="de-DE" dirty="0"/>
              <a:t>Ausblutung</a:t>
            </a:r>
          </a:p>
          <a:p>
            <a:pPr lvl="1"/>
            <a:r>
              <a:rPr lang="de-DE" dirty="0"/>
              <a:t>Poren</a:t>
            </a:r>
          </a:p>
          <a:p>
            <a:pPr lvl="1"/>
            <a:r>
              <a:rPr lang="de-DE" dirty="0"/>
              <a:t>Farbunterschiede</a:t>
            </a:r>
          </a:p>
          <a:p>
            <a:r>
              <a:rPr lang="de-DE" dirty="0"/>
              <a:t>Aber welche Klasse?</a:t>
            </a:r>
          </a:p>
          <a:p>
            <a:pPr lvl="1"/>
            <a:r>
              <a:rPr lang="de-DE" dirty="0"/>
              <a:t>Beispiele für Anwendung</a:t>
            </a:r>
            <a:endParaRPr lang="de-DE" sz="2000" dirty="0"/>
          </a:p>
          <a:p>
            <a:r>
              <a:rPr lang="de-DE" dirty="0"/>
              <a:t>Grenzen der Betonkosmetik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Sebastian Sage </a:t>
            </a:r>
            <a:r>
              <a:rPr lang="de-DE" dirty="0" err="1"/>
              <a:t>öbuv</a:t>
            </a:r>
            <a:r>
              <a:rPr lang="de-DE" dirty="0"/>
              <a:t>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20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32B60C-5BDF-4368-8FAF-8AEBFDD0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b="9746"/>
          <a:stretch/>
        </p:blipFill>
        <p:spPr>
          <a:xfrm>
            <a:off x="6225644" y="1280159"/>
            <a:ext cx="5074711" cy="48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Jeder Steckdose einzeln notariell beurkundet</a:t>
            </a:r>
          </a:p>
          <a:p>
            <a:r>
              <a:rPr lang="de-DE" dirty="0"/>
              <a:t>Drei Ausstattungsklassen nach DIN 18015</a:t>
            </a:r>
          </a:p>
          <a:p>
            <a:r>
              <a:rPr lang="de-DE" dirty="0"/>
              <a:t>Alle drei Klassen verlangen mehr als die notarielle Vereinbarung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dem Preis muss doch die Steckdose mehr möglich sein</a:t>
            </a:r>
          </a:p>
          <a:p>
            <a:r>
              <a:rPr lang="de-DE" dirty="0"/>
              <a:t>WLAN oder Sternverkabelung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21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1E7869-9DA4-4EFA-9CDC-D26BFA00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11645" r="1429" b="9829"/>
          <a:stretch/>
        </p:blipFill>
        <p:spPr>
          <a:xfrm>
            <a:off x="6331130" y="3565620"/>
            <a:ext cx="4502333" cy="27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Wärmeschutz</a:t>
            </a:r>
          </a:p>
          <a:p>
            <a:pPr lvl="1">
              <a:defRPr/>
            </a:pPr>
            <a:r>
              <a:rPr lang="de-DE" dirty="0"/>
              <a:t>DIN 4108</a:t>
            </a:r>
          </a:p>
          <a:p>
            <a:pPr lvl="1">
              <a:defRPr/>
            </a:pPr>
            <a:r>
              <a:rPr lang="de-DE" dirty="0"/>
              <a:t>EnEV</a:t>
            </a:r>
          </a:p>
          <a:p>
            <a:pPr lvl="1">
              <a:defRPr/>
            </a:pPr>
            <a:r>
              <a:rPr lang="de-DE" dirty="0"/>
              <a:t>KfW</a:t>
            </a:r>
          </a:p>
          <a:p>
            <a:pPr lvl="1">
              <a:defRPr/>
            </a:pPr>
            <a:r>
              <a:rPr lang="de-DE" dirty="0"/>
              <a:t>Passivhaus</a:t>
            </a:r>
          </a:p>
          <a:p>
            <a:pPr lvl="1">
              <a:defRPr/>
            </a:pPr>
            <a:endParaRPr lang="de-DE" sz="2200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Einzelwerte</a:t>
            </a:r>
          </a:p>
          <a:p>
            <a:pPr lvl="1"/>
            <a:r>
              <a:rPr lang="de-DE" dirty="0"/>
              <a:t>Tatsächlicher Energieverbrauch</a:t>
            </a:r>
          </a:p>
          <a:p>
            <a:pPr lvl="1"/>
            <a:r>
              <a:rPr lang="de-DE" dirty="0"/>
              <a:t>Werte für einzelne Bauteile</a:t>
            </a:r>
          </a:p>
          <a:p>
            <a:pPr lvl="1"/>
            <a:r>
              <a:rPr lang="de-DE" dirty="0"/>
              <a:t>Wärmebrücken,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22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12C0C4-F992-451E-8960-D87B7956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28" y="3621052"/>
            <a:ext cx="4539343" cy="25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Brandschutz</a:t>
            </a:r>
          </a:p>
          <a:p>
            <a:pPr lvl="1">
              <a:defRPr/>
            </a:pPr>
            <a:r>
              <a:rPr lang="de-DE" dirty="0"/>
              <a:t>Brandvermeidung</a:t>
            </a:r>
          </a:p>
          <a:p>
            <a:pPr lvl="2">
              <a:defRPr/>
            </a:pPr>
            <a:r>
              <a:rPr lang="de-DE" dirty="0"/>
              <a:t>Brandlast</a:t>
            </a:r>
          </a:p>
          <a:p>
            <a:pPr lvl="2">
              <a:defRPr/>
            </a:pPr>
            <a:r>
              <a:rPr lang="de-DE" dirty="0"/>
              <a:t>Sprinkler</a:t>
            </a:r>
          </a:p>
          <a:p>
            <a:pPr lvl="1">
              <a:defRPr/>
            </a:pPr>
            <a:r>
              <a:rPr lang="de-DE" dirty="0"/>
              <a:t>Brandausbreitung</a:t>
            </a:r>
          </a:p>
          <a:p>
            <a:pPr lvl="2">
              <a:defRPr/>
            </a:pPr>
            <a:r>
              <a:rPr lang="de-DE" dirty="0"/>
              <a:t>Tragende Bauteile</a:t>
            </a:r>
          </a:p>
          <a:p>
            <a:pPr lvl="2">
              <a:defRPr/>
            </a:pPr>
            <a:r>
              <a:rPr lang="de-DE" dirty="0"/>
              <a:t>Baustoffe</a:t>
            </a:r>
          </a:p>
          <a:p>
            <a:pPr lvl="2">
              <a:defRPr/>
            </a:pPr>
            <a:r>
              <a:rPr lang="de-DE" dirty="0"/>
              <a:t>Brandschotts</a:t>
            </a:r>
          </a:p>
          <a:p>
            <a:pPr lvl="1">
              <a:defRPr/>
            </a:pPr>
            <a:r>
              <a:rPr lang="de-DE" dirty="0"/>
              <a:t>Rettung von Personen und Sachen</a:t>
            </a:r>
          </a:p>
          <a:p>
            <a:pPr lvl="2">
              <a:defRPr/>
            </a:pPr>
            <a:r>
              <a:rPr lang="de-DE" dirty="0"/>
              <a:t>Fluchtwege</a:t>
            </a:r>
          </a:p>
          <a:p>
            <a:pPr lvl="1">
              <a:defRPr/>
            </a:pPr>
            <a:endParaRPr lang="de-DE" sz="2200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/>
              <a:t>Sonderwünsche</a:t>
            </a:r>
          </a:p>
          <a:p>
            <a:pPr lvl="1"/>
            <a:r>
              <a:rPr lang="de-DE" dirty="0"/>
              <a:t>Wasserführende Installationen an jeder Stelle</a:t>
            </a:r>
          </a:p>
          <a:p>
            <a:pPr lvl="1"/>
            <a:r>
              <a:rPr lang="de-DE" dirty="0"/>
              <a:t>Ständige Umplanungen</a:t>
            </a:r>
          </a:p>
          <a:p>
            <a:pPr lvl="1"/>
            <a:r>
              <a:rPr lang="de-DE" dirty="0"/>
              <a:t>Anforderungen aus Berufswelt</a:t>
            </a:r>
          </a:p>
          <a:p>
            <a:pPr lvl="2"/>
            <a:r>
              <a:rPr lang="de-DE" dirty="0"/>
              <a:t>Arbeitsstätten vs. öffentlicher Dienst</a:t>
            </a:r>
          </a:p>
          <a:p>
            <a:pPr lvl="2"/>
            <a:r>
              <a:rPr lang="de-DE" dirty="0"/>
              <a:t>Kindergärten</a:t>
            </a:r>
          </a:p>
          <a:p>
            <a:pPr lvl="2"/>
            <a:r>
              <a:rPr lang="de-DE" dirty="0"/>
              <a:t>Schulen</a:t>
            </a:r>
          </a:p>
          <a:p>
            <a:pPr lvl="2"/>
            <a:r>
              <a:rPr lang="de-DE" dirty="0"/>
              <a:t>Versammlungsstätten</a:t>
            </a:r>
          </a:p>
          <a:p>
            <a:pPr lvl="2"/>
            <a:r>
              <a:rPr lang="de-DE" dirty="0"/>
              <a:t>Sonderbauten</a:t>
            </a:r>
          </a:p>
          <a:p>
            <a:pPr lvl="2"/>
            <a:r>
              <a:rPr lang="de-DE" dirty="0"/>
              <a:t>Verkaufsflächen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08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600" dirty="0"/>
              <a:t>Absturzsicherung</a:t>
            </a:r>
          </a:p>
          <a:p>
            <a:pPr>
              <a:defRPr/>
            </a:pPr>
            <a:r>
              <a:rPr lang="de-DE" sz="2600" dirty="0"/>
              <a:t>Treppengeländer DIN</a:t>
            </a:r>
          </a:p>
          <a:p>
            <a:pPr>
              <a:defRPr/>
            </a:pPr>
            <a:r>
              <a:rPr lang="de-DE" sz="2400" dirty="0"/>
              <a:t>Arbeitsstätten-</a:t>
            </a:r>
            <a:r>
              <a:rPr lang="de-DE" sz="2400" dirty="0" err="1"/>
              <a:t>Rili</a:t>
            </a:r>
            <a:endParaRPr lang="de-DE" sz="2400" dirty="0"/>
          </a:p>
          <a:p>
            <a:pPr>
              <a:defRPr/>
            </a:pPr>
            <a:r>
              <a:rPr lang="de-DE" sz="2400" dirty="0"/>
              <a:t>Schulbaurichtlinien</a:t>
            </a:r>
          </a:p>
          <a:p>
            <a:pPr>
              <a:defRPr/>
            </a:pPr>
            <a:r>
              <a:rPr lang="de-DE" sz="2400" dirty="0"/>
              <a:t>Versammlungsstätten</a:t>
            </a:r>
          </a:p>
          <a:p>
            <a:pPr>
              <a:defRPr/>
            </a:pPr>
            <a:r>
              <a:rPr lang="de-DE" sz="2400" dirty="0"/>
              <a:t>Verkaufsflächen</a:t>
            </a:r>
          </a:p>
          <a:p>
            <a:pPr>
              <a:defRPr/>
            </a:pPr>
            <a:r>
              <a:rPr lang="de-DE" sz="2400" dirty="0"/>
              <a:t>Sachverständigen-Merkblatt</a:t>
            </a:r>
          </a:p>
          <a:p>
            <a:r>
              <a:rPr lang="de-DE" sz="2400" dirty="0"/>
              <a:t>LBO AVO:</a:t>
            </a:r>
          </a:p>
          <a:p>
            <a:r>
              <a:rPr lang="de-DE" sz="2400" i="1" dirty="0"/>
              <a:t>„Gilt nicht an und in Wohnungen“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600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2400" dirty="0"/>
          </a:p>
          <a:p>
            <a:r>
              <a:rPr lang="de-DE" sz="2400" dirty="0"/>
              <a:t>LBO AVO:</a:t>
            </a:r>
          </a:p>
          <a:p>
            <a:r>
              <a:rPr lang="de-DE" sz="2400" i="1" dirty="0"/>
              <a:t>„Wo regelmäßig mit der Anwesenheit von Kindern zu rechnen ist“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24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0B61E8-1155-4CA6-BD93-3F2E38F5B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29024" r="-931"/>
          <a:stretch/>
        </p:blipFill>
        <p:spPr>
          <a:xfrm>
            <a:off x="6268601" y="1825625"/>
            <a:ext cx="1884799" cy="24102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C23047-448E-400D-9F80-010389EAD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2" y="1825625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5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  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BGH, 27.06.2012 - IV ZR 212/10  (Versicherungssenat)</a:t>
            </a:r>
          </a:p>
          <a:p>
            <a:r>
              <a:rPr lang="de-DE" i="1" dirty="0"/>
              <a:t>„Ursache war ein durch Feuchtigkeit hervorgerufener Befall der Holzteile der Fußboden -/Deckenkonstruktion mit Braunem Kellerschwamm.“</a:t>
            </a:r>
            <a:endParaRPr lang="de-DE" dirty="0"/>
          </a:p>
          <a:p>
            <a:r>
              <a:rPr lang="de-DE" dirty="0"/>
              <a:t>Demnach verursacht der Befall mit holzzerstörenden Pilzen die Holzzerstörung. </a:t>
            </a:r>
          </a:p>
          <a:p>
            <a:r>
              <a:rPr lang="de-DE" dirty="0"/>
              <a:t>Der Versicherungsschutz gegen Wasserschäden wird verneint. </a:t>
            </a:r>
          </a:p>
          <a:p>
            <a:r>
              <a:rPr lang="de-DE" dirty="0"/>
              <a:t>Begründung ist der Leistungsausschluss bei Pilzschäden.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25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</a:t>
            </a:r>
            <a:r>
              <a:rPr lang="de-DE" sz="3200" strike="sngStrike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Erwerber </a:t>
            </a:r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Versicherung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37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ETB DIN 68800:</a:t>
            </a:r>
          </a:p>
          <a:p>
            <a:r>
              <a:rPr lang="de-DE" dirty="0"/>
              <a:t>Wasser ist die Ursache der Holzzerstörung. </a:t>
            </a:r>
          </a:p>
          <a:p>
            <a:pPr lvl="1"/>
            <a:r>
              <a:rPr lang="de-DE" dirty="0"/>
              <a:t>Trockenes Holz ist beständig gegen holzzerstörende Pilze. </a:t>
            </a:r>
          </a:p>
          <a:p>
            <a:r>
              <a:rPr lang="de-DE" dirty="0"/>
              <a:t>Baulicher Holzschutz darf allein Holz trocken halten. </a:t>
            </a:r>
          </a:p>
          <a:p>
            <a:pPr lvl="1"/>
            <a:r>
              <a:rPr lang="de-DE" dirty="0"/>
              <a:t>Pestizid stark reglementiert</a:t>
            </a:r>
          </a:p>
          <a:p>
            <a:r>
              <a:rPr lang="de-DE" dirty="0"/>
              <a:t>Nasses Holz verrottet</a:t>
            </a:r>
          </a:p>
          <a:p>
            <a:pPr lvl="1"/>
            <a:r>
              <a:rPr lang="de-DE" dirty="0"/>
              <a:t>Wie der Gemüsestrunk auf dem Kompost. 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BGH, 27.06.2012 - IV ZR 212/10  (Versicherungssenat)</a:t>
            </a:r>
          </a:p>
          <a:p>
            <a:r>
              <a:rPr lang="de-DE" i="1" dirty="0"/>
              <a:t>„Ursache war ein durch Feuchtigkeit hervorgerufener Befall der Holzteile der Fußboden -/Deckenkonstruktion mit Braunem Kellerschwamm.“</a:t>
            </a:r>
            <a:endParaRPr lang="de-DE" dirty="0"/>
          </a:p>
          <a:p>
            <a:r>
              <a:rPr lang="de-DE" dirty="0"/>
              <a:t>Demnach verursacht der Befall mit holzzerstörenden Pilzen die Holzzerstörung. </a:t>
            </a:r>
          </a:p>
          <a:p>
            <a:r>
              <a:rPr lang="de-DE" dirty="0"/>
              <a:t>Der Versicherungsschutz gegen Wasserschäden wird verneint. </a:t>
            </a:r>
          </a:p>
          <a:p>
            <a:r>
              <a:rPr lang="de-DE" dirty="0"/>
              <a:t>Begründung ist der Leistungsausschluss bei Pilzschäden.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26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</a:t>
            </a:r>
            <a:r>
              <a:rPr lang="de-DE" sz="3200" strike="sngStrike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Erwerber </a:t>
            </a:r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Versicherung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22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wissenschaftlich richtig</a:t>
            </a:r>
          </a:p>
          <a:p>
            <a:pPr>
              <a:defRPr/>
            </a:pPr>
            <a:r>
              <a:rPr lang="de-DE" dirty="0"/>
              <a:t>In der Technik anerkannt</a:t>
            </a:r>
          </a:p>
          <a:p>
            <a:pPr>
              <a:defRPr/>
            </a:pPr>
            <a:r>
              <a:rPr lang="de-DE" dirty="0"/>
              <a:t>In der Praxis bewährt</a:t>
            </a:r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Mangeldefinition BGB § 633</a:t>
            </a:r>
          </a:p>
          <a:p>
            <a:r>
              <a:rPr lang="de-DE" b="1" dirty="0"/>
              <a:t>Vertragliche Vereinbarung</a:t>
            </a:r>
          </a:p>
          <a:p>
            <a:r>
              <a:rPr lang="de-DE" dirty="0"/>
              <a:t>Zu erwartende Beschaffenheit</a:t>
            </a:r>
          </a:p>
          <a:p>
            <a:r>
              <a:rPr lang="de-DE" dirty="0"/>
              <a:t>Gewöhnliche Beschaffenheit</a:t>
            </a:r>
          </a:p>
          <a:p>
            <a:r>
              <a:rPr lang="de-DE" dirty="0"/>
              <a:t>Werke vergleichbarer Art und Güte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Sebastian Sage </a:t>
            </a:r>
            <a:r>
              <a:rPr lang="de-DE" dirty="0" err="1"/>
              <a:t>öbuv</a:t>
            </a:r>
            <a:r>
              <a:rPr lang="de-DE" dirty="0"/>
              <a:t>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27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80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wissenschaftlich richtig</a:t>
            </a:r>
          </a:p>
          <a:p>
            <a:pPr>
              <a:defRPr/>
            </a:pPr>
            <a:r>
              <a:rPr lang="de-DE" dirty="0"/>
              <a:t>In der Technik anerkannt</a:t>
            </a:r>
          </a:p>
          <a:p>
            <a:pPr>
              <a:defRPr/>
            </a:pPr>
            <a:r>
              <a:rPr lang="de-DE" dirty="0"/>
              <a:t>In der Praxis bewährt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und</a:t>
            </a:r>
          </a:p>
          <a:p>
            <a:pPr>
              <a:defRPr/>
            </a:pPr>
            <a:r>
              <a:rPr lang="de-DE" b="1" dirty="0"/>
              <a:t>Vertraglich vereinbart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Mangeldefinition BGB § 633</a:t>
            </a:r>
          </a:p>
          <a:p>
            <a:r>
              <a:rPr lang="de-DE" b="1" dirty="0"/>
              <a:t>Vertragliche Vereinbarung</a:t>
            </a:r>
          </a:p>
          <a:p>
            <a:r>
              <a:rPr lang="de-DE" dirty="0"/>
              <a:t>Zu erwartende Beschaffenheit</a:t>
            </a:r>
          </a:p>
          <a:p>
            <a:r>
              <a:rPr lang="de-DE" dirty="0"/>
              <a:t>Gewöhnliche Beschaffenheit</a:t>
            </a:r>
          </a:p>
          <a:p>
            <a:r>
              <a:rPr lang="de-DE" dirty="0"/>
              <a:t>Werke vergleichbarer Art und Güte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Sebastian Sage </a:t>
            </a:r>
            <a:r>
              <a:rPr lang="de-DE" dirty="0" err="1"/>
              <a:t>öbuv</a:t>
            </a:r>
            <a:r>
              <a:rPr lang="de-DE" dirty="0"/>
              <a:t>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28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76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dirty="0"/>
              <a:t>anerkannt </a:t>
            </a:r>
          </a:p>
          <a:p>
            <a:pPr>
              <a:defRPr/>
            </a:pPr>
            <a:r>
              <a:rPr lang="de-DE" sz="2400" dirty="0"/>
              <a:t>Allgemeinwissen</a:t>
            </a:r>
          </a:p>
          <a:p>
            <a:pPr>
              <a:defRPr/>
            </a:pPr>
            <a:r>
              <a:rPr lang="de-DE" sz="2400" dirty="0"/>
              <a:t>Das machen wir immer so.</a:t>
            </a:r>
          </a:p>
          <a:p>
            <a:pPr>
              <a:defRPr/>
            </a:pPr>
            <a:r>
              <a:rPr lang="de-DE" sz="2400" dirty="0"/>
              <a:t>Das haben wir noch nie gemacht.</a:t>
            </a:r>
          </a:p>
          <a:p>
            <a:pPr lvl="1">
              <a:defRPr/>
            </a:pPr>
            <a:r>
              <a:rPr lang="de-DE" sz="2000" b="1" dirty="0"/>
              <a:t>Mittelmäßig</a:t>
            </a:r>
          </a:p>
          <a:p>
            <a:pPr lvl="1">
              <a:defRPr/>
            </a:pPr>
            <a:r>
              <a:rPr lang="de-DE" sz="2000" dirty="0"/>
              <a:t>Konventionell</a:t>
            </a:r>
          </a:p>
          <a:p>
            <a:pPr lvl="1">
              <a:defRPr/>
            </a:pPr>
            <a:r>
              <a:rPr lang="de-DE" sz="2000" dirty="0"/>
              <a:t>Keine Experimente</a:t>
            </a:r>
          </a:p>
          <a:p>
            <a:pPr lvl="1">
              <a:defRPr/>
            </a:pPr>
            <a:r>
              <a:rPr lang="de-DE" sz="2000" dirty="0"/>
              <a:t>Nichts neues unter der Sonne</a:t>
            </a:r>
          </a:p>
          <a:p>
            <a:pPr lvl="1">
              <a:defRPr/>
            </a:pPr>
            <a:r>
              <a:rPr lang="de-DE" sz="2000" dirty="0"/>
              <a:t>Ängstlich 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FF58DA48-D328-45E4-B23D-A33AB94AF7E9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C510E6-9719-4764-9C5D-C1382750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163777"/>
            <a:ext cx="3803469" cy="49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dirty="0"/>
              <a:t>anerkannt </a:t>
            </a:r>
          </a:p>
          <a:p>
            <a:pPr>
              <a:defRPr/>
            </a:pPr>
            <a:r>
              <a:rPr lang="de-DE" sz="2400" dirty="0"/>
              <a:t>Allgemeinwissen</a:t>
            </a:r>
          </a:p>
          <a:p>
            <a:pPr>
              <a:defRPr/>
            </a:pPr>
            <a:r>
              <a:rPr lang="de-DE" sz="2400" dirty="0"/>
              <a:t>Das machen wir immer so.</a:t>
            </a:r>
          </a:p>
          <a:p>
            <a:pPr>
              <a:defRPr/>
            </a:pPr>
            <a:r>
              <a:rPr lang="de-DE" sz="2400" dirty="0"/>
              <a:t>Das haben wir noch nie gemacht.</a:t>
            </a:r>
          </a:p>
          <a:p>
            <a:pPr lvl="1">
              <a:defRPr/>
            </a:pPr>
            <a:r>
              <a:rPr lang="de-DE" sz="2000" b="1" dirty="0"/>
              <a:t>Mittelmäßig</a:t>
            </a:r>
          </a:p>
          <a:p>
            <a:pPr lvl="1">
              <a:defRPr/>
            </a:pPr>
            <a:r>
              <a:rPr lang="de-DE" sz="2000" dirty="0"/>
              <a:t>Konventionell</a:t>
            </a:r>
          </a:p>
          <a:p>
            <a:pPr lvl="1">
              <a:defRPr/>
            </a:pPr>
            <a:r>
              <a:rPr lang="de-DE" sz="2000" dirty="0"/>
              <a:t>Keine Experimente</a:t>
            </a:r>
          </a:p>
          <a:p>
            <a:pPr lvl="1">
              <a:defRPr/>
            </a:pPr>
            <a:r>
              <a:rPr lang="de-DE" sz="2000" dirty="0"/>
              <a:t>Nichts neues unter der Sonne</a:t>
            </a:r>
          </a:p>
          <a:p>
            <a:pPr lvl="1">
              <a:defRPr/>
            </a:pPr>
            <a:r>
              <a:rPr lang="de-DE" sz="2000" dirty="0"/>
              <a:t>Ängstlich 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Modernste Technik</a:t>
            </a:r>
          </a:p>
          <a:p>
            <a:r>
              <a:rPr lang="de-DE" sz="2400" dirty="0"/>
              <a:t>Neueste Raffinesse</a:t>
            </a:r>
          </a:p>
          <a:p>
            <a:r>
              <a:rPr lang="de-DE" sz="2400" b="1" dirty="0"/>
              <a:t>Wie in Schöner Wohnen</a:t>
            </a:r>
          </a:p>
          <a:p>
            <a:r>
              <a:rPr lang="de-DE" sz="2400" dirty="0"/>
              <a:t>Modisch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date</a:t>
            </a:r>
          </a:p>
          <a:p>
            <a:r>
              <a:rPr lang="de-DE" sz="2400" dirty="0"/>
              <a:t>Das hat man heute so</a:t>
            </a:r>
          </a:p>
          <a:p>
            <a:r>
              <a:rPr lang="de-DE" sz="2400" dirty="0"/>
              <a:t>Man will sich ja nicht blamieren</a:t>
            </a:r>
          </a:p>
          <a:p>
            <a:r>
              <a:rPr lang="de-DE" sz="2400" dirty="0"/>
              <a:t>Besser als in meiner alten Wohnung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4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82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dirty="0"/>
              <a:t>Unpräzise Baubeschreibung </a:t>
            </a:r>
          </a:p>
          <a:p>
            <a:pPr>
              <a:defRPr/>
            </a:pPr>
            <a:r>
              <a:rPr lang="de-DE" sz="2400" dirty="0"/>
              <a:t>Normen streben an, allgemein anerkannte Regeln der Technik zu werden.</a:t>
            </a:r>
          </a:p>
          <a:p>
            <a:pPr>
              <a:defRPr/>
            </a:pPr>
            <a:r>
              <a:rPr lang="de-DE" sz="2400" b="1" dirty="0"/>
              <a:t>Wer nach DIN arbeitet ist auf der sicheren Seite</a:t>
            </a:r>
            <a:r>
              <a:rPr lang="de-DE" sz="2400" dirty="0"/>
              <a:t>.</a:t>
            </a:r>
          </a:p>
          <a:p>
            <a:pPr lvl="1">
              <a:defRPr/>
            </a:pPr>
            <a:r>
              <a:rPr lang="de-DE" sz="2000" dirty="0"/>
              <a:t>Energie</a:t>
            </a:r>
          </a:p>
          <a:p>
            <a:pPr lvl="1">
              <a:defRPr/>
            </a:pPr>
            <a:r>
              <a:rPr lang="de-DE" sz="2000" dirty="0"/>
              <a:t>Bauphysik</a:t>
            </a:r>
          </a:p>
          <a:p>
            <a:pPr lvl="1">
              <a:defRPr/>
            </a:pPr>
            <a:r>
              <a:rPr lang="de-DE" sz="2000" dirty="0"/>
              <a:t>Standsicherheit</a:t>
            </a:r>
          </a:p>
          <a:p>
            <a:pPr lvl="1">
              <a:defRPr/>
            </a:pPr>
            <a:r>
              <a:rPr lang="de-DE" sz="2000" dirty="0"/>
              <a:t>Schallschutz</a:t>
            </a:r>
          </a:p>
          <a:p>
            <a:pPr lvl="1">
              <a:defRPr/>
            </a:pPr>
            <a:r>
              <a:rPr lang="de-DE" sz="2000" dirty="0"/>
              <a:t>Und so weiter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 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5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65B52B0-BF77-4871-8775-8F28334C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26" y="1825625"/>
            <a:ext cx="5531276" cy="41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dirty="0"/>
              <a:t>Unpräzise Baubeschreibung </a:t>
            </a:r>
          </a:p>
          <a:p>
            <a:pPr>
              <a:defRPr/>
            </a:pPr>
            <a:r>
              <a:rPr lang="de-DE" sz="2400" dirty="0"/>
              <a:t>Normen streben an, allgemein anerkannte Regeln der Technik zu werden.</a:t>
            </a:r>
          </a:p>
          <a:p>
            <a:pPr>
              <a:defRPr/>
            </a:pPr>
            <a:r>
              <a:rPr lang="de-DE" sz="2400" b="1" dirty="0"/>
              <a:t>Wer nach DIN arbeitet ist auf der sicheren Seite</a:t>
            </a:r>
            <a:r>
              <a:rPr lang="de-DE" sz="2400" dirty="0"/>
              <a:t>.</a:t>
            </a:r>
          </a:p>
          <a:p>
            <a:pPr lvl="1">
              <a:defRPr/>
            </a:pPr>
            <a:r>
              <a:rPr lang="de-DE" sz="2000" dirty="0"/>
              <a:t>Energie</a:t>
            </a:r>
          </a:p>
          <a:p>
            <a:pPr lvl="1">
              <a:defRPr/>
            </a:pPr>
            <a:r>
              <a:rPr lang="de-DE" sz="2000" dirty="0"/>
              <a:t>Bauphysik</a:t>
            </a:r>
          </a:p>
          <a:p>
            <a:pPr lvl="1">
              <a:defRPr/>
            </a:pPr>
            <a:r>
              <a:rPr lang="de-DE" sz="2000" dirty="0"/>
              <a:t>Standsicherheit</a:t>
            </a:r>
          </a:p>
          <a:p>
            <a:pPr lvl="1">
              <a:defRPr/>
            </a:pPr>
            <a:r>
              <a:rPr lang="de-DE" sz="2000" dirty="0"/>
              <a:t>Schallschutz</a:t>
            </a:r>
          </a:p>
          <a:p>
            <a:pPr lvl="1">
              <a:defRPr/>
            </a:pPr>
            <a:r>
              <a:rPr lang="de-DE" sz="2000" dirty="0"/>
              <a:t>Und so weiter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Wenn ETW im Schnitt 3.500,- €/m² Wohnfläche kosten,</a:t>
            </a:r>
          </a:p>
          <a:p>
            <a:r>
              <a:rPr lang="de-DE" sz="2400" dirty="0"/>
              <a:t>Und Sie verkaufen für 6.500,- €/m² Wohnfläche, </a:t>
            </a:r>
          </a:p>
          <a:p>
            <a:r>
              <a:rPr lang="de-DE" sz="2400" dirty="0"/>
              <a:t>muss alles ungefähr </a:t>
            </a:r>
            <a:r>
              <a:rPr lang="de-DE" sz="2400" b="1" dirty="0"/>
              <a:t>doppelt so gut </a:t>
            </a:r>
            <a:r>
              <a:rPr lang="de-DE" sz="2400" dirty="0"/>
              <a:t>sein wie im Durchschnitt der Wohnungen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6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95EAD44-2F98-453A-9336-E9F221F39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553"/>
          <a:stretch/>
        </p:blipFill>
        <p:spPr>
          <a:xfrm>
            <a:off x="4382739" y="4476206"/>
            <a:ext cx="1393221" cy="13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„Erwerber hat Anspruch auf ein </a:t>
            </a:r>
            <a:r>
              <a:rPr lang="de-DE" b="1" i="1" dirty="0"/>
              <a:t>schimmelfreies Haus</a:t>
            </a:r>
            <a:r>
              <a:rPr lang="de-DE" i="1" dirty="0"/>
              <a:t>“</a:t>
            </a:r>
          </a:p>
          <a:p>
            <a:r>
              <a:rPr lang="de-DE" dirty="0"/>
              <a:t>BGH-Urteil vom 29.06.2006 – </a:t>
            </a:r>
          </a:p>
          <a:p>
            <a:r>
              <a:rPr lang="de-DE" dirty="0"/>
              <a:t>VII ZR 274/04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7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C99049C-DB2D-4FE3-8D97-22F3AD63F6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5"/>
          <a:stretch/>
        </p:blipFill>
        <p:spPr>
          <a:xfrm>
            <a:off x="911662" y="1825625"/>
            <a:ext cx="4593554" cy="3432048"/>
          </a:xfrm>
        </p:spPr>
      </p:pic>
    </p:spTree>
    <p:extLst>
      <p:ext uri="{BB962C8B-B14F-4D97-AF65-F5344CB8AC3E}">
        <p14:creationId xmlns:p14="http://schemas.microsoft.com/office/powerpoint/2010/main" val="212956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DA515E8-BC5E-41E3-BAB5-4593399F1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Schimmelfreimessung</a:t>
            </a:r>
          </a:p>
          <a:p>
            <a:r>
              <a:rPr lang="de-DE" dirty="0"/>
              <a:t>Luftkeimsammlung</a:t>
            </a:r>
          </a:p>
          <a:p>
            <a:r>
              <a:rPr lang="de-DE" dirty="0"/>
              <a:t>Schimmelleitfaden UBA</a:t>
            </a:r>
          </a:p>
          <a:p>
            <a:r>
              <a:rPr lang="de-DE" dirty="0"/>
              <a:t>1 / 100.000 des Ausgangswerts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„Erwerber hat Anspruch auf ein </a:t>
            </a:r>
            <a:r>
              <a:rPr lang="de-DE" b="1" i="1" dirty="0"/>
              <a:t>schimmelfreies Haus</a:t>
            </a:r>
            <a:r>
              <a:rPr lang="de-DE" i="1" dirty="0"/>
              <a:t>“</a:t>
            </a:r>
          </a:p>
          <a:p>
            <a:r>
              <a:rPr lang="de-DE" dirty="0"/>
              <a:t>BGH-Urteil vom 29.06.2006 – </a:t>
            </a:r>
          </a:p>
          <a:p>
            <a:r>
              <a:rPr lang="de-DE" dirty="0"/>
              <a:t>VII ZR 274/04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8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39EEB-4778-4632-90F7-99B5E909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82" y="1675374"/>
            <a:ext cx="4894489" cy="41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C184F-5986-4DB4-BADD-77B030F7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479" cy="104422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00" dirty="0">
                <a:solidFill>
                  <a:srgbClr val="FF0000"/>
                </a:solidFill>
              </a:rPr>
              <a:t>Allgemein anerkannte Regeln der Technik </a:t>
            </a:r>
            <a:br>
              <a:rPr lang="de-DE" dirty="0"/>
            </a:br>
            <a:endParaRPr lang="de-DE" dirty="0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F47E6D29-B7FA-45F9-BA8B-41208D6C71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6BFE11E-1949-44CC-A6CC-C4F2BAED5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Keine Pfützen unter Belag</a:t>
            </a:r>
          </a:p>
          <a:p>
            <a:r>
              <a:rPr lang="de-DE" dirty="0"/>
              <a:t>Kaffee gerade in der Tasse </a:t>
            </a:r>
          </a:p>
          <a:p>
            <a:r>
              <a:rPr lang="de-DE" dirty="0"/>
              <a:t>OLG Düsseldorf vom 06.02.2009, Az.: I-21 U 63/07</a:t>
            </a:r>
          </a:p>
          <a:p>
            <a:r>
              <a:rPr lang="de-DE" i="1" dirty="0"/>
              <a:t>„Der Dachterrassenaufbau ist mangelhaft. Denn unstreitig weisen die Dachterrassen </a:t>
            </a:r>
            <a:r>
              <a:rPr lang="de-DE" b="1" i="1" dirty="0"/>
              <a:t>kein Gefälle</a:t>
            </a:r>
            <a:r>
              <a:rPr lang="de-DE" i="1" dirty="0"/>
              <a:t> von mindestens 2 % auf“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19B6F-05A6-4E83-8EFA-BA49F04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A7E3B-23EE-4F0A-9A08-D0F0FD4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Sebastian Sage öbuv Sachverständiger Mediator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126B1-0D85-4416-B448-A6550A4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E66-64F8-4AC6-B191-896DA937A0D0}" type="slidenum">
              <a:rPr lang="de-DE" smtClean="0"/>
              <a:t>9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B8651A-C45F-407B-9BE1-45E25C07E1A5}"/>
              </a:ext>
            </a:extLst>
          </p:cNvPr>
          <p:cNvSpPr txBox="1"/>
          <p:nvPr/>
        </p:nvSpPr>
        <p:spPr>
          <a:xfrm>
            <a:off x="6172200" y="302004"/>
            <a:ext cx="429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Erwartung der Erwerber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52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Breitbild</PresentationFormat>
  <Paragraphs>390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  <vt:lpstr> Allgemein anerkannte Regeln der Technik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 anerkannte Regeln der Technik</dc:title>
  <dc:creator>Sebastian Sage</dc:creator>
  <cp:lastModifiedBy>Sebastian Sage</cp:lastModifiedBy>
  <cp:revision>44</cp:revision>
  <cp:lastPrinted>2018-11-15T17:07:29Z</cp:lastPrinted>
  <dcterms:created xsi:type="dcterms:W3CDTF">2018-10-05T16:59:24Z</dcterms:created>
  <dcterms:modified xsi:type="dcterms:W3CDTF">2018-11-15T17:11:33Z</dcterms:modified>
</cp:coreProperties>
</file>